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handoutMasterIdLst>
    <p:handoutMasterId r:id="rId43"/>
  </p:handoutMasterIdLst>
  <p:sldIdLst>
    <p:sldId id="278" r:id="rId2"/>
    <p:sldId id="258" r:id="rId3"/>
    <p:sldId id="259" r:id="rId4"/>
    <p:sldId id="279" r:id="rId5"/>
    <p:sldId id="283" r:id="rId6"/>
    <p:sldId id="281" r:id="rId7"/>
    <p:sldId id="280" r:id="rId8"/>
    <p:sldId id="282" r:id="rId9"/>
    <p:sldId id="284" r:id="rId10"/>
    <p:sldId id="260" r:id="rId11"/>
    <p:sldId id="285" r:id="rId12"/>
    <p:sldId id="288" r:id="rId13"/>
    <p:sldId id="286" r:id="rId14"/>
    <p:sldId id="287" r:id="rId15"/>
    <p:sldId id="261" r:id="rId16"/>
    <p:sldId id="315" r:id="rId17"/>
    <p:sldId id="320" r:id="rId18"/>
    <p:sldId id="316" r:id="rId19"/>
    <p:sldId id="317" r:id="rId20"/>
    <p:sldId id="318" r:id="rId21"/>
    <p:sldId id="330" r:id="rId22"/>
    <p:sldId id="319" r:id="rId23"/>
    <p:sldId id="322" r:id="rId24"/>
    <p:sldId id="324" r:id="rId25"/>
    <p:sldId id="323" r:id="rId26"/>
    <p:sldId id="311" r:id="rId27"/>
    <p:sldId id="262" r:id="rId28"/>
    <p:sldId id="275" r:id="rId29"/>
    <p:sldId id="325" r:id="rId30"/>
    <p:sldId id="265" r:id="rId31"/>
    <p:sldId id="277" r:id="rId32"/>
    <p:sldId id="314" r:id="rId33"/>
    <p:sldId id="326" r:id="rId34"/>
    <p:sldId id="331" r:id="rId35"/>
    <p:sldId id="328" r:id="rId36"/>
    <p:sldId id="329" r:id="rId37"/>
    <p:sldId id="332" r:id="rId38"/>
    <p:sldId id="289" r:id="rId39"/>
    <p:sldId id="290" r:id="rId40"/>
    <p:sldId id="293" r:id="rId41"/>
  </p:sldIdLst>
  <p:sldSz cx="12192000" cy="6858000"/>
  <p:notesSz cx="6858000" cy="9144000"/>
  <p:custDataLst>
    <p:tags r:id="rId4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CF75614-20A6-4D22-A0E9-0AAF61DD7B75}">
          <p14:sldIdLst>
            <p14:sldId id="278"/>
            <p14:sldId id="258"/>
            <p14:sldId id="259"/>
            <p14:sldId id="279"/>
            <p14:sldId id="283"/>
            <p14:sldId id="281"/>
            <p14:sldId id="280"/>
            <p14:sldId id="282"/>
            <p14:sldId id="284"/>
            <p14:sldId id="260"/>
            <p14:sldId id="285"/>
            <p14:sldId id="288"/>
            <p14:sldId id="286"/>
            <p14:sldId id="287"/>
            <p14:sldId id="261"/>
            <p14:sldId id="315"/>
            <p14:sldId id="320"/>
            <p14:sldId id="316"/>
            <p14:sldId id="317"/>
            <p14:sldId id="318"/>
            <p14:sldId id="330"/>
            <p14:sldId id="319"/>
            <p14:sldId id="322"/>
            <p14:sldId id="324"/>
            <p14:sldId id="323"/>
            <p14:sldId id="311"/>
            <p14:sldId id="262"/>
            <p14:sldId id="275"/>
            <p14:sldId id="325"/>
            <p14:sldId id="265"/>
            <p14:sldId id="277"/>
          </p14:sldIdLst>
        </p14:section>
        <p14:section name="backup" id="{87346F55-BBA0-4662-AF72-0BC1999A430A}">
          <p14:sldIdLst>
            <p14:sldId id="314"/>
            <p14:sldId id="326"/>
            <p14:sldId id="331"/>
            <p14:sldId id="328"/>
            <p14:sldId id="329"/>
            <p14:sldId id="332"/>
            <p14:sldId id="289"/>
            <p14:sldId id="290"/>
            <p14:sldId id="29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3B58"/>
    <a:srgbClr val="E4002B"/>
    <a:srgbClr val="33C166"/>
    <a:srgbClr val="539A6D"/>
    <a:srgbClr val="434661"/>
    <a:srgbClr val="7F7F7F"/>
    <a:srgbClr val="2F5597"/>
    <a:srgbClr val="C00000"/>
    <a:srgbClr val="FFC000"/>
    <a:srgbClr val="E972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74" autoAdjust="0"/>
  </p:normalViewPr>
  <p:slideViewPr>
    <p:cSldViewPr snapToGrid="0">
      <p:cViewPr varScale="1">
        <p:scale>
          <a:sx n="108" d="100"/>
          <a:sy n="108" d="100"/>
        </p:scale>
        <p:origin x="678" y="10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5" d="100"/>
          <a:sy n="95" d="100"/>
        </p:scale>
        <p:origin x="4042"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B07DC3-03E6-4BE5-B7C6-38957CC8BBDD}" type="datetimeFigureOut">
              <a:rPr lang="zh-CN" altLang="en-US" smtClean="0"/>
              <a:t>2024/6/3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9B6FCC-A09E-4BF3-9884-1D285FA9556C}" type="slidenum">
              <a:rPr lang="zh-CN" altLang="en-US" smtClean="0"/>
              <a:t>‹#›</a:t>
            </a:fld>
            <a:endParaRPr lang="zh-CN" alt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D0FBBC-8AE6-4265-94D1-727B694C1853}" type="datetimeFigureOut">
              <a:rPr lang="zh-CN" altLang="en-US" smtClean="0"/>
              <a:t>2024/6/3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686107-ADE0-4369-8205-DE7C6555434F}" type="slidenum">
              <a:rPr lang="zh-CN" altLang="en-US" smtClean="0"/>
              <a:t>‹#›</a:t>
            </a:fld>
            <a:endParaRPr lang="zh-CN" altLang="en-US"/>
          </a:p>
        </p:txBody>
      </p:sp>
    </p:spTree>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a:t>
            </a:r>
            <a:endParaRPr lang="zh-CN" altLang="en-US" dirty="0"/>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84686107-ADE0-4369-8205-DE7C6555434F}" type="slidenum">
              <a:rPr lang="zh-CN" altLang="en-US" smtClean="0"/>
              <a:t>1</a:t>
            </a:fld>
            <a:endParaRPr lang="zh-CN" altLang="en-US"/>
          </a:p>
        </p:txBody>
      </p:sp>
    </p:spTree>
    <p:extLst>
      <p:ext uri="{BB962C8B-B14F-4D97-AF65-F5344CB8AC3E}">
        <p14:creationId xmlns:p14="http://schemas.microsoft.com/office/powerpoint/2010/main" val="465074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ORR 40pts 67%</a:t>
            </a:r>
            <a:endParaRPr lang="zh-CN" altLang="en-US" dirty="0"/>
          </a:p>
        </p:txBody>
      </p:sp>
      <p:sp>
        <p:nvSpPr>
          <p:cNvPr id="4" name="页脚占位符 3"/>
          <p:cNvSpPr>
            <a:spLocks noGrp="1"/>
          </p:cNvSpPr>
          <p:nvPr>
            <p:ph type="ftr" sz="quarter" idx="4"/>
          </p:nvPr>
        </p:nvSpPr>
        <p:spPr/>
        <p:txBody>
          <a:bodyPr/>
          <a:lstStyle/>
          <a:p>
            <a:endParaRPr lang="zh-CN" altLang="en-US"/>
          </a:p>
        </p:txBody>
      </p:sp>
      <p:sp>
        <p:nvSpPr>
          <p:cNvPr id="5" name="灯片编号占位符 4"/>
          <p:cNvSpPr>
            <a:spLocks noGrp="1"/>
          </p:cNvSpPr>
          <p:nvPr>
            <p:ph type="sldNum" sz="quarter" idx="5"/>
          </p:nvPr>
        </p:nvSpPr>
        <p:spPr/>
        <p:txBody>
          <a:bodyPr/>
          <a:lstStyle/>
          <a:p>
            <a:fld id="{84686107-ADE0-4369-8205-DE7C6555434F}" type="slidenum">
              <a:rPr lang="zh-CN" altLang="en-US" smtClean="0"/>
              <a:t>26</a:t>
            </a:fld>
            <a:endParaRPr lang="zh-CN" altLang="en-US"/>
          </a:p>
        </p:txBody>
      </p:sp>
    </p:spTree>
    <p:extLst>
      <p:ext uri="{BB962C8B-B14F-4D97-AF65-F5344CB8AC3E}">
        <p14:creationId xmlns:p14="http://schemas.microsoft.com/office/powerpoint/2010/main" val="9118811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jpeg"/><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5.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3.svg"/><Relationship Id="rId4"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3.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2">
    <p:bg>
      <p:bgPr>
        <a:solidFill>
          <a:srgbClr val="000095"/>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a:extLst>
              <a:ext uri="{28A0092B-C50C-407E-A947-70E740481C1C}">
                <a14:useLocalDpi xmlns:a14="http://schemas.microsoft.com/office/drawing/2010/main" val="0"/>
              </a:ext>
            </a:extLst>
          </a:blip>
          <a:srcRect b="18744"/>
          <a:stretch>
            <a:fillRect/>
          </a:stretch>
        </p:blipFill>
        <p:spPr>
          <a:xfrm>
            <a:off x="0" y="-78674"/>
            <a:ext cx="12192000" cy="6936674"/>
          </a:xfrm>
          <a:prstGeom prst="rect">
            <a:avLst/>
          </a:prstGeom>
        </p:spPr>
      </p:pic>
      <p:sp>
        <p:nvSpPr>
          <p:cNvPr id="4" name="矩形 3"/>
          <p:cNvSpPr/>
          <p:nvPr userDrawn="1"/>
        </p:nvSpPr>
        <p:spPr>
          <a:xfrm>
            <a:off x="0" y="-78674"/>
            <a:ext cx="12192000" cy="6936674"/>
          </a:xfrm>
          <a:prstGeom prst="rect">
            <a:avLst/>
          </a:prstGeom>
          <a:gradFill flip="none" rotWithShape="1">
            <a:gsLst>
              <a:gs pos="0">
                <a:schemeClr val="tx2">
                  <a:alpha val="70000"/>
                </a:schemeClr>
              </a:gs>
              <a:gs pos="100000">
                <a:schemeClr val="accent1">
                  <a:lumMod val="30000"/>
                  <a:lumOff val="7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354842" y="361996"/>
            <a:ext cx="7301552" cy="5261212"/>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1"/>
          <p:cNvSpPr>
            <a:spLocks noGrp="1"/>
          </p:cNvSpPr>
          <p:nvPr>
            <p:ph type="ctrTitle" hasCustomPrompt="1"/>
          </p:nvPr>
        </p:nvSpPr>
        <p:spPr>
          <a:xfrm>
            <a:off x="623248" y="1416330"/>
            <a:ext cx="6447884" cy="1176196"/>
          </a:xfrm>
        </p:spPr>
        <p:txBody>
          <a:bodyPr anchor="b">
            <a:normAutofit/>
          </a:bodyPr>
          <a:lstStyle>
            <a:lvl1pPr algn="l">
              <a:defRPr sz="4000" b="1">
                <a:solidFill>
                  <a:schemeClr val="bg1"/>
                </a:solidFill>
              </a:defRPr>
            </a:lvl1pPr>
          </a:lstStyle>
          <a:p>
            <a:r>
              <a:rPr lang="en-US" altLang="zh-CN" noProof="0" dirty="0"/>
              <a:t>Title of presentation</a:t>
            </a:r>
            <a:endParaRPr lang="zh-CN" altLang="en-US" dirty="0"/>
          </a:p>
        </p:txBody>
      </p:sp>
      <p:sp>
        <p:nvSpPr>
          <p:cNvPr id="10" name="副标题 2"/>
          <p:cNvSpPr>
            <a:spLocks noGrp="1"/>
          </p:cNvSpPr>
          <p:nvPr>
            <p:ph type="subTitle" idx="1" hasCustomPrompt="1"/>
          </p:nvPr>
        </p:nvSpPr>
        <p:spPr>
          <a:xfrm>
            <a:off x="623248" y="2834727"/>
            <a:ext cx="6447884" cy="717478"/>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ltLang="zh-CN" noProof="0" dirty="0"/>
              <a:t>Subtitle and other information of this presentation</a:t>
            </a:r>
            <a:endParaRPr lang="en-US" altLang="zh-CN" dirty="0"/>
          </a:p>
        </p:txBody>
      </p:sp>
      <p:sp>
        <p:nvSpPr>
          <p:cNvPr id="11" name="日期占位符 41"/>
          <p:cNvSpPr>
            <a:spLocks noGrp="1"/>
          </p:cNvSpPr>
          <p:nvPr>
            <p:ph type="dt" sz="half" idx="13"/>
          </p:nvPr>
        </p:nvSpPr>
        <p:spPr>
          <a:xfrm>
            <a:off x="623248" y="4832789"/>
            <a:ext cx="2743200" cy="365125"/>
          </a:xfrm>
        </p:spPr>
        <p:txBody>
          <a:bodyPr/>
          <a:lstStyle>
            <a:lvl1pPr>
              <a:defRPr>
                <a:solidFill>
                  <a:schemeClr val="bg1"/>
                </a:solidFill>
              </a:defRPr>
            </a:lvl1pPr>
          </a:lstStyle>
          <a:p>
            <a:r>
              <a:rPr lang="en-US" altLang="zh-CN"/>
              <a:t>Place, Date</a:t>
            </a:r>
            <a:endParaRPr lang="zh-CN" altLang="en-US" dirty="0"/>
          </a:p>
        </p:txBody>
      </p:sp>
      <p:sp>
        <p:nvSpPr>
          <p:cNvPr id="12" name="页脚占位符 42"/>
          <p:cNvSpPr>
            <a:spLocks noGrp="1"/>
          </p:cNvSpPr>
          <p:nvPr>
            <p:ph type="ftr" sz="quarter" idx="14"/>
          </p:nvPr>
        </p:nvSpPr>
        <p:spPr>
          <a:xfrm>
            <a:off x="623248" y="4265256"/>
            <a:ext cx="1632044" cy="490678"/>
          </a:xfrm>
        </p:spPr>
        <p:txBody>
          <a:bodyPr/>
          <a:lstStyle>
            <a:lvl1pPr algn="l">
              <a:defRPr sz="1400">
                <a:solidFill>
                  <a:schemeClr val="bg1"/>
                </a:solidFill>
                <a:latin typeface="+mj-lt"/>
              </a:defRPr>
            </a:lvl1pPr>
          </a:lstStyle>
          <a:p>
            <a:r>
              <a:rPr lang="en-US" altLang="zh-CN" dirty="0"/>
              <a:t>Name</a:t>
            </a:r>
          </a:p>
          <a:p>
            <a:r>
              <a:rPr lang="en-US" altLang="zh-CN" dirty="0"/>
              <a:t>position</a:t>
            </a:r>
          </a:p>
          <a:p>
            <a:endParaRPr lang="zh-CN" altLang="en-US" dirty="0"/>
          </a:p>
        </p:txBody>
      </p:sp>
      <p:pic>
        <p:nvPicPr>
          <p:cNvPr id="13" name="图形 12"/>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21088" y="5846698"/>
            <a:ext cx="2832291" cy="542138"/>
          </a:xfrm>
          <a:prstGeom prst="rect">
            <a:avLst/>
          </a:prstGeom>
        </p:spPr>
      </p:pic>
      <p:sp>
        <p:nvSpPr>
          <p:cNvPr id="7" name="矩形 6"/>
          <p:cNvSpPr/>
          <p:nvPr userDrawn="1"/>
        </p:nvSpPr>
        <p:spPr>
          <a:xfrm>
            <a:off x="354842" y="5623208"/>
            <a:ext cx="7301552" cy="76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尾页">
    <p:bg>
      <p:bgPr>
        <a:solidFill>
          <a:schemeClr val="accent1"/>
        </a:solidFill>
        <a:effectLst/>
      </p:bgPr>
    </p:bg>
    <p:spTree>
      <p:nvGrpSpPr>
        <p:cNvPr id="1" name=""/>
        <p:cNvGrpSpPr/>
        <p:nvPr/>
      </p:nvGrpSpPr>
      <p:grpSpPr>
        <a:xfrm>
          <a:off x="0" y="0"/>
          <a:ext cx="0" cy="0"/>
          <a:chOff x="0" y="0"/>
          <a:chExt cx="0" cy="0"/>
        </a:xfrm>
      </p:grpSpPr>
      <p:pic>
        <p:nvPicPr>
          <p:cNvPr id="7" name="图形 6"/>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62863" y="1074829"/>
            <a:ext cx="4466273" cy="4226151"/>
          </a:xfrm>
          <a:prstGeom prst="rect">
            <a:avLst/>
          </a:prstGeom>
        </p:spPr>
      </p:pic>
      <p:pic>
        <p:nvPicPr>
          <p:cNvPr id="11" name="图形 10"/>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97172" y="5176345"/>
            <a:ext cx="4597654" cy="499745"/>
          </a:xfrm>
          <a:prstGeom prst="rect">
            <a:avLst/>
          </a:prstGeom>
        </p:spPr>
      </p:pic>
      <p:pic>
        <p:nvPicPr>
          <p:cNvPr id="2" name="图片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923183" y="1952770"/>
            <a:ext cx="2345634" cy="2345634"/>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尾页">
    <p:bg>
      <p:bgPr>
        <a:solidFill>
          <a:schemeClr val="accent1"/>
        </a:solidFill>
        <a:effectLst/>
      </p:bgPr>
    </p:bg>
    <p:spTree>
      <p:nvGrpSpPr>
        <p:cNvPr id="1" name=""/>
        <p:cNvGrpSpPr/>
        <p:nvPr/>
      </p:nvGrpSpPr>
      <p:grpSpPr>
        <a:xfrm>
          <a:off x="0" y="0"/>
          <a:ext cx="0" cy="0"/>
          <a:chOff x="0" y="0"/>
          <a:chExt cx="0" cy="0"/>
        </a:xfrm>
      </p:grpSpPr>
      <p:pic>
        <p:nvPicPr>
          <p:cNvPr id="7" name="图形 6"/>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62863" y="1074829"/>
            <a:ext cx="4466273" cy="4226151"/>
          </a:xfrm>
          <a:prstGeom prst="rect">
            <a:avLst/>
          </a:prstGeom>
        </p:spPr>
      </p:pic>
      <p:pic>
        <p:nvPicPr>
          <p:cNvPr id="9" name="图形 8"/>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68483" y="2822174"/>
            <a:ext cx="3170238" cy="606826"/>
          </a:xfrm>
          <a:prstGeom prst="rect">
            <a:avLst/>
          </a:prstGeom>
        </p:spPr>
      </p:pic>
      <p:pic>
        <p:nvPicPr>
          <p:cNvPr id="11" name="图形 10"/>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97172" y="5176345"/>
            <a:ext cx="4597654" cy="49974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2">
    <p:bg>
      <p:bgPr>
        <a:solidFill>
          <a:srgbClr val="000095"/>
        </a:solidFill>
        <a:effectLst/>
      </p:bgPr>
    </p:bg>
    <p:spTree>
      <p:nvGrpSpPr>
        <p:cNvPr id="1" name=""/>
        <p:cNvGrpSpPr/>
        <p:nvPr/>
      </p:nvGrpSpPr>
      <p:grpSpPr>
        <a:xfrm>
          <a:off x="0" y="0"/>
          <a:ext cx="0" cy="0"/>
          <a:chOff x="0" y="0"/>
          <a:chExt cx="0" cy="0"/>
        </a:xfrm>
      </p:grpSpPr>
      <p:pic>
        <p:nvPicPr>
          <p:cNvPr id="2" name="图片 1" descr="982a1c9c4110f288c885e40994a4d10"/>
          <p:cNvPicPr>
            <a:picLocks noChangeAspect="1"/>
          </p:cNvPicPr>
          <p:nvPr userDrawn="1"/>
        </p:nvPicPr>
        <p:blipFill>
          <a:blip r:embed="rId3"/>
          <a:stretch>
            <a:fillRect/>
          </a:stretch>
        </p:blipFill>
        <p:spPr>
          <a:xfrm>
            <a:off x="-139065" y="635"/>
            <a:ext cx="12331700" cy="6935470"/>
          </a:xfrm>
          <a:prstGeom prst="rect">
            <a:avLst/>
          </a:prstGeom>
        </p:spPr>
      </p:pic>
      <p:sp>
        <p:nvSpPr>
          <p:cNvPr id="4" name="矩形 3"/>
          <p:cNvSpPr/>
          <p:nvPr userDrawn="1"/>
        </p:nvSpPr>
        <p:spPr>
          <a:xfrm>
            <a:off x="-131445" y="21590"/>
            <a:ext cx="12331700" cy="6914515"/>
          </a:xfrm>
          <a:prstGeom prst="rect">
            <a:avLst/>
          </a:prstGeom>
          <a:gradFill flip="none" rotWithShape="1">
            <a:gsLst>
              <a:gs pos="0">
                <a:schemeClr val="tx2">
                  <a:alpha val="70000"/>
                </a:schemeClr>
              </a:gs>
              <a:gs pos="100000">
                <a:schemeClr val="accent1">
                  <a:lumMod val="30000"/>
                  <a:lumOff val="7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1"/>
          <p:cNvSpPr>
            <a:spLocks noGrp="1"/>
          </p:cNvSpPr>
          <p:nvPr>
            <p:ph type="ctrTitle" hasCustomPrompt="1"/>
          </p:nvPr>
        </p:nvSpPr>
        <p:spPr>
          <a:xfrm>
            <a:off x="2803203" y="2020199"/>
            <a:ext cx="6447884" cy="1176196"/>
          </a:xfrm>
        </p:spPr>
        <p:txBody>
          <a:bodyPr anchor="b">
            <a:normAutofit/>
          </a:bodyPr>
          <a:lstStyle>
            <a:lvl1pPr algn="ctr">
              <a:defRPr sz="4000" b="1">
                <a:solidFill>
                  <a:schemeClr val="bg1"/>
                </a:solidFill>
              </a:defRPr>
            </a:lvl1pPr>
          </a:lstStyle>
          <a:p>
            <a:r>
              <a:rPr lang="en-US" altLang="zh-CN" noProof="0" dirty="0"/>
              <a:t>Title of presentation</a:t>
            </a:r>
            <a:endParaRPr lang="zh-CN" altLang="en-US" dirty="0"/>
          </a:p>
        </p:txBody>
      </p:sp>
      <p:sp>
        <p:nvSpPr>
          <p:cNvPr id="10" name="副标题 2"/>
          <p:cNvSpPr>
            <a:spLocks noGrp="1"/>
          </p:cNvSpPr>
          <p:nvPr>
            <p:ph type="subTitle" idx="1" hasCustomPrompt="1"/>
          </p:nvPr>
        </p:nvSpPr>
        <p:spPr>
          <a:xfrm>
            <a:off x="2803203" y="3355411"/>
            <a:ext cx="6447884" cy="717478"/>
          </a:xfrm>
        </p:spPr>
        <p:txBody>
          <a:bodyPr>
            <a:normAutofit/>
          </a:bodyPr>
          <a:lstStyle>
            <a:lvl1pPr marL="0" indent="0" algn="ct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ltLang="zh-CN" noProof="0" dirty="0"/>
              <a:t>Subtitle and other information of this presentation</a:t>
            </a:r>
            <a:endParaRPr lang="en-US" altLang="zh-CN" dirty="0"/>
          </a:p>
        </p:txBody>
      </p:sp>
      <p:sp>
        <p:nvSpPr>
          <p:cNvPr id="11" name="日期占位符 41"/>
          <p:cNvSpPr>
            <a:spLocks noGrp="1"/>
          </p:cNvSpPr>
          <p:nvPr>
            <p:ph type="dt" sz="half" idx="13"/>
          </p:nvPr>
        </p:nvSpPr>
        <p:spPr>
          <a:xfrm>
            <a:off x="769933" y="6055164"/>
            <a:ext cx="2743200" cy="365125"/>
          </a:xfrm>
        </p:spPr>
        <p:txBody>
          <a:bodyPr/>
          <a:lstStyle>
            <a:lvl1pPr>
              <a:defRPr>
                <a:solidFill>
                  <a:schemeClr val="bg1"/>
                </a:solidFill>
              </a:defRPr>
            </a:lvl1pPr>
          </a:lstStyle>
          <a:p>
            <a:r>
              <a:rPr lang="en-US" altLang="zh-CN"/>
              <a:t>Place, Date</a:t>
            </a:r>
            <a:endParaRPr lang="zh-CN" altLang="en-US" dirty="0"/>
          </a:p>
        </p:txBody>
      </p:sp>
      <p:sp>
        <p:nvSpPr>
          <p:cNvPr id="12" name="页脚占位符 42"/>
          <p:cNvSpPr>
            <a:spLocks noGrp="1"/>
          </p:cNvSpPr>
          <p:nvPr>
            <p:ph type="ftr" sz="quarter" idx="14"/>
          </p:nvPr>
        </p:nvSpPr>
        <p:spPr>
          <a:xfrm>
            <a:off x="769933" y="5487631"/>
            <a:ext cx="1632044" cy="490678"/>
          </a:xfrm>
        </p:spPr>
        <p:txBody>
          <a:bodyPr/>
          <a:lstStyle>
            <a:lvl1pPr algn="l">
              <a:defRPr sz="1400">
                <a:solidFill>
                  <a:schemeClr val="bg1"/>
                </a:solidFill>
                <a:latin typeface="+mj-lt"/>
              </a:defRPr>
            </a:lvl1pPr>
          </a:lstStyle>
          <a:p>
            <a:r>
              <a:rPr lang="en-US" altLang="zh-CN" dirty="0"/>
              <a:t>Name</a:t>
            </a:r>
          </a:p>
          <a:p>
            <a:r>
              <a:rPr lang="en-US" altLang="zh-CN" dirty="0"/>
              <a:t>Department</a:t>
            </a:r>
          </a:p>
          <a:p>
            <a:endParaRPr lang="zh-CN" altLang="en-US" dirty="0"/>
          </a:p>
        </p:txBody>
      </p:sp>
      <p:sp>
        <p:nvSpPr>
          <p:cNvPr id="3" name="矩形 2"/>
          <p:cNvSpPr/>
          <p:nvPr userDrawn="1">
            <p:custDataLst>
              <p:tags r:id="rId1"/>
            </p:custDataLst>
          </p:nvPr>
        </p:nvSpPr>
        <p:spPr>
          <a:xfrm flipH="1">
            <a:off x="641985" y="5426075"/>
            <a:ext cx="79375" cy="8820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形 12">
            <a:extLst>
              <a:ext uri="{FF2B5EF4-FFF2-40B4-BE49-F238E27FC236}">
                <a16:creationId xmlns:a16="http://schemas.microsoft.com/office/drawing/2014/main" id="{B3CCCF27-8C64-554A-8976-658893E5AA59}"/>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60585" y="288925"/>
            <a:ext cx="1992630" cy="381635"/>
          </a:xfrm>
          <a:prstGeom prst="rect">
            <a:avLst/>
          </a:prstGeom>
        </p:spPr>
      </p:pic>
    </p:spTree>
    <p:extLst>
      <p:ext uri="{BB962C8B-B14F-4D97-AF65-F5344CB8AC3E}">
        <p14:creationId xmlns:p14="http://schemas.microsoft.com/office/powerpoint/2010/main" val="3139550685"/>
      </p:ext>
    </p:extLst>
  </p:cSld>
  <p:clrMapOvr>
    <a:masterClrMapping/>
  </p:clrMapOvr>
  <p:hf sldNum="0"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869540" y="1675765"/>
            <a:ext cx="3048000" cy="732155"/>
          </a:xfrm>
        </p:spPr>
        <p:txBody>
          <a:bodyPr anchor="ctr">
            <a:noAutofit/>
          </a:bodyPr>
          <a:lstStyle>
            <a:lvl1pPr>
              <a:lnSpc>
                <a:spcPct val="100000"/>
              </a:lnSpc>
              <a:defRPr sz="2200" b="1">
                <a:solidFill>
                  <a:srgbClr val="000095"/>
                </a:solidFill>
              </a:defRPr>
            </a:lvl1pPr>
          </a:lstStyle>
          <a:p>
            <a:r>
              <a:rPr lang="en-US" altLang="zh-CN" dirty="0"/>
              <a:t>Click here to </a:t>
            </a:r>
            <a:br>
              <a:rPr lang="en-US" altLang="zh-CN" dirty="0"/>
            </a:br>
            <a:r>
              <a:rPr lang="en-US" altLang="zh-CN" dirty="0"/>
              <a:t>enter the headline</a:t>
            </a:r>
            <a:endParaRPr lang="zh-CN" altLang="en-US" dirty="0"/>
          </a:p>
        </p:txBody>
      </p:sp>
      <p:sp>
        <p:nvSpPr>
          <p:cNvPr id="20" name="文本占位符 19"/>
          <p:cNvSpPr>
            <a:spLocks noGrp="1"/>
          </p:cNvSpPr>
          <p:nvPr>
            <p:ph type="body" sz="quarter" idx="14" hasCustomPrompt="1"/>
          </p:nvPr>
        </p:nvSpPr>
        <p:spPr>
          <a:xfrm>
            <a:off x="3869541" y="2599373"/>
            <a:ext cx="3048000" cy="732155"/>
          </a:xfrm>
        </p:spPr>
        <p:txBody>
          <a:bodyPr anchor="ctr">
            <a:noAutofit/>
          </a:bodyPr>
          <a:lstStyle>
            <a:lvl1pPr marL="0" indent="0">
              <a:lnSpc>
                <a:spcPct val="100000"/>
              </a:lnSpc>
              <a:buFontTx/>
              <a:buNone/>
              <a:defRPr lang="zh-CN" altLang="en-US" sz="2200" b="1" kern="1200" dirty="0">
                <a:solidFill>
                  <a:srgbClr val="000095"/>
                </a:solidFill>
                <a:latin typeface="+mj-lt"/>
                <a:ea typeface="+mj-ea"/>
                <a:cs typeface="+mj-cs"/>
              </a:defRPr>
            </a:lvl1pPr>
          </a:lstStyle>
          <a:p>
            <a:r>
              <a:rPr lang="en-US" altLang="zh-CN" dirty="0"/>
              <a:t>Click here to </a:t>
            </a:r>
            <a:br>
              <a:rPr lang="en-US" altLang="zh-CN" dirty="0"/>
            </a:br>
            <a:r>
              <a:rPr lang="en-US" altLang="zh-CN" dirty="0"/>
              <a:t>enter the headline</a:t>
            </a:r>
            <a:endParaRPr lang="zh-CN" altLang="en-US" dirty="0"/>
          </a:p>
        </p:txBody>
      </p:sp>
      <p:sp>
        <p:nvSpPr>
          <p:cNvPr id="28" name="灯片编号占位符 27"/>
          <p:cNvSpPr>
            <a:spLocks noGrp="1"/>
          </p:cNvSpPr>
          <p:nvPr>
            <p:ph type="sldNum" sz="quarter" idx="17"/>
          </p:nvPr>
        </p:nvSpPr>
        <p:spPr>
          <a:xfrm>
            <a:off x="9342119" y="6416040"/>
            <a:ext cx="2743200" cy="365125"/>
          </a:xfrm>
        </p:spPr>
        <p:txBody>
          <a:bodyPr/>
          <a:lstStyle/>
          <a:p>
            <a:fld id="{E4B38883-E1FC-4E66-8A2B-D2BAE752E622}" type="slidenum">
              <a:rPr lang="zh-CN" altLang="en-US" smtClean="0"/>
              <a:t>‹#›</a:t>
            </a:fld>
            <a:r>
              <a:rPr lang="zh-CN" altLang="en-US" dirty="0"/>
              <a:t>丨</a:t>
            </a:r>
          </a:p>
        </p:txBody>
      </p:sp>
      <p:sp>
        <p:nvSpPr>
          <p:cNvPr id="32" name="文本占位符 31"/>
          <p:cNvSpPr>
            <a:spLocks noGrp="1"/>
          </p:cNvSpPr>
          <p:nvPr>
            <p:ph type="body" sz="quarter" idx="18" hasCustomPrompt="1"/>
          </p:nvPr>
        </p:nvSpPr>
        <p:spPr>
          <a:xfrm>
            <a:off x="3869540" y="3503295"/>
            <a:ext cx="3048000" cy="742633"/>
          </a:xfrm>
        </p:spPr>
        <p:txBody>
          <a:bodyPr anchor="ctr">
            <a:noAutofit/>
          </a:bodyPr>
          <a:lstStyle>
            <a:lvl1pPr marL="0" indent="0">
              <a:lnSpc>
                <a:spcPct val="100000"/>
              </a:lnSpc>
              <a:buFontTx/>
              <a:buNone/>
              <a:defRPr lang="zh-CN" altLang="en-US" sz="2200" b="1" kern="1200" dirty="0">
                <a:solidFill>
                  <a:srgbClr val="000095"/>
                </a:solidFill>
                <a:latin typeface="+mj-lt"/>
                <a:ea typeface="+mj-ea"/>
                <a:cs typeface="+mj-cs"/>
              </a:defRPr>
            </a:lvl1pPr>
          </a:lstStyle>
          <a:p>
            <a:r>
              <a:rPr lang="en-US" altLang="zh-CN" dirty="0"/>
              <a:t>Click here to </a:t>
            </a:r>
            <a:br>
              <a:rPr lang="en-US" altLang="zh-CN" dirty="0"/>
            </a:br>
            <a:r>
              <a:rPr lang="en-US" altLang="zh-CN" dirty="0"/>
              <a:t>enter the headline</a:t>
            </a:r>
            <a:endParaRPr lang="zh-CN" altLang="en-US" dirty="0"/>
          </a:p>
        </p:txBody>
      </p:sp>
      <p:sp>
        <p:nvSpPr>
          <p:cNvPr id="34" name="文本占位符 33"/>
          <p:cNvSpPr>
            <a:spLocks noGrp="1"/>
          </p:cNvSpPr>
          <p:nvPr>
            <p:ph type="body" sz="quarter" idx="19" hasCustomPrompt="1"/>
          </p:nvPr>
        </p:nvSpPr>
        <p:spPr>
          <a:xfrm>
            <a:off x="3869540" y="4459287"/>
            <a:ext cx="3048000" cy="754381"/>
          </a:xfrm>
        </p:spPr>
        <p:txBody>
          <a:bodyPr anchor="ctr">
            <a:noAutofit/>
          </a:bodyPr>
          <a:lstStyle>
            <a:lvl1pPr marL="0" indent="0">
              <a:lnSpc>
                <a:spcPct val="100000"/>
              </a:lnSpc>
              <a:buNone/>
              <a:defRPr lang="zh-CN" altLang="en-US" sz="2200" b="1" kern="1200" dirty="0" smtClean="0">
                <a:solidFill>
                  <a:srgbClr val="000095"/>
                </a:solidFill>
                <a:latin typeface="+mj-lt"/>
                <a:ea typeface="+mj-ea"/>
                <a:cs typeface="+mj-cs"/>
              </a:defRPr>
            </a:lvl1pPr>
            <a:lvl5pPr marL="1828800" indent="0">
              <a:buNone/>
              <a:defRPr/>
            </a:lvl5pPr>
          </a:lstStyle>
          <a:p>
            <a:r>
              <a:rPr lang="en-US" altLang="zh-CN" dirty="0"/>
              <a:t>Click here to </a:t>
            </a:r>
            <a:br>
              <a:rPr lang="en-US" altLang="zh-CN" dirty="0"/>
            </a:br>
            <a:r>
              <a:rPr lang="en-US" altLang="zh-CN" dirty="0"/>
              <a:t>enter the headline</a:t>
            </a:r>
            <a:endParaRPr lang="zh-CN" altLang="en-US" dirty="0"/>
          </a:p>
        </p:txBody>
      </p:sp>
      <p:sp>
        <p:nvSpPr>
          <p:cNvPr id="37" name="文本占位符 36"/>
          <p:cNvSpPr>
            <a:spLocks noGrp="1"/>
          </p:cNvSpPr>
          <p:nvPr>
            <p:ph type="body" sz="quarter" idx="20" hasCustomPrompt="1"/>
          </p:nvPr>
        </p:nvSpPr>
        <p:spPr>
          <a:xfrm>
            <a:off x="2924979" y="1676082"/>
            <a:ext cx="830262" cy="731838"/>
          </a:xfrm>
        </p:spPr>
        <p:txBody>
          <a:bodyPr anchor="ctr">
            <a:normAutofit/>
          </a:bodyPr>
          <a:lstStyle>
            <a:lvl1pPr marL="0" indent="0" algn="ctr">
              <a:buFontTx/>
              <a:buNone/>
              <a:defRPr sz="4000" b="1" i="1">
                <a:solidFill>
                  <a:schemeClr val="accent2"/>
                </a:solidFill>
              </a:defRPr>
            </a:lvl1pPr>
          </a:lstStyle>
          <a:p>
            <a:pPr lvl="0"/>
            <a:r>
              <a:rPr lang="en-US" altLang="zh-CN" dirty="0"/>
              <a:t>01</a:t>
            </a:r>
            <a:endParaRPr lang="zh-CN" altLang="en-US" dirty="0"/>
          </a:p>
        </p:txBody>
      </p:sp>
      <p:sp>
        <p:nvSpPr>
          <p:cNvPr id="38" name="文本占位符 36"/>
          <p:cNvSpPr>
            <a:spLocks noGrp="1"/>
          </p:cNvSpPr>
          <p:nvPr>
            <p:ph type="body" sz="quarter" idx="21" hasCustomPrompt="1"/>
          </p:nvPr>
        </p:nvSpPr>
        <p:spPr>
          <a:xfrm>
            <a:off x="2924979" y="2599690"/>
            <a:ext cx="830262" cy="731838"/>
          </a:xfrm>
        </p:spPr>
        <p:txBody>
          <a:bodyPr anchor="ctr">
            <a:normAutofit/>
          </a:bodyPr>
          <a:lstStyle>
            <a:lvl1pPr marL="0" indent="0" algn="ctr">
              <a:buFontTx/>
              <a:buNone/>
              <a:defRPr sz="4000" b="1" i="1">
                <a:solidFill>
                  <a:schemeClr val="accent2"/>
                </a:solidFill>
              </a:defRPr>
            </a:lvl1pPr>
          </a:lstStyle>
          <a:p>
            <a:pPr lvl="0"/>
            <a:r>
              <a:rPr lang="en-US" altLang="zh-CN" dirty="0"/>
              <a:t>02</a:t>
            </a:r>
            <a:endParaRPr lang="zh-CN" altLang="en-US" dirty="0"/>
          </a:p>
        </p:txBody>
      </p:sp>
      <p:sp>
        <p:nvSpPr>
          <p:cNvPr id="41" name="文本占位符 36"/>
          <p:cNvSpPr>
            <a:spLocks noGrp="1"/>
          </p:cNvSpPr>
          <p:nvPr>
            <p:ph type="body" sz="quarter" idx="22" hasCustomPrompt="1"/>
          </p:nvPr>
        </p:nvSpPr>
        <p:spPr>
          <a:xfrm>
            <a:off x="2924979" y="3514090"/>
            <a:ext cx="830262" cy="731838"/>
          </a:xfrm>
        </p:spPr>
        <p:txBody>
          <a:bodyPr anchor="ctr">
            <a:normAutofit/>
          </a:bodyPr>
          <a:lstStyle>
            <a:lvl1pPr marL="0" indent="0" algn="ctr">
              <a:buFontTx/>
              <a:buNone/>
              <a:defRPr sz="4000" b="1" i="1">
                <a:solidFill>
                  <a:schemeClr val="accent2"/>
                </a:solidFill>
              </a:defRPr>
            </a:lvl1pPr>
          </a:lstStyle>
          <a:p>
            <a:pPr lvl="0"/>
            <a:r>
              <a:rPr lang="en-US" altLang="zh-CN" dirty="0"/>
              <a:t>03</a:t>
            </a:r>
            <a:endParaRPr lang="zh-CN" altLang="en-US" dirty="0"/>
          </a:p>
        </p:txBody>
      </p:sp>
      <p:sp>
        <p:nvSpPr>
          <p:cNvPr id="42" name="文本占位符 36"/>
          <p:cNvSpPr>
            <a:spLocks noGrp="1"/>
          </p:cNvSpPr>
          <p:nvPr>
            <p:ph type="body" sz="quarter" idx="23" hasCustomPrompt="1"/>
          </p:nvPr>
        </p:nvSpPr>
        <p:spPr>
          <a:xfrm>
            <a:off x="2924979" y="4481830"/>
            <a:ext cx="830262" cy="731838"/>
          </a:xfrm>
        </p:spPr>
        <p:txBody>
          <a:bodyPr anchor="ctr">
            <a:normAutofit/>
          </a:bodyPr>
          <a:lstStyle>
            <a:lvl1pPr marL="0" indent="0" algn="ctr">
              <a:buFontTx/>
              <a:buNone/>
              <a:defRPr sz="4000" b="1" i="1">
                <a:solidFill>
                  <a:schemeClr val="accent2"/>
                </a:solidFill>
              </a:defRPr>
            </a:lvl1pPr>
          </a:lstStyle>
          <a:p>
            <a:pPr lvl="0"/>
            <a:r>
              <a:rPr lang="en-US" altLang="zh-CN" dirty="0"/>
              <a:t>04</a:t>
            </a:r>
            <a:endParaRPr lang="zh-CN" altLang="en-US" dirty="0"/>
          </a:p>
        </p:txBody>
      </p:sp>
      <p:sp>
        <p:nvSpPr>
          <p:cNvPr id="45" name="文本占位符 44"/>
          <p:cNvSpPr>
            <a:spLocks noGrp="1"/>
          </p:cNvSpPr>
          <p:nvPr>
            <p:ph type="body" sz="quarter" idx="24" hasCustomPrompt="1"/>
          </p:nvPr>
        </p:nvSpPr>
        <p:spPr>
          <a:xfrm>
            <a:off x="9692640" y="396240"/>
            <a:ext cx="1965960" cy="731838"/>
          </a:xfrm>
        </p:spPr>
        <p:txBody>
          <a:bodyPr/>
          <a:lstStyle>
            <a:lvl1pPr marL="0" indent="0" algn="r">
              <a:buFontTx/>
              <a:buNone/>
              <a:defRPr b="1">
                <a:solidFill>
                  <a:schemeClr val="accent1"/>
                </a:solidFill>
              </a:defRPr>
            </a:lvl1pPr>
          </a:lstStyle>
          <a:p>
            <a:pPr lvl="0"/>
            <a:r>
              <a:rPr lang="en-US" altLang="zh-CN" dirty="0"/>
              <a:t>CONTENT</a:t>
            </a:r>
            <a:endParaRPr lang="zh-CN" altLang="en-US" dirty="0"/>
          </a:p>
        </p:txBody>
      </p:sp>
      <p:sp>
        <p:nvSpPr>
          <p:cNvPr id="12" name="矩形 11"/>
          <p:cNvSpPr/>
          <p:nvPr userDrawn="1"/>
        </p:nvSpPr>
        <p:spPr>
          <a:xfrm>
            <a:off x="1729409" y="0"/>
            <a:ext cx="16748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章节页1">
    <p:bg>
      <p:bgPr>
        <a:solidFill>
          <a:schemeClr val="accent1"/>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7380" y="2474898"/>
            <a:ext cx="10515600" cy="1085692"/>
          </a:xfrm>
        </p:spPr>
        <p:txBody>
          <a:bodyPr anchor="t">
            <a:normAutofit/>
          </a:bodyPr>
          <a:lstStyle>
            <a:lvl1pPr algn="l">
              <a:defRPr sz="3200" b="1">
                <a:solidFill>
                  <a:schemeClr val="bg1"/>
                </a:solidFill>
              </a:defRPr>
            </a:lvl1pPr>
          </a:lstStyle>
          <a:p>
            <a:r>
              <a:rPr lang="en-US" altLang="zh-CN" dirty="0"/>
              <a:t>Click here to </a:t>
            </a:r>
            <a:br>
              <a:rPr lang="en-US" altLang="zh-CN" dirty="0"/>
            </a:br>
            <a:r>
              <a:rPr lang="en-US" altLang="zh-CN" dirty="0"/>
              <a:t>enter the headline</a:t>
            </a:r>
            <a:endParaRPr lang="zh-CN" altLang="en-US" dirty="0"/>
          </a:p>
        </p:txBody>
      </p:sp>
      <p:sp>
        <p:nvSpPr>
          <p:cNvPr id="6" name="文本占位符 36"/>
          <p:cNvSpPr>
            <a:spLocks noGrp="1"/>
          </p:cNvSpPr>
          <p:nvPr>
            <p:ph type="body" sz="quarter" idx="20" hasCustomPrompt="1"/>
          </p:nvPr>
        </p:nvSpPr>
        <p:spPr>
          <a:xfrm>
            <a:off x="627380" y="1218283"/>
            <a:ext cx="1528761" cy="1166971"/>
          </a:xfrm>
        </p:spPr>
        <p:txBody>
          <a:bodyPr>
            <a:noAutofit/>
          </a:bodyPr>
          <a:lstStyle>
            <a:lvl1pPr marL="0" indent="0" algn="l">
              <a:buFontTx/>
              <a:buNone/>
              <a:defRPr sz="8000" b="1" i="1">
                <a:solidFill>
                  <a:schemeClr val="bg1"/>
                </a:solidFill>
                <a:latin typeface="+mj-lt"/>
                <a:ea typeface="+mj-ea"/>
              </a:defRPr>
            </a:lvl1pPr>
          </a:lstStyle>
          <a:p>
            <a:pPr lvl="0"/>
            <a:r>
              <a:rPr lang="en-US" altLang="zh-CN" dirty="0"/>
              <a:t>01</a:t>
            </a:r>
            <a:endParaRPr lang="zh-CN" altLang="en-US" dirty="0"/>
          </a:p>
        </p:txBody>
      </p:sp>
      <p:sp>
        <p:nvSpPr>
          <p:cNvPr id="7" name="页脚占位符 3"/>
          <p:cNvSpPr>
            <a:spLocks noGrp="1"/>
          </p:cNvSpPr>
          <p:nvPr>
            <p:ph type="ftr" sz="quarter" idx="11"/>
          </p:nvPr>
        </p:nvSpPr>
        <p:spPr>
          <a:xfrm>
            <a:off x="627380" y="6366510"/>
            <a:ext cx="6522720" cy="365125"/>
          </a:xfrm>
        </p:spPr>
        <p:txBody>
          <a:bodyPr/>
          <a:lstStyle>
            <a:lvl1pPr algn="l">
              <a:defRPr>
                <a:solidFill>
                  <a:schemeClr val="bg1"/>
                </a:solidFill>
              </a:defRPr>
            </a:lvl1pPr>
          </a:lstStyle>
          <a:p>
            <a:r>
              <a:rPr lang="en-US" altLang="zh-CN" dirty="0" err="1"/>
              <a:t>Copyright©Simcere</a:t>
            </a:r>
            <a:r>
              <a:rPr lang="en-US" altLang="zh-CN" dirty="0"/>
              <a:t> </a:t>
            </a:r>
            <a:r>
              <a:rPr lang="en-US" altLang="zh-CN" dirty="0" err="1"/>
              <a:t>Zaiming</a:t>
            </a:r>
            <a:r>
              <a:rPr lang="en-US" altLang="zh-CN" dirty="0"/>
              <a:t> Pharmaceutical Co., Ltd. ALL RIGHTS RESERVED</a:t>
            </a:r>
            <a:endParaRPr lang="zh-CN" altLang="en-US" dirty="0"/>
          </a:p>
        </p:txBody>
      </p:sp>
      <p:sp>
        <p:nvSpPr>
          <p:cNvPr id="8" name="灯片编号占位符 4"/>
          <p:cNvSpPr>
            <a:spLocks noGrp="1"/>
          </p:cNvSpPr>
          <p:nvPr>
            <p:ph type="sldNum" sz="quarter" idx="12"/>
          </p:nvPr>
        </p:nvSpPr>
        <p:spPr>
          <a:xfrm>
            <a:off x="162560" y="6366510"/>
            <a:ext cx="617220" cy="365125"/>
          </a:xfrm>
        </p:spPr>
        <p:txBody>
          <a:bodyPr/>
          <a:lstStyle>
            <a:lvl1pPr>
              <a:defRPr>
                <a:solidFill>
                  <a:schemeClr val="bg1"/>
                </a:solidFill>
              </a:defRPr>
            </a:lvl1pPr>
          </a:lstStyle>
          <a:p>
            <a:fld id="{E4B38883-E1FC-4E66-8A2B-D2BAE752E622}" type="slidenum">
              <a:rPr lang="zh-CN" altLang="en-US" smtClean="0"/>
              <a:t>‹#›</a:t>
            </a:fld>
            <a:r>
              <a:rPr lang="zh-CN" altLang="en-US"/>
              <a:t>丨</a:t>
            </a:r>
            <a:endParaRPr lang="zh-CN" altLang="en-US" dirty="0"/>
          </a:p>
        </p:txBody>
      </p:sp>
      <p:pic>
        <p:nvPicPr>
          <p:cNvPr id="3" name="图片 2" descr="1123"/>
          <p:cNvPicPr>
            <a:picLocks noChangeAspect="1"/>
          </p:cNvPicPr>
          <p:nvPr userDrawn="1"/>
        </p:nvPicPr>
        <p:blipFill>
          <a:blip r:embed="rId2"/>
          <a:srcRect t="-879" r="12486" b="-228"/>
          <a:stretch>
            <a:fillRect/>
          </a:stretch>
        </p:blipFill>
        <p:spPr>
          <a:xfrm>
            <a:off x="7073900" y="403860"/>
            <a:ext cx="5118100" cy="5913120"/>
          </a:xfrm>
          <a:prstGeom prst="rect">
            <a:avLst/>
          </a:prstGeom>
        </p:spPr>
      </p:pic>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章节页2">
    <p:bg>
      <p:bgPr>
        <a:solidFill>
          <a:srgbClr val="E9724D"/>
        </a:solidFill>
        <a:effectLst/>
      </p:bgPr>
    </p:bg>
    <p:spTree>
      <p:nvGrpSpPr>
        <p:cNvPr id="1" name=""/>
        <p:cNvGrpSpPr/>
        <p:nvPr/>
      </p:nvGrpSpPr>
      <p:grpSpPr>
        <a:xfrm>
          <a:off x="0" y="0"/>
          <a:ext cx="0" cy="0"/>
          <a:chOff x="0" y="0"/>
          <a:chExt cx="0" cy="0"/>
        </a:xfrm>
      </p:grpSpPr>
      <p:sp>
        <p:nvSpPr>
          <p:cNvPr id="7" name="页脚占位符 3"/>
          <p:cNvSpPr>
            <a:spLocks noGrp="1"/>
          </p:cNvSpPr>
          <p:nvPr>
            <p:ph type="ftr" sz="quarter" idx="11"/>
          </p:nvPr>
        </p:nvSpPr>
        <p:spPr>
          <a:xfrm>
            <a:off x="627380" y="6366510"/>
            <a:ext cx="6522720" cy="365125"/>
          </a:xfrm>
        </p:spPr>
        <p:txBody>
          <a:bodyPr/>
          <a:lstStyle>
            <a:lvl1pPr algn="l">
              <a:defRPr>
                <a:solidFill>
                  <a:schemeClr val="bg1"/>
                </a:solidFill>
              </a:defRPr>
            </a:lvl1pPr>
          </a:lstStyle>
          <a:p>
            <a:r>
              <a:rPr lang="en-US" altLang="zh-CN" dirty="0" err="1"/>
              <a:t>Copyright©Simcere</a:t>
            </a:r>
            <a:r>
              <a:rPr lang="en-US" altLang="zh-CN" dirty="0"/>
              <a:t> </a:t>
            </a:r>
            <a:r>
              <a:rPr lang="en-US" altLang="zh-CN" dirty="0" err="1"/>
              <a:t>Zaiming</a:t>
            </a:r>
            <a:r>
              <a:rPr lang="en-US" altLang="zh-CN" dirty="0"/>
              <a:t> Pharmaceutical Co., Ltd. ALL RIGHTS RESERVED</a:t>
            </a:r>
            <a:endParaRPr lang="zh-CN" altLang="en-US" dirty="0"/>
          </a:p>
        </p:txBody>
      </p:sp>
      <p:sp>
        <p:nvSpPr>
          <p:cNvPr id="8" name="灯片编号占位符 4"/>
          <p:cNvSpPr>
            <a:spLocks noGrp="1"/>
          </p:cNvSpPr>
          <p:nvPr>
            <p:ph type="sldNum" sz="quarter" idx="12"/>
          </p:nvPr>
        </p:nvSpPr>
        <p:spPr>
          <a:xfrm>
            <a:off x="162560" y="6366510"/>
            <a:ext cx="617220" cy="365125"/>
          </a:xfrm>
        </p:spPr>
        <p:txBody>
          <a:bodyPr/>
          <a:lstStyle>
            <a:lvl1pPr>
              <a:defRPr>
                <a:solidFill>
                  <a:schemeClr val="bg1"/>
                </a:solidFill>
              </a:defRPr>
            </a:lvl1pPr>
          </a:lstStyle>
          <a:p>
            <a:fld id="{E4B38883-E1FC-4E66-8A2B-D2BAE752E622}" type="slidenum">
              <a:rPr lang="zh-CN" altLang="en-US" smtClean="0"/>
              <a:t>‹#›</a:t>
            </a:fld>
            <a:r>
              <a:rPr lang="zh-CN" altLang="en-US"/>
              <a:t>丨</a:t>
            </a:r>
            <a:endParaRPr lang="zh-CN" altLang="en-US" dirty="0"/>
          </a:p>
        </p:txBody>
      </p:sp>
      <p:pic>
        <p:nvPicPr>
          <p:cNvPr id="4" name="图形 3"/>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63790" y="751046"/>
            <a:ext cx="4728210" cy="5516245"/>
          </a:xfrm>
          <a:prstGeom prst="rect">
            <a:avLst/>
          </a:prstGeom>
        </p:spPr>
      </p:pic>
      <p:sp>
        <p:nvSpPr>
          <p:cNvPr id="9" name="标题 1"/>
          <p:cNvSpPr>
            <a:spLocks noGrp="1"/>
          </p:cNvSpPr>
          <p:nvPr>
            <p:ph type="title" hasCustomPrompt="1"/>
          </p:nvPr>
        </p:nvSpPr>
        <p:spPr>
          <a:xfrm>
            <a:off x="627380" y="2474898"/>
            <a:ext cx="10515600" cy="1085692"/>
          </a:xfrm>
        </p:spPr>
        <p:txBody>
          <a:bodyPr anchor="t">
            <a:normAutofit/>
          </a:bodyPr>
          <a:lstStyle>
            <a:lvl1pPr algn="l">
              <a:defRPr sz="3200" b="1">
                <a:solidFill>
                  <a:schemeClr val="bg1"/>
                </a:solidFill>
              </a:defRPr>
            </a:lvl1pPr>
          </a:lstStyle>
          <a:p>
            <a:r>
              <a:rPr lang="en-US" altLang="zh-CN" dirty="0"/>
              <a:t>Click here to </a:t>
            </a:r>
            <a:br>
              <a:rPr lang="en-US" altLang="zh-CN" dirty="0"/>
            </a:br>
            <a:r>
              <a:rPr lang="en-US" altLang="zh-CN" dirty="0"/>
              <a:t>enter the headline</a:t>
            </a:r>
            <a:endParaRPr lang="zh-CN" altLang="en-US" dirty="0"/>
          </a:p>
        </p:txBody>
      </p:sp>
      <p:sp>
        <p:nvSpPr>
          <p:cNvPr id="10" name="文本占位符 36"/>
          <p:cNvSpPr>
            <a:spLocks noGrp="1"/>
          </p:cNvSpPr>
          <p:nvPr>
            <p:ph type="body" sz="quarter" idx="20" hasCustomPrompt="1"/>
          </p:nvPr>
        </p:nvSpPr>
        <p:spPr>
          <a:xfrm>
            <a:off x="627380" y="1218283"/>
            <a:ext cx="1528761" cy="1166971"/>
          </a:xfrm>
        </p:spPr>
        <p:txBody>
          <a:bodyPr>
            <a:noAutofit/>
          </a:bodyPr>
          <a:lstStyle>
            <a:lvl1pPr marL="0" indent="0" algn="l">
              <a:buFontTx/>
              <a:buNone/>
              <a:defRPr sz="8000" b="1" i="1">
                <a:solidFill>
                  <a:schemeClr val="bg1"/>
                </a:solidFill>
                <a:latin typeface="+mj-lt"/>
                <a:ea typeface="+mj-ea"/>
              </a:defRPr>
            </a:lvl1pPr>
          </a:lstStyle>
          <a:p>
            <a:pPr lvl="0"/>
            <a:r>
              <a:rPr lang="en-US" altLang="zh-CN" dirty="0"/>
              <a:t>02</a:t>
            </a:r>
            <a:endParaRPr lang="zh-CN" altLang="en-US" dirty="0"/>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章节页3">
    <p:bg>
      <p:bgPr>
        <a:solidFill>
          <a:schemeClr val="accent3"/>
        </a:solidFill>
        <a:effectLst/>
      </p:bgPr>
    </p:bg>
    <p:spTree>
      <p:nvGrpSpPr>
        <p:cNvPr id="1" name=""/>
        <p:cNvGrpSpPr/>
        <p:nvPr/>
      </p:nvGrpSpPr>
      <p:grpSpPr>
        <a:xfrm>
          <a:off x="0" y="0"/>
          <a:ext cx="0" cy="0"/>
          <a:chOff x="0" y="0"/>
          <a:chExt cx="0" cy="0"/>
        </a:xfrm>
      </p:grpSpPr>
      <p:sp>
        <p:nvSpPr>
          <p:cNvPr id="7" name="页脚占位符 3"/>
          <p:cNvSpPr>
            <a:spLocks noGrp="1"/>
          </p:cNvSpPr>
          <p:nvPr>
            <p:ph type="ftr" sz="quarter" idx="11"/>
          </p:nvPr>
        </p:nvSpPr>
        <p:spPr>
          <a:xfrm>
            <a:off x="627380" y="6366510"/>
            <a:ext cx="6522720" cy="365125"/>
          </a:xfrm>
        </p:spPr>
        <p:txBody>
          <a:bodyPr/>
          <a:lstStyle>
            <a:lvl1pPr algn="l">
              <a:defRPr>
                <a:solidFill>
                  <a:schemeClr val="bg1"/>
                </a:solidFill>
              </a:defRPr>
            </a:lvl1pPr>
          </a:lstStyle>
          <a:p>
            <a:r>
              <a:rPr lang="en-US" altLang="zh-CN" dirty="0" err="1"/>
              <a:t>Copyright©Simcere</a:t>
            </a:r>
            <a:r>
              <a:rPr lang="en-US" altLang="zh-CN" dirty="0"/>
              <a:t> </a:t>
            </a:r>
            <a:r>
              <a:rPr lang="en-US" altLang="zh-CN" dirty="0" err="1"/>
              <a:t>Zaiming</a:t>
            </a:r>
            <a:r>
              <a:rPr lang="en-US" altLang="zh-CN" dirty="0"/>
              <a:t> Pharmaceutical Co., Ltd. ALL RIGHTS RESERVED</a:t>
            </a:r>
            <a:endParaRPr lang="zh-CN" altLang="en-US" dirty="0"/>
          </a:p>
        </p:txBody>
      </p:sp>
      <p:sp>
        <p:nvSpPr>
          <p:cNvPr id="8" name="灯片编号占位符 4"/>
          <p:cNvSpPr>
            <a:spLocks noGrp="1"/>
          </p:cNvSpPr>
          <p:nvPr>
            <p:ph type="sldNum" sz="quarter" idx="12"/>
          </p:nvPr>
        </p:nvSpPr>
        <p:spPr>
          <a:xfrm>
            <a:off x="162560" y="6366510"/>
            <a:ext cx="617220" cy="365125"/>
          </a:xfrm>
        </p:spPr>
        <p:txBody>
          <a:bodyPr/>
          <a:lstStyle>
            <a:lvl1pPr>
              <a:defRPr>
                <a:solidFill>
                  <a:schemeClr val="bg1"/>
                </a:solidFill>
              </a:defRPr>
            </a:lvl1pPr>
          </a:lstStyle>
          <a:p>
            <a:fld id="{E4B38883-E1FC-4E66-8A2B-D2BAE752E622}" type="slidenum">
              <a:rPr lang="zh-CN" altLang="en-US" smtClean="0"/>
              <a:t>‹#›</a:t>
            </a:fld>
            <a:r>
              <a:rPr lang="zh-CN" altLang="en-US"/>
              <a:t>丨</a:t>
            </a:r>
            <a:endParaRPr lang="zh-CN" altLang="en-US" dirty="0"/>
          </a:p>
        </p:txBody>
      </p:sp>
      <p:grpSp>
        <p:nvGrpSpPr>
          <p:cNvPr id="72" name="组合 71"/>
          <p:cNvGrpSpPr/>
          <p:nvPr userDrawn="1"/>
        </p:nvGrpSpPr>
        <p:grpSpPr>
          <a:xfrm>
            <a:off x="7613476" y="931171"/>
            <a:ext cx="4578525" cy="5033282"/>
            <a:chOff x="7613476" y="931171"/>
            <a:chExt cx="4578525" cy="5033282"/>
          </a:xfrm>
          <a:solidFill>
            <a:schemeClr val="bg1"/>
          </a:solidFill>
        </p:grpSpPr>
        <p:sp>
          <p:nvSpPr>
            <p:cNvPr id="64" name="任意多边形: 形状 63"/>
            <p:cNvSpPr/>
            <p:nvPr userDrawn="1"/>
          </p:nvSpPr>
          <p:spPr>
            <a:xfrm>
              <a:off x="10623143" y="931171"/>
              <a:ext cx="261204" cy="252943"/>
            </a:xfrm>
            <a:custGeom>
              <a:avLst/>
              <a:gdLst>
                <a:gd name="connsiteX0" fmla="*/ 130674 w 261204"/>
                <a:gd name="connsiteY0" fmla="*/ 0 h 252943"/>
                <a:gd name="connsiteX1" fmla="*/ 261204 w 261204"/>
                <a:gd name="connsiteY1" fmla="*/ 126507 h 252943"/>
                <a:gd name="connsiteX2" fmla="*/ 130674 w 261204"/>
                <a:gd name="connsiteY2" fmla="*/ 252943 h 252943"/>
                <a:gd name="connsiteX3" fmla="*/ 0 w 261204"/>
                <a:gd name="connsiteY3" fmla="*/ 126507 h 252943"/>
                <a:gd name="connsiteX4" fmla="*/ 130674 w 261204"/>
                <a:gd name="connsiteY4" fmla="*/ 0 h 252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4" h="252943">
                  <a:moveTo>
                    <a:pt x="130674" y="0"/>
                  </a:moveTo>
                  <a:cubicBezTo>
                    <a:pt x="202799" y="0"/>
                    <a:pt x="261204" y="56680"/>
                    <a:pt x="261204" y="126507"/>
                  </a:cubicBezTo>
                  <a:cubicBezTo>
                    <a:pt x="261204" y="196334"/>
                    <a:pt x="202799" y="252943"/>
                    <a:pt x="130674" y="252943"/>
                  </a:cubicBezTo>
                  <a:cubicBezTo>
                    <a:pt x="58476" y="252943"/>
                    <a:pt x="0" y="196334"/>
                    <a:pt x="0" y="126507"/>
                  </a:cubicBezTo>
                  <a:cubicBezTo>
                    <a:pt x="0" y="56680"/>
                    <a:pt x="58548" y="0"/>
                    <a:pt x="13067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3" name="任意多边形: 形状 62"/>
            <p:cNvSpPr/>
            <p:nvPr userDrawn="1"/>
          </p:nvSpPr>
          <p:spPr>
            <a:xfrm>
              <a:off x="9419419" y="931243"/>
              <a:ext cx="261204" cy="252943"/>
            </a:xfrm>
            <a:custGeom>
              <a:avLst/>
              <a:gdLst>
                <a:gd name="connsiteX0" fmla="*/ 130530 w 261204"/>
                <a:gd name="connsiteY0" fmla="*/ 0 h 252943"/>
                <a:gd name="connsiteX1" fmla="*/ 261204 w 261204"/>
                <a:gd name="connsiteY1" fmla="*/ 126507 h 252943"/>
                <a:gd name="connsiteX2" fmla="*/ 130530 w 261204"/>
                <a:gd name="connsiteY2" fmla="*/ 252943 h 252943"/>
                <a:gd name="connsiteX3" fmla="*/ 0 w 261204"/>
                <a:gd name="connsiteY3" fmla="*/ 126507 h 252943"/>
                <a:gd name="connsiteX4" fmla="*/ 130530 w 261204"/>
                <a:gd name="connsiteY4" fmla="*/ 0 h 252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4" h="252943">
                  <a:moveTo>
                    <a:pt x="130530" y="0"/>
                  </a:moveTo>
                  <a:cubicBezTo>
                    <a:pt x="202656" y="0"/>
                    <a:pt x="261204" y="56680"/>
                    <a:pt x="261204" y="126507"/>
                  </a:cubicBezTo>
                  <a:cubicBezTo>
                    <a:pt x="261204" y="196334"/>
                    <a:pt x="202656" y="252943"/>
                    <a:pt x="130530" y="252943"/>
                  </a:cubicBezTo>
                  <a:cubicBezTo>
                    <a:pt x="58405" y="252943"/>
                    <a:pt x="0" y="196334"/>
                    <a:pt x="0" y="126507"/>
                  </a:cubicBezTo>
                  <a:cubicBezTo>
                    <a:pt x="0" y="56680"/>
                    <a:pt x="58405" y="0"/>
                    <a:pt x="13053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2" name="任意多边形: 形状 61"/>
            <p:cNvSpPr/>
            <p:nvPr userDrawn="1"/>
          </p:nvSpPr>
          <p:spPr>
            <a:xfrm>
              <a:off x="8752357" y="1188137"/>
              <a:ext cx="257126" cy="257153"/>
            </a:xfrm>
            <a:custGeom>
              <a:avLst/>
              <a:gdLst>
                <a:gd name="connsiteX0" fmla="*/ 130654 w 257126"/>
                <a:gd name="connsiteY0" fmla="*/ 18 h 257153"/>
                <a:gd name="connsiteX1" fmla="*/ 220946 w 257126"/>
                <a:gd name="connsiteY1" fmla="*/ 36206 h 257153"/>
                <a:gd name="connsiteX2" fmla="*/ 218001 w 257126"/>
                <a:gd name="connsiteY2" fmla="*/ 218029 h 257153"/>
                <a:gd name="connsiteX3" fmla="*/ 36178 w 257126"/>
                <a:gd name="connsiteY3" fmla="*/ 220975 h 257153"/>
                <a:gd name="connsiteX4" fmla="*/ 39123 w 257126"/>
                <a:gd name="connsiteY4" fmla="*/ 39152 h 257153"/>
                <a:gd name="connsiteX5" fmla="*/ 130654 w 257126"/>
                <a:gd name="connsiteY5" fmla="*/ 18 h 25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126" h="257153">
                  <a:moveTo>
                    <a:pt x="130654" y="18"/>
                  </a:moveTo>
                  <a:cubicBezTo>
                    <a:pt x="163547" y="-521"/>
                    <a:pt x="196233" y="11494"/>
                    <a:pt x="220946" y="36206"/>
                  </a:cubicBezTo>
                  <a:cubicBezTo>
                    <a:pt x="270371" y="85631"/>
                    <a:pt x="268934" y="166952"/>
                    <a:pt x="218001" y="218029"/>
                  </a:cubicBezTo>
                  <a:cubicBezTo>
                    <a:pt x="166996" y="269034"/>
                    <a:pt x="85603" y="270328"/>
                    <a:pt x="36178" y="220975"/>
                  </a:cubicBezTo>
                  <a:cubicBezTo>
                    <a:pt x="-13175" y="171550"/>
                    <a:pt x="-11882" y="90157"/>
                    <a:pt x="39123" y="39152"/>
                  </a:cubicBezTo>
                  <a:cubicBezTo>
                    <a:pt x="64661" y="13649"/>
                    <a:pt x="97761" y="557"/>
                    <a:pt x="130654" y="1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1" name="任意多边形: 形状 60"/>
            <p:cNvSpPr/>
            <p:nvPr userDrawn="1"/>
          </p:nvSpPr>
          <p:spPr>
            <a:xfrm>
              <a:off x="11281229" y="1219145"/>
              <a:ext cx="257107" cy="257161"/>
            </a:xfrm>
            <a:custGeom>
              <a:avLst/>
              <a:gdLst>
                <a:gd name="connsiteX0" fmla="*/ 126524 w 257107"/>
                <a:gd name="connsiteY0" fmla="*/ 17 h 257161"/>
                <a:gd name="connsiteX1" fmla="*/ 218055 w 257107"/>
                <a:gd name="connsiteY1" fmla="*/ 39178 h 257161"/>
                <a:gd name="connsiteX2" fmla="*/ 220857 w 257107"/>
                <a:gd name="connsiteY2" fmla="*/ 220929 h 257161"/>
                <a:gd name="connsiteX3" fmla="*/ 39178 w 257107"/>
                <a:gd name="connsiteY3" fmla="*/ 217983 h 257161"/>
                <a:gd name="connsiteX4" fmla="*/ 36232 w 257107"/>
                <a:gd name="connsiteY4" fmla="*/ 36232 h 257161"/>
                <a:gd name="connsiteX5" fmla="*/ 126524 w 257107"/>
                <a:gd name="connsiteY5" fmla="*/ 17 h 25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107" h="257161">
                  <a:moveTo>
                    <a:pt x="126524" y="17"/>
                  </a:moveTo>
                  <a:cubicBezTo>
                    <a:pt x="159417" y="547"/>
                    <a:pt x="192516" y="13640"/>
                    <a:pt x="218055" y="39178"/>
                  </a:cubicBezTo>
                  <a:cubicBezTo>
                    <a:pt x="268989" y="90183"/>
                    <a:pt x="270282" y="171504"/>
                    <a:pt x="220857" y="220929"/>
                  </a:cubicBezTo>
                  <a:cubicBezTo>
                    <a:pt x="171576" y="270354"/>
                    <a:pt x="90111" y="269061"/>
                    <a:pt x="39178" y="217983"/>
                  </a:cubicBezTo>
                  <a:cubicBezTo>
                    <a:pt x="-11899" y="167050"/>
                    <a:pt x="-13193" y="85585"/>
                    <a:pt x="36232" y="36232"/>
                  </a:cubicBezTo>
                  <a:cubicBezTo>
                    <a:pt x="60944" y="11520"/>
                    <a:pt x="93631" y="-513"/>
                    <a:pt x="126524" y="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0" name="任意多边形: 形状 59"/>
            <p:cNvSpPr/>
            <p:nvPr userDrawn="1"/>
          </p:nvSpPr>
          <p:spPr>
            <a:xfrm>
              <a:off x="10501737" y="1293595"/>
              <a:ext cx="215587" cy="208835"/>
            </a:xfrm>
            <a:custGeom>
              <a:avLst/>
              <a:gdLst>
                <a:gd name="connsiteX0" fmla="*/ 107829 w 215587"/>
                <a:gd name="connsiteY0" fmla="*/ 0 h 208835"/>
                <a:gd name="connsiteX1" fmla="*/ 215587 w 215587"/>
                <a:gd name="connsiteY1" fmla="*/ 104382 h 208835"/>
                <a:gd name="connsiteX2" fmla="*/ 107829 w 215587"/>
                <a:gd name="connsiteY2" fmla="*/ 208835 h 208835"/>
                <a:gd name="connsiteX3" fmla="*/ 0 w 215587"/>
                <a:gd name="connsiteY3" fmla="*/ 104382 h 208835"/>
                <a:gd name="connsiteX4" fmla="*/ 107829 w 215587"/>
                <a:gd name="connsiteY4" fmla="*/ 0 h 208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87" h="208835">
                  <a:moveTo>
                    <a:pt x="107829" y="0"/>
                  </a:moveTo>
                  <a:cubicBezTo>
                    <a:pt x="167383" y="0"/>
                    <a:pt x="215587" y="46767"/>
                    <a:pt x="215587" y="104382"/>
                  </a:cubicBezTo>
                  <a:cubicBezTo>
                    <a:pt x="215587" y="162068"/>
                    <a:pt x="167383" y="208835"/>
                    <a:pt x="107829" y="208835"/>
                  </a:cubicBezTo>
                  <a:cubicBezTo>
                    <a:pt x="48347" y="208835"/>
                    <a:pt x="0" y="162068"/>
                    <a:pt x="0" y="104382"/>
                  </a:cubicBezTo>
                  <a:cubicBezTo>
                    <a:pt x="0" y="46767"/>
                    <a:pt x="48275" y="0"/>
                    <a:pt x="10782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9" name="任意多边形: 形状 58"/>
            <p:cNvSpPr/>
            <p:nvPr userDrawn="1"/>
          </p:nvSpPr>
          <p:spPr>
            <a:xfrm>
              <a:off x="9580410" y="1293666"/>
              <a:ext cx="215587" cy="208834"/>
            </a:xfrm>
            <a:custGeom>
              <a:avLst/>
              <a:gdLst>
                <a:gd name="connsiteX0" fmla="*/ 107758 w 215587"/>
                <a:gd name="connsiteY0" fmla="*/ 0 h 208834"/>
                <a:gd name="connsiteX1" fmla="*/ 215587 w 215587"/>
                <a:gd name="connsiteY1" fmla="*/ 104381 h 208834"/>
                <a:gd name="connsiteX2" fmla="*/ 107758 w 215587"/>
                <a:gd name="connsiteY2" fmla="*/ 208834 h 208834"/>
                <a:gd name="connsiteX3" fmla="*/ 0 w 215587"/>
                <a:gd name="connsiteY3" fmla="*/ 104381 h 208834"/>
                <a:gd name="connsiteX4" fmla="*/ 107758 w 215587"/>
                <a:gd name="connsiteY4" fmla="*/ 0 h 208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87" h="208834">
                  <a:moveTo>
                    <a:pt x="107758" y="0"/>
                  </a:moveTo>
                  <a:cubicBezTo>
                    <a:pt x="167311" y="0"/>
                    <a:pt x="215587" y="46767"/>
                    <a:pt x="215587" y="104381"/>
                  </a:cubicBezTo>
                  <a:cubicBezTo>
                    <a:pt x="215587" y="162068"/>
                    <a:pt x="167311" y="208834"/>
                    <a:pt x="107758" y="208834"/>
                  </a:cubicBezTo>
                  <a:cubicBezTo>
                    <a:pt x="48203" y="208834"/>
                    <a:pt x="0" y="162068"/>
                    <a:pt x="0" y="104381"/>
                  </a:cubicBezTo>
                  <a:cubicBezTo>
                    <a:pt x="0" y="46767"/>
                    <a:pt x="48203" y="0"/>
                    <a:pt x="10775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8" name="任意多边形: 形状 57"/>
            <p:cNvSpPr/>
            <p:nvPr userDrawn="1"/>
          </p:nvSpPr>
          <p:spPr>
            <a:xfrm>
              <a:off x="8913521" y="1553330"/>
              <a:ext cx="212185" cy="212149"/>
            </a:xfrm>
            <a:custGeom>
              <a:avLst/>
              <a:gdLst>
                <a:gd name="connsiteX0" fmla="*/ 107789 w 212185"/>
                <a:gd name="connsiteY0" fmla="*/ 15 h 212149"/>
                <a:gd name="connsiteX1" fmla="*/ 182339 w 212185"/>
                <a:gd name="connsiteY1" fmla="*/ 29846 h 212149"/>
                <a:gd name="connsiteX2" fmla="*/ 179825 w 212185"/>
                <a:gd name="connsiteY2" fmla="*/ 179916 h 212149"/>
                <a:gd name="connsiteX3" fmla="*/ 179753 w 212185"/>
                <a:gd name="connsiteY3" fmla="*/ 179916 h 212149"/>
                <a:gd name="connsiteX4" fmla="*/ 29827 w 212185"/>
                <a:gd name="connsiteY4" fmla="*/ 182287 h 212149"/>
                <a:gd name="connsiteX5" fmla="*/ 32269 w 212185"/>
                <a:gd name="connsiteY5" fmla="*/ 32360 h 212149"/>
                <a:gd name="connsiteX6" fmla="*/ 107789 w 212185"/>
                <a:gd name="connsiteY6" fmla="*/ 15 h 21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185" h="212149">
                  <a:moveTo>
                    <a:pt x="107789" y="15"/>
                  </a:moveTo>
                  <a:cubicBezTo>
                    <a:pt x="134944" y="-434"/>
                    <a:pt x="161937" y="9480"/>
                    <a:pt x="182339" y="29846"/>
                  </a:cubicBezTo>
                  <a:cubicBezTo>
                    <a:pt x="223072" y="70578"/>
                    <a:pt x="221994" y="137819"/>
                    <a:pt x="179825" y="179916"/>
                  </a:cubicBezTo>
                  <a:lnTo>
                    <a:pt x="179753" y="179916"/>
                  </a:lnTo>
                  <a:cubicBezTo>
                    <a:pt x="137728" y="221942"/>
                    <a:pt x="70631" y="223019"/>
                    <a:pt x="29827" y="182287"/>
                  </a:cubicBezTo>
                  <a:cubicBezTo>
                    <a:pt x="-10906" y="141554"/>
                    <a:pt x="-9756" y="74386"/>
                    <a:pt x="32269" y="32360"/>
                  </a:cubicBezTo>
                  <a:cubicBezTo>
                    <a:pt x="53318" y="11276"/>
                    <a:pt x="80634" y="464"/>
                    <a:pt x="107789" y="1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7" name="任意多边形: 形状 56"/>
            <p:cNvSpPr/>
            <p:nvPr userDrawn="1"/>
          </p:nvSpPr>
          <p:spPr>
            <a:xfrm>
              <a:off x="11160750" y="1580053"/>
              <a:ext cx="212128" cy="212212"/>
            </a:xfrm>
            <a:custGeom>
              <a:avLst/>
              <a:gdLst>
                <a:gd name="connsiteX0" fmla="*/ 104394 w 212128"/>
                <a:gd name="connsiteY0" fmla="*/ 15 h 212212"/>
                <a:gd name="connsiteX1" fmla="*/ 179842 w 212128"/>
                <a:gd name="connsiteY1" fmla="*/ 32360 h 212212"/>
                <a:gd name="connsiteX2" fmla="*/ 182213 w 212128"/>
                <a:gd name="connsiteY2" fmla="*/ 182359 h 212212"/>
                <a:gd name="connsiteX3" fmla="*/ 32214 w 212128"/>
                <a:gd name="connsiteY3" fmla="*/ 179916 h 212212"/>
                <a:gd name="connsiteX4" fmla="*/ 32286 w 212128"/>
                <a:gd name="connsiteY4" fmla="*/ 179916 h 212212"/>
                <a:gd name="connsiteX5" fmla="*/ 29916 w 212128"/>
                <a:gd name="connsiteY5" fmla="*/ 29846 h 212212"/>
                <a:gd name="connsiteX6" fmla="*/ 104394 w 212128"/>
                <a:gd name="connsiteY6" fmla="*/ 15 h 21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128" h="212212">
                  <a:moveTo>
                    <a:pt x="104394" y="15"/>
                  </a:moveTo>
                  <a:cubicBezTo>
                    <a:pt x="131531" y="464"/>
                    <a:pt x="158830" y="11276"/>
                    <a:pt x="179842" y="32360"/>
                  </a:cubicBezTo>
                  <a:cubicBezTo>
                    <a:pt x="222011" y="74457"/>
                    <a:pt x="222945" y="141554"/>
                    <a:pt x="182213" y="182359"/>
                  </a:cubicBezTo>
                  <a:cubicBezTo>
                    <a:pt x="141480" y="223091"/>
                    <a:pt x="74383" y="222013"/>
                    <a:pt x="32214" y="179916"/>
                  </a:cubicBezTo>
                  <a:lnTo>
                    <a:pt x="32286" y="179916"/>
                  </a:lnTo>
                  <a:cubicBezTo>
                    <a:pt x="-9811" y="137747"/>
                    <a:pt x="-10889" y="70650"/>
                    <a:pt x="29916" y="29846"/>
                  </a:cubicBezTo>
                  <a:cubicBezTo>
                    <a:pt x="50282" y="9480"/>
                    <a:pt x="77257" y="-434"/>
                    <a:pt x="104394" y="1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6" name="任意多边形: 形状 55"/>
            <p:cNvSpPr/>
            <p:nvPr userDrawn="1"/>
          </p:nvSpPr>
          <p:spPr>
            <a:xfrm>
              <a:off x="10377241" y="1625201"/>
              <a:ext cx="180745" cy="174999"/>
            </a:xfrm>
            <a:custGeom>
              <a:avLst/>
              <a:gdLst>
                <a:gd name="connsiteX0" fmla="*/ 90444 w 180745"/>
                <a:gd name="connsiteY0" fmla="*/ 0 h 174999"/>
                <a:gd name="connsiteX1" fmla="*/ 180745 w 180745"/>
                <a:gd name="connsiteY1" fmla="*/ 87499 h 174999"/>
                <a:gd name="connsiteX2" fmla="*/ 90444 w 180745"/>
                <a:gd name="connsiteY2" fmla="*/ 174999 h 174999"/>
                <a:gd name="connsiteX3" fmla="*/ 0 w 180745"/>
                <a:gd name="connsiteY3" fmla="*/ 87499 h 174999"/>
                <a:gd name="connsiteX4" fmla="*/ 90444 w 180745"/>
                <a:gd name="connsiteY4" fmla="*/ 0 h 174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45" h="174999">
                  <a:moveTo>
                    <a:pt x="90444" y="0"/>
                  </a:moveTo>
                  <a:cubicBezTo>
                    <a:pt x="140300" y="0"/>
                    <a:pt x="180745" y="39224"/>
                    <a:pt x="180745" y="87499"/>
                  </a:cubicBezTo>
                  <a:cubicBezTo>
                    <a:pt x="180745" y="135775"/>
                    <a:pt x="140300" y="174999"/>
                    <a:pt x="90444" y="174999"/>
                  </a:cubicBezTo>
                  <a:cubicBezTo>
                    <a:pt x="40517" y="174999"/>
                    <a:pt x="0" y="135775"/>
                    <a:pt x="0" y="87499"/>
                  </a:cubicBezTo>
                  <a:cubicBezTo>
                    <a:pt x="0" y="39224"/>
                    <a:pt x="40517" y="0"/>
                    <a:pt x="904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5" name="任意多边形: 形状 54"/>
            <p:cNvSpPr/>
            <p:nvPr userDrawn="1"/>
          </p:nvSpPr>
          <p:spPr>
            <a:xfrm>
              <a:off x="9745782" y="1625272"/>
              <a:ext cx="180673" cy="174998"/>
            </a:xfrm>
            <a:custGeom>
              <a:avLst/>
              <a:gdLst>
                <a:gd name="connsiteX0" fmla="*/ 90373 w 180673"/>
                <a:gd name="connsiteY0" fmla="*/ 0 h 174998"/>
                <a:gd name="connsiteX1" fmla="*/ 180673 w 180673"/>
                <a:gd name="connsiteY1" fmla="*/ 87499 h 174998"/>
                <a:gd name="connsiteX2" fmla="*/ 90373 w 180673"/>
                <a:gd name="connsiteY2" fmla="*/ 174998 h 174998"/>
                <a:gd name="connsiteX3" fmla="*/ 0 w 180673"/>
                <a:gd name="connsiteY3" fmla="*/ 87499 h 174998"/>
                <a:gd name="connsiteX4" fmla="*/ 90373 w 180673"/>
                <a:gd name="connsiteY4" fmla="*/ 0 h 174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73" h="174998">
                  <a:moveTo>
                    <a:pt x="90373" y="0"/>
                  </a:moveTo>
                  <a:cubicBezTo>
                    <a:pt x="140300" y="0"/>
                    <a:pt x="180673" y="39224"/>
                    <a:pt x="180673" y="87499"/>
                  </a:cubicBezTo>
                  <a:cubicBezTo>
                    <a:pt x="180673" y="135775"/>
                    <a:pt x="140300" y="174998"/>
                    <a:pt x="90373" y="174998"/>
                  </a:cubicBezTo>
                  <a:cubicBezTo>
                    <a:pt x="40445" y="174998"/>
                    <a:pt x="0" y="135775"/>
                    <a:pt x="0" y="87499"/>
                  </a:cubicBezTo>
                  <a:cubicBezTo>
                    <a:pt x="0" y="39224"/>
                    <a:pt x="40445" y="0"/>
                    <a:pt x="903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4" name="任意多边形: 形状 53"/>
            <p:cNvSpPr/>
            <p:nvPr userDrawn="1"/>
          </p:nvSpPr>
          <p:spPr>
            <a:xfrm>
              <a:off x="10089672" y="1866578"/>
              <a:ext cx="141737" cy="137211"/>
            </a:xfrm>
            <a:custGeom>
              <a:avLst/>
              <a:gdLst>
                <a:gd name="connsiteX0" fmla="*/ 70904 w 141737"/>
                <a:gd name="connsiteY0" fmla="*/ 0 h 137211"/>
                <a:gd name="connsiteX1" fmla="*/ 141737 w 141737"/>
                <a:gd name="connsiteY1" fmla="*/ 68534 h 137211"/>
                <a:gd name="connsiteX2" fmla="*/ 70904 w 141737"/>
                <a:gd name="connsiteY2" fmla="*/ 137211 h 137211"/>
                <a:gd name="connsiteX3" fmla="*/ 0 w 141737"/>
                <a:gd name="connsiteY3" fmla="*/ 68534 h 137211"/>
                <a:gd name="connsiteX4" fmla="*/ 70904 w 141737"/>
                <a:gd name="connsiteY4" fmla="*/ 0 h 137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737" h="137211">
                  <a:moveTo>
                    <a:pt x="70904" y="0"/>
                  </a:moveTo>
                  <a:cubicBezTo>
                    <a:pt x="109984" y="0"/>
                    <a:pt x="141737" y="30747"/>
                    <a:pt x="141737" y="68534"/>
                  </a:cubicBezTo>
                  <a:cubicBezTo>
                    <a:pt x="141737" y="106465"/>
                    <a:pt x="109984" y="137211"/>
                    <a:pt x="70904" y="137211"/>
                  </a:cubicBezTo>
                  <a:cubicBezTo>
                    <a:pt x="31753" y="137211"/>
                    <a:pt x="0" y="106393"/>
                    <a:pt x="0" y="68534"/>
                  </a:cubicBezTo>
                  <a:cubicBezTo>
                    <a:pt x="0" y="30747"/>
                    <a:pt x="31825" y="0"/>
                    <a:pt x="7090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3" name="任意多边形: 形状 52"/>
            <p:cNvSpPr/>
            <p:nvPr userDrawn="1"/>
          </p:nvSpPr>
          <p:spPr>
            <a:xfrm>
              <a:off x="9052897" y="1893370"/>
              <a:ext cx="177914" cy="177886"/>
            </a:xfrm>
            <a:custGeom>
              <a:avLst/>
              <a:gdLst>
                <a:gd name="connsiteX0" fmla="*/ 90367 w 177914"/>
                <a:gd name="connsiteY0" fmla="*/ 12 h 177886"/>
                <a:gd name="connsiteX1" fmla="*/ 152803 w 177914"/>
                <a:gd name="connsiteY1" fmla="*/ 25003 h 177886"/>
                <a:gd name="connsiteX2" fmla="*/ 150792 w 177914"/>
                <a:gd name="connsiteY2" fmla="*/ 150792 h 177886"/>
                <a:gd name="connsiteX3" fmla="*/ 150720 w 177914"/>
                <a:gd name="connsiteY3" fmla="*/ 150792 h 177886"/>
                <a:gd name="connsiteX4" fmla="*/ 25003 w 177914"/>
                <a:gd name="connsiteY4" fmla="*/ 152803 h 177886"/>
                <a:gd name="connsiteX5" fmla="*/ 27014 w 177914"/>
                <a:gd name="connsiteY5" fmla="*/ 27014 h 177886"/>
                <a:gd name="connsiteX6" fmla="*/ 90367 w 177914"/>
                <a:gd name="connsiteY6" fmla="*/ 12 h 17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914" h="177886">
                  <a:moveTo>
                    <a:pt x="90367" y="12"/>
                  </a:moveTo>
                  <a:cubicBezTo>
                    <a:pt x="113131" y="-356"/>
                    <a:pt x="135741" y="7941"/>
                    <a:pt x="152803" y="25003"/>
                  </a:cubicBezTo>
                  <a:cubicBezTo>
                    <a:pt x="187070" y="59269"/>
                    <a:pt x="186136" y="115591"/>
                    <a:pt x="150792" y="150792"/>
                  </a:cubicBezTo>
                  <a:lnTo>
                    <a:pt x="150720" y="150792"/>
                  </a:lnTo>
                  <a:cubicBezTo>
                    <a:pt x="115519" y="186064"/>
                    <a:pt x="59198" y="187070"/>
                    <a:pt x="25003" y="152803"/>
                  </a:cubicBezTo>
                  <a:cubicBezTo>
                    <a:pt x="-9121" y="118680"/>
                    <a:pt x="-8187" y="62358"/>
                    <a:pt x="27014" y="27014"/>
                  </a:cubicBezTo>
                  <a:cubicBezTo>
                    <a:pt x="44687" y="9414"/>
                    <a:pt x="67603" y="380"/>
                    <a:pt x="90367" y="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2" name="任意多边形: 形状 51"/>
            <p:cNvSpPr/>
            <p:nvPr userDrawn="1"/>
          </p:nvSpPr>
          <p:spPr>
            <a:xfrm>
              <a:off x="11059954" y="1924323"/>
              <a:ext cx="177941" cy="177887"/>
            </a:xfrm>
            <a:custGeom>
              <a:avLst/>
              <a:gdLst>
                <a:gd name="connsiteX0" fmla="*/ 87547 w 177941"/>
                <a:gd name="connsiteY0" fmla="*/ 13 h 177887"/>
                <a:gd name="connsiteX1" fmla="*/ 150899 w 177941"/>
                <a:gd name="connsiteY1" fmla="*/ 27096 h 177887"/>
                <a:gd name="connsiteX2" fmla="*/ 152911 w 177941"/>
                <a:gd name="connsiteY2" fmla="*/ 152885 h 177887"/>
                <a:gd name="connsiteX3" fmla="*/ 27122 w 177941"/>
                <a:gd name="connsiteY3" fmla="*/ 150874 h 177887"/>
                <a:gd name="connsiteX4" fmla="*/ 25110 w 177941"/>
                <a:gd name="connsiteY4" fmla="*/ 25085 h 177887"/>
                <a:gd name="connsiteX5" fmla="*/ 87547 w 177941"/>
                <a:gd name="connsiteY5" fmla="*/ 13 h 177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941" h="177887">
                  <a:moveTo>
                    <a:pt x="87547" y="13"/>
                  </a:moveTo>
                  <a:cubicBezTo>
                    <a:pt x="110311" y="391"/>
                    <a:pt x="133227" y="9460"/>
                    <a:pt x="150899" y="27096"/>
                  </a:cubicBezTo>
                  <a:cubicBezTo>
                    <a:pt x="186100" y="62297"/>
                    <a:pt x="187106" y="118618"/>
                    <a:pt x="152911" y="152885"/>
                  </a:cubicBezTo>
                  <a:cubicBezTo>
                    <a:pt x="118644" y="187008"/>
                    <a:pt x="62323" y="186074"/>
                    <a:pt x="27122" y="150874"/>
                  </a:cubicBezTo>
                  <a:cubicBezTo>
                    <a:pt x="-8223" y="115529"/>
                    <a:pt x="-9157" y="59208"/>
                    <a:pt x="25110" y="25085"/>
                  </a:cubicBezTo>
                  <a:cubicBezTo>
                    <a:pt x="42171" y="7952"/>
                    <a:pt x="64783" y="-364"/>
                    <a:pt x="87547" y="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1" name="任意多边形: 形状 50"/>
            <p:cNvSpPr/>
            <p:nvPr userDrawn="1"/>
          </p:nvSpPr>
          <p:spPr>
            <a:xfrm>
              <a:off x="7901163" y="2039485"/>
              <a:ext cx="257161" cy="257070"/>
            </a:xfrm>
            <a:custGeom>
              <a:avLst/>
              <a:gdLst>
                <a:gd name="connsiteX0" fmla="*/ 130673 w 257161"/>
                <a:gd name="connsiteY0" fmla="*/ 16 h 257070"/>
                <a:gd name="connsiteX1" fmla="*/ 220928 w 257161"/>
                <a:gd name="connsiteY1" fmla="*/ 36214 h 257070"/>
                <a:gd name="connsiteX2" fmla="*/ 217983 w 257161"/>
                <a:gd name="connsiteY2" fmla="*/ 217965 h 257070"/>
                <a:gd name="connsiteX3" fmla="*/ 217983 w 257161"/>
                <a:gd name="connsiteY3" fmla="*/ 217893 h 257070"/>
                <a:gd name="connsiteX4" fmla="*/ 36232 w 257161"/>
                <a:gd name="connsiteY4" fmla="*/ 220838 h 257070"/>
                <a:gd name="connsiteX5" fmla="*/ 39177 w 257161"/>
                <a:gd name="connsiteY5" fmla="*/ 39087 h 257070"/>
                <a:gd name="connsiteX6" fmla="*/ 130673 w 257161"/>
                <a:gd name="connsiteY6" fmla="*/ 16 h 25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161" h="257070">
                  <a:moveTo>
                    <a:pt x="130673" y="16"/>
                  </a:moveTo>
                  <a:cubicBezTo>
                    <a:pt x="163566" y="-495"/>
                    <a:pt x="196252" y="11538"/>
                    <a:pt x="220928" y="36214"/>
                  </a:cubicBezTo>
                  <a:cubicBezTo>
                    <a:pt x="270353" y="85495"/>
                    <a:pt x="269060" y="166959"/>
                    <a:pt x="217983" y="217965"/>
                  </a:cubicBezTo>
                  <a:lnTo>
                    <a:pt x="217983" y="217893"/>
                  </a:lnTo>
                  <a:cubicBezTo>
                    <a:pt x="166978" y="268970"/>
                    <a:pt x="85585" y="270263"/>
                    <a:pt x="36232" y="220838"/>
                  </a:cubicBezTo>
                  <a:cubicBezTo>
                    <a:pt x="-13193" y="171413"/>
                    <a:pt x="-11900" y="90164"/>
                    <a:pt x="39177" y="39087"/>
                  </a:cubicBezTo>
                  <a:cubicBezTo>
                    <a:pt x="64680" y="13585"/>
                    <a:pt x="97780" y="528"/>
                    <a:pt x="130673"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0" name="任意多边形: 形状 49"/>
            <p:cNvSpPr/>
            <p:nvPr userDrawn="1"/>
          </p:nvSpPr>
          <p:spPr>
            <a:xfrm>
              <a:off x="12132424" y="2091203"/>
              <a:ext cx="59577" cy="210876"/>
            </a:xfrm>
            <a:custGeom>
              <a:avLst/>
              <a:gdLst>
                <a:gd name="connsiteX0" fmla="*/ 59577 w 59577"/>
                <a:gd name="connsiteY0" fmla="*/ 0 h 210876"/>
                <a:gd name="connsiteX1" fmla="*/ 59577 w 59577"/>
                <a:gd name="connsiteY1" fmla="*/ 210876 h 210876"/>
                <a:gd name="connsiteX2" fmla="*/ 39123 w 59577"/>
                <a:gd name="connsiteY2" fmla="*/ 197137 h 210876"/>
                <a:gd name="connsiteX3" fmla="*/ 36178 w 59577"/>
                <a:gd name="connsiteY3" fmla="*/ 15314 h 210876"/>
                <a:gd name="connsiteX4" fmla="*/ 59577 w 59577"/>
                <a:gd name="connsiteY4" fmla="*/ 0 h 210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77" h="210876">
                  <a:moveTo>
                    <a:pt x="59577" y="0"/>
                  </a:moveTo>
                  <a:lnTo>
                    <a:pt x="59577" y="210876"/>
                  </a:lnTo>
                  <a:lnTo>
                    <a:pt x="39123" y="197137"/>
                  </a:lnTo>
                  <a:cubicBezTo>
                    <a:pt x="-11882" y="146132"/>
                    <a:pt x="-13175" y="64739"/>
                    <a:pt x="36178" y="15314"/>
                  </a:cubicBezTo>
                  <a:lnTo>
                    <a:pt x="5957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9" name="任意多边形: 形状 48"/>
            <p:cNvSpPr/>
            <p:nvPr userDrawn="1"/>
          </p:nvSpPr>
          <p:spPr>
            <a:xfrm>
              <a:off x="8262072" y="2204788"/>
              <a:ext cx="212176" cy="212200"/>
            </a:xfrm>
            <a:custGeom>
              <a:avLst/>
              <a:gdLst>
                <a:gd name="connsiteX0" fmla="*/ 107807 w 212176"/>
                <a:gd name="connsiteY0" fmla="*/ 13 h 212200"/>
                <a:gd name="connsiteX1" fmla="*/ 182285 w 212176"/>
                <a:gd name="connsiteY1" fmla="*/ 29889 h 212200"/>
                <a:gd name="connsiteX2" fmla="*/ 179915 w 212176"/>
                <a:gd name="connsiteY2" fmla="*/ 179815 h 212200"/>
                <a:gd name="connsiteX3" fmla="*/ 179915 w 212176"/>
                <a:gd name="connsiteY3" fmla="*/ 179887 h 212200"/>
                <a:gd name="connsiteX4" fmla="*/ 29844 w 212176"/>
                <a:gd name="connsiteY4" fmla="*/ 182258 h 212200"/>
                <a:gd name="connsiteX5" fmla="*/ 32359 w 212176"/>
                <a:gd name="connsiteY5" fmla="*/ 32260 h 212200"/>
                <a:gd name="connsiteX6" fmla="*/ 107807 w 212176"/>
                <a:gd name="connsiteY6" fmla="*/ 13 h 21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176" h="212200">
                  <a:moveTo>
                    <a:pt x="107807" y="13"/>
                  </a:moveTo>
                  <a:cubicBezTo>
                    <a:pt x="134944" y="-409"/>
                    <a:pt x="161919" y="9523"/>
                    <a:pt x="182285" y="29889"/>
                  </a:cubicBezTo>
                  <a:cubicBezTo>
                    <a:pt x="223090" y="70693"/>
                    <a:pt x="221940" y="137790"/>
                    <a:pt x="179915" y="179815"/>
                  </a:cubicBezTo>
                  <a:lnTo>
                    <a:pt x="179915" y="179887"/>
                  </a:lnTo>
                  <a:cubicBezTo>
                    <a:pt x="137746" y="222056"/>
                    <a:pt x="70649" y="223062"/>
                    <a:pt x="29844" y="182258"/>
                  </a:cubicBezTo>
                  <a:cubicBezTo>
                    <a:pt x="-10888" y="141597"/>
                    <a:pt x="-9810" y="74429"/>
                    <a:pt x="32359" y="32260"/>
                  </a:cubicBezTo>
                  <a:cubicBezTo>
                    <a:pt x="53371" y="11211"/>
                    <a:pt x="80670" y="435"/>
                    <a:pt x="107807" y="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8" name="任意多边形: 形状 47"/>
            <p:cNvSpPr/>
            <p:nvPr userDrawn="1"/>
          </p:nvSpPr>
          <p:spPr>
            <a:xfrm>
              <a:off x="11812235" y="2231510"/>
              <a:ext cx="212193" cy="212150"/>
            </a:xfrm>
            <a:custGeom>
              <a:avLst/>
              <a:gdLst>
                <a:gd name="connsiteX0" fmla="*/ 104385 w 212193"/>
                <a:gd name="connsiteY0" fmla="*/ 15 h 212150"/>
                <a:gd name="connsiteX1" fmla="*/ 179932 w 212193"/>
                <a:gd name="connsiteY1" fmla="*/ 32261 h 212150"/>
                <a:gd name="connsiteX2" fmla="*/ 182303 w 212193"/>
                <a:gd name="connsiteY2" fmla="*/ 182332 h 212150"/>
                <a:gd name="connsiteX3" fmla="*/ 32232 w 212193"/>
                <a:gd name="connsiteY3" fmla="*/ 179817 h 212150"/>
                <a:gd name="connsiteX4" fmla="*/ 32232 w 212193"/>
                <a:gd name="connsiteY4" fmla="*/ 179889 h 212150"/>
                <a:gd name="connsiteX5" fmla="*/ 29862 w 212193"/>
                <a:gd name="connsiteY5" fmla="*/ 29891 h 212150"/>
                <a:gd name="connsiteX6" fmla="*/ 104385 w 212193"/>
                <a:gd name="connsiteY6" fmla="*/ 15 h 21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193" h="212150">
                  <a:moveTo>
                    <a:pt x="104385" y="15"/>
                  </a:moveTo>
                  <a:cubicBezTo>
                    <a:pt x="131531" y="455"/>
                    <a:pt x="158848" y="11249"/>
                    <a:pt x="179932" y="32261"/>
                  </a:cubicBezTo>
                  <a:cubicBezTo>
                    <a:pt x="221958" y="74430"/>
                    <a:pt x="223107" y="141527"/>
                    <a:pt x="182303" y="182332"/>
                  </a:cubicBezTo>
                  <a:cubicBezTo>
                    <a:pt x="141570" y="223064"/>
                    <a:pt x="74401" y="221915"/>
                    <a:pt x="32232" y="179817"/>
                  </a:cubicBezTo>
                  <a:lnTo>
                    <a:pt x="32232" y="179889"/>
                  </a:lnTo>
                  <a:cubicBezTo>
                    <a:pt x="-9793" y="137792"/>
                    <a:pt x="-10871" y="70623"/>
                    <a:pt x="29862" y="29891"/>
                  </a:cubicBezTo>
                  <a:cubicBezTo>
                    <a:pt x="50264" y="9489"/>
                    <a:pt x="77239" y="-425"/>
                    <a:pt x="104385" y="1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7" name="任意多边形: 形状 46"/>
            <p:cNvSpPr/>
            <p:nvPr userDrawn="1"/>
          </p:nvSpPr>
          <p:spPr>
            <a:xfrm>
              <a:off x="9012257" y="2286760"/>
              <a:ext cx="139512" cy="139411"/>
            </a:xfrm>
            <a:custGeom>
              <a:avLst/>
              <a:gdLst>
                <a:gd name="connsiteX0" fmla="*/ 70887 w 139512"/>
                <a:gd name="connsiteY0" fmla="*/ 10 h 139411"/>
                <a:gd name="connsiteX1" fmla="*/ 119881 w 139512"/>
                <a:gd name="connsiteY1" fmla="*/ 19612 h 139411"/>
                <a:gd name="connsiteX2" fmla="*/ 118228 w 139512"/>
                <a:gd name="connsiteY2" fmla="*/ 118247 h 139411"/>
                <a:gd name="connsiteX3" fmla="*/ 19666 w 139512"/>
                <a:gd name="connsiteY3" fmla="*/ 119827 h 139411"/>
                <a:gd name="connsiteX4" fmla="*/ 21247 w 139512"/>
                <a:gd name="connsiteY4" fmla="*/ 21193 h 139411"/>
                <a:gd name="connsiteX5" fmla="*/ 70887 w 139512"/>
                <a:gd name="connsiteY5" fmla="*/ 10 h 139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512" h="139411">
                  <a:moveTo>
                    <a:pt x="70887" y="10"/>
                  </a:moveTo>
                  <a:cubicBezTo>
                    <a:pt x="88721" y="-287"/>
                    <a:pt x="106447" y="6215"/>
                    <a:pt x="119881" y="19612"/>
                  </a:cubicBezTo>
                  <a:cubicBezTo>
                    <a:pt x="146676" y="46336"/>
                    <a:pt x="145958" y="90517"/>
                    <a:pt x="118228" y="118247"/>
                  </a:cubicBezTo>
                  <a:cubicBezTo>
                    <a:pt x="90571" y="145832"/>
                    <a:pt x="46390" y="146551"/>
                    <a:pt x="19666" y="119827"/>
                  </a:cubicBezTo>
                  <a:cubicBezTo>
                    <a:pt x="-7201" y="93031"/>
                    <a:pt x="-6411" y="48851"/>
                    <a:pt x="21247" y="21193"/>
                  </a:cubicBezTo>
                  <a:cubicBezTo>
                    <a:pt x="35111" y="7400"/>
                    <a:pt x="53053" y="306"/>
                    <a:pt x="70887" y="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6" name="任意多边形: 形状 45"/>
            <p:cNvSpPr/>
            <p:nvPr userDrawn="1"/>
          </p:nvSpPr>
          <p:spPr>
            <a:xfrm>
              <a:off x="11151560" y="2330060"/>
              <a:ext cx="139519" cy="139547"/>
            </a:xfrm>
            <a:custGeom>
              <a:avLst/>
              <a:gdLst>
                <a:gd name="connsiteX0" fmla="*/ 68632 w 139519"/>
                <a:gd name="connsiteY0" fmla="*/ 10 h 139547"/>
                <a:gd name="connsiteX1" fmla="*/ 118272 w 139519"/>
                <a:gd name="connsiteY1" fmla="*/ 21283 h 139547"/>
                <a:gd name="connsiteX2" fmla="*/ 119853 w 139519"/>
                <a:gd name="connsiteY2" fmla="*/ 119917 h 139547"/>
                <a:gd name="connsiteX3" fmla="*/ 21219 w 139519"/>
                <a:gd name="connsiteY3" fmla="*/ 118265 h 139547"/>
                <a:gd name="connsiteX4" fmla="*/ 19638 w 139519"/>
                <a:gd name="connsiteY4" fmla="*/ 19631 h 139547"/>
                <a:gd name="connsiteX5" fmla="*/ 68632 w 139519"/>
                <a:gd name="connsiteY5" fmla="*/ 10 h 139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519" h="139547">
                  <a:moveTo>
                    <a:pt x="68632" y="10"/>
                  </a:moveTo>
                  <a:cubicBezTo>
                    <a:pt x="86484" y="307"/>
                    <a:pt x="104443" y="7419"/>
                    <a:pt x="118272" y="21283"/>
                  </a:cubicBezTo>
                  <a:cubicBezTo>
                    <a:pt x="146002" y="48941"/>
                    <a:pt x="146649" y="93050"/>
                    <a:pt x="119853" y="119917"/>
                  </a:cubicBezTo>
                  <a:cubicBezTo>
                    <a:pt x="93057" y="146713"/>
                    <a:pt x="48876" y="145995"/>
                    <a:pt x="21219" y="118265"/>
                  </a:cubicBezTo>
                  <a:cubicBezTo>
                    <a:pt x="-6439" y="90679"/>
                    <a:pt x="-7157" y="46499"/>
                    <a:pt x="19638" y="19631"/>
                  </a:cubicBezTo>
                  <a:cubicBezTo>
                    <a:pt x="33036" y="6233"/>
                    <a:pt x="50780" y="-286"/>
                    <a:pt x="68632" y="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5" name="任意多边形: 形状 44"/>
            <p:cNvSpPr/>
            <p:nvPr userDrawn="1"/>
          </p:nvSpPr>
          <p:spPr>
            <a:xfrm>
              <a:off x="8606370" y="2339846"/>
              <a:ext cx="177813" cy="177913"/>
            </a:xfrm>
            <a:custGeom>
              <a:avLst/>
              <a:gdLst>
                <a:gd name="connsiteX0" fmla="*/ 90303 w 177813"/>
                <a:gd name="connsiteY0" fmla="*/ 12 h 177913"/>
                <a:gd name="connsiteX1" fmla="*/ 152784 w 177813"/>
                <a:gd name="connsiteY1" fmla="*/ 25003 h 177913"/>
                <a:gd name="connsiteX2" fmla="*/ 150773 w 177813"/>
                <a:gd name="connsiteY2" fmla="*/ 150720 h 177913"/>
                <a:gd name="connsiteX3" fmla="*/ 150844 w 177813"/>
                <a:gd name="connsiteY3" fmla="*/ 150792 h 177913"/>
                <a:gd name="connsiteX4" fmla="*/ 25055 w 177813"/>
                <a:gd name="connsiteY4" fmla="*/ 152803 h 177913"/>
                <a:gd name="connsiteX5" fmla="*/ 27067 w 177813"/>
                <a:gd name="connsiteY5" fmla="*/ 27014 h 177913"/>
                <a:gd name="connsiteX6" fmla="*/ 90303 w 177813"/>
                <a:gd name="connsiteY6" fmla="*/ 12 h 17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813" h="177913">
                  <a:moveTo>
                    <a:pt x="90303" y="12"/>
                  </a:moveTo>
                  <a:cubicBezTo>
                    <a:pt x="113057" y="-356"/>
                    <a:pt x="135687" y="7942"/>
                    <a:pt x="152784" y="25003"/>
                  </a:cubicBezTo>
                  <a:cubicBezTo>
                    <a:pt x="186907" y="59198"/>
                    <a:pt x="186045" y="115519"/>
                    <a:pt x="150773" y="150720"/>
                  </a:cubicBezTo>
                  <a:lnTo>
                    <a:pt x="150844" y="150792"/>
                  </a:lnTo>
                  <a:cubicBezTo>
                    <a:pt x="115500" y="186136"/>
                    <a:pt x="59179" y="187070"/>
                    <a:pt x="25055" y="152803"/>
                  </a:cubicBezTo>
                  <a:cubicBezTo>
                    <a:pt x="-9068" y="118680"/>
                    <a:pt x="-8278" y="62359"/>
                    <a:pt x="27067" y="27014"/>
                  </a:cubicBezTo>
                  <a:cubicBezTo>
                    <a:pt x="44667" y="9414"/>
                    <a:pt x="67548" y="381"/>
                    <a:pt x="90303" y="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4" name="任意多边形: 形状 43"/>
            <p:cNvSpPr/>
            <p:nvPr userDrawn="1"/>
          </p:nvSpPr>
          <p:spPr>
            <a:xfrm>
              <a:off x="11506582" y="2370827"/>
              <a:ext cx="177832" cy="177867"/>
            </a:xfrm>
            <a:custGeom>
              <a:avLst/>
              <a:gdLst>
                <a:gd name="connsiteX0" fmla="*/ 87492 w 177832"/>
                <a:gd name="connsiteY0" fmla="*/ 12 h 177867"/>
                <a:gd name="connsiteX1" fmla="*/ 150817 w 177832"/>
                <a:gd name="connsiteY1" fmla="*/ 27068 h 177867"/>
                <a:gd name="connsiteX2" fmla="*/ 152829 w 177832"/>
                <a:gd name="connsiteY2" fmla="*/ 152785 h 177867"/>
                <a:gd name="connsiteX3" fmla="*/ 27040 w 177832"/>
                <a:gd name="connsiteY3" fmla="*/ 150773 h 177867"/>
                <a:gd name="connsiteX4" fmla="*/ 27040 w 177832"/>
                <a:gd name="connsiteY4" fmla="*/ 150845 h 177867"/>
                <a:gd name="connsiteX5" fmla="*/ 25028 w 177832"/>
                <a:gd name="connsiteY5" fmla="*/ 25056 h 177867"/>
                <a:gd name="connsiteX6" fmla="*/ 87492 w 177832"/>
                <a:gd name="connsiteY6" fmla="*/ 12 h 17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832" h="177867">
                  <a:moveTo>
                    <a:pt x="87492" y="12"/>
                  </a:moveTo>
                  <a:cubicBezTo>
                    <a:pt x="110246" y="380"/>
                    <a:pt x="133145" y="9432"/>
                    <a:pt x="150817" y="27068"/>
                  </a:cubicBezTo>
                  <a:cubicBezTo>
                    <a:pt x="186018" y="62340"/>
                    <a:pt x="186952" y="118661"/>
                    <a:pt x="152829" y="152785"/>
                  </a:cubicBezTo>
                  <a:cubicBezTo>
                    <a:pt x="118634" y="186980"/>
                    <a:pt x="62240" y="186118"/>
                    <a:pt x="27040" y="150773"/>
                  </a:cubicBezTo>
                  <a:lnTo>
                    <a:pt x="27040" y="150845"/>
                  </a:lnTo>
                  <a:cubicBezTo>
                    <a:pt x="-8233" y="115501"/>
                    <a:pt x="-9095" y="59179"/>
                    <a:pt x="25028" y="25056"/>
                  </a:cubicBezTo>
                  <a:cubicBezTo>
                    <a:pt x="42126" y="7959"/>
                    <a:pt x="64737" y="-357"/>
                    <a:pt x="87492" y="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3" name="任意多边形: 形状 42"/>
            <p:cNvSpPr/>
            <p:nvPr userDrawn="1"/>
          </p:nvSpPr>
          <p:spPr>
            <a:xfrm>
              <a:off x="7613476" y="2693581"/>
              <a:ext cx="252871" cy="261133"/>
            </a:xfrm>
            <a:custGeom>
              <a:avLst/>
              <a:gdLst>
                <a:gd name="connsiteX0" fmla="*/ 126507 w 252871"/>
                <a:gd name="connsiteY0" fmla="*/ 0 h 261133"/>
                <a:gd name="connsiteX1" fmla="*/ 252871 w 252871"/>
                <a:gd name="connsiteY1" fmla="*/ 130530 h 261133"/>
                <a:gd name="connsiteX2" fmla="*/ 126507 w 252871"/>
                <a:gd name="connsiteY2" fmla="*/ 261133 h 261133"/>
                <a:gd name="connsiteX3" fmla="*/ 0 w 252871"/>
                <a:gd name="connsiteY3" fmla="*/ 130530 h 261133"/>
                <a:gd name="connsiteX4" fmla="*/ 126507 w 252871"/>
                <a:gd name="connsiteY4" fmla="*/ 0 h 261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871" h="261133">
                  <a:moveTo>
                    <a:pt x="126507" y="0"/>
                  </a:moveTo>
                  <a:cubicBezTo>
                    <a:pt x="196334" y="0"/>
                    <a:pt x="252871" y="58405"/>
                    <a:pt x="252871" y="130530"/>
                  </a:cubicBezTo>
                  <a:cubicBezTo>
                    <a:pt x="252871" y="202656"/>
                    <a:pt x="196334" y="261133"/>
                    <a:pt x="126507" y="261133"/>
                  </a:cubicBezTo>
                  <a:cubicBezTo>
                    <a:pt x="56680" y="261133"/>
                    <a:pt x="0" y="202656"/>
                    <a:pt x="0" y="130530"/>
                  </a:cubicBezTo>
                  <a:cubicBezTo>
                    <a:pt x="0" y="58405"/>
                    <a:pt x="56680" y="0"/>
                    <a:pt x="12650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2" name="任意多边形: 形状 41"/>
            <p:cNvSpPr/>
            <p:nvPr userDrawn="1"/>
          </p:nvSpPr>
          <p:spPr>
            <a:xfrm>
              <a:off x="7975972" y="2860605"/>
              <a:ext cx="208691" cy="215587"/>
            </a:xfrm>
            <a:custGeom>
              <a:avLst/>
              <a:gdLst>
                <a:gd name="connsiteX0" fmla="*/ 104310 w 208691"/>
                <a:gd name="connsiteY0" fmla="*/ 0 h 215587"/>
                <a:gd name="connsiteX1" fmla="*/ 208691 w 208691"/>
                <a:gd name="connsiteY1" fmla="*/ 107758 h 215587"/>
                <a:gd name="connsiteX2" fmla="*/ 104310 w 208691"/>
                <a:gd name="connsiteY2" fmla="*/ 215587 h 215587"/>
                <a:gd name="connsiteX3" fmla="*/ 0 w 208691"/>
                <a:gd name="connsiteY3" fmla="*/ 107758 h 215587"/>
                <a:gd name="connsiteX4" fmla="*/ 104310 w 208691"/>
                <a:gd name="connsiteY4" fmla="*/ 0 h 21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691" h="215587">
                  <a:moveTo>
                    <a:pt x="104310" y="0"/>
                  </a:moveTo>
                  <a:cubicBezTo>
                    <a:pt x="161996" y="0"/>
                    <a:pt x="208691" y="48204"/>
                    <a:pt x="208691" y="107758"/>
                  </a:cubicBezTo>
                  <a:cubicBezTo>
                    <a:pt x="208691" y="167312"/>
                    <a:pt x="161996" y="215587"/>
                    <a:pt x="104310" y="215587"/>
                  </a:cubicBezTo>
                  <a:cubicBezTo>
                    <a:pt x="46767" y="215587"/>
                    <a:pt x="0" y="167312"/>
                    <a:pt x="0" y="107758"/>
                  </a:cubicBezTo>
                  <a:cubicBezTo>
                    <a:pt x="0" y="48204"/>
                    <a:pt x="46695" y="0"/>
                    <a:pt x="1043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1" name="任意多边形: 形状 40"/>
            <p:cNvSpPr/>
            <p:nvPr userDrawn="1"/>
          </p:nvSpPr>
          <p:spPr>
            <a:xfrm>
              <a:off x="12075356" y="2898248"/>
              <a:ext cx="116645" cy="215586"/>
            </a:xfrm>
            <a:custGeom>
              <a:avLst/>
              <a:gdLst>
                <a:gd name="connsiteX0" fmla="*/ 104381 w 116645"/>
                <a:gd name="connsiteY0" fmla="*/ 0 h 215586"/>
                <a:gd name="connsiteX1" fmla="*/ 116645 w 116645"/>
                <a:gd name="connsiteY1" fmla="*/ 2556 h 215586"/>
                <a:gd name="connsiteX2" fmla="*/ 116645 w 116645"/>
                <a:gd name="connsiteY2" fmla="*/ 213025 h 215586"/>
                <a:gd name="connsiteX3" fmla="*/ 104381 w 116645"/>
                <a:gd name="connsiteY3" fmla="*/ 215586 h 215586"/>
                <a:gd name="connsiteX4" fmla="*/ 0 w 116645"/>
                <a:gd name="connsiteY4" fmla="*/ 107757 h 215586"/>
                <a:gd name="connsiteX5" fmla="*/ 104381 w 116645"/>
                <a:gd name="connsiteY5" fmla="*/ 0 h 21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645" h="215586">
                  <a:moveTo>
                    <a:pt x="104381" y="0"/>
                  </a:moveTo>
                  <a:lnTo>
                    <a:pt x="116645" y="2556"/>
                  </a:lnTo>
                  <a:lnTo>
                    <a:pt x="116645" y="213025"/>
                  </a:lnTo>
                  <a:lnTo>
                    <a:pt x="104381" y="215586"/>
                  </a:lnTo>
                  <a:cubicBezTo>
                    <a:pt x="46695" y="215586"/>
                    <a:pt x="0" y="167311"/>
                    <a:pt x="0" y="107757"/>
                  </a:cubicBezTo>
                  <a:cubicBezTo>
                    <a:pt x="-72" y="48203"/>
                    <a:pt x="46623" y="0"/>
                    <a:pt x="10438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0" name="任意多边形: 形状 39"/>
            <p:cNvSpPr/>
            <p:nvPr userDrawn="1"/>
          </p:nvSpPr>
          <p:spPr>
            <a:xfrm>
              <a:off x="8307505" y="3019943"/>
              <a:ext cx="174998" cy="180745"/>
            </a:xfrm>
            <a:custGeom>
              <a:avLst/>
              <a:gdLst>
                <a:gd name="connsiteX0" fmla="*/ 87499 w 174998"/>
                <a:gd name="connsiteY0" fmla="*/ 0 h 180745"/>
                <a:gd name="connsiteX1" fmla="*/ 174998 w 174998"/>
                <a:gd name="connsiteY1" fmla="*/ 90301 h 180745"/>
                <a:gd name="connsiteX2" fmla="*/ 87499 w 174998"/>
                <a:gd name="connsiteY2" fmla="*/ 180745 h 180745"/>
                <a:gd name="connsiteX3" fmla="*/ 0 w 174998"/>
                <a:gd name="connsiteY3" fmla="*/ 90301 h 180745"/>
                <a:gd name="connsiteX4" fmla="*/ 87499 w 174998"/>
                <a:gd name="connsiteY4" fmla="*/ 0 h 180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98" h="180745">
                  <a:moveTo>
                    <a:pt x="87499" y="0"/>
                  </a:moveTo>
                  <a:cubicBezTo>
                    <a:pt x="135775" y="0"/>
                    <a:pt x="174998" y="40445"/>
                    <a:pt x="174998" y="90301"/>
                  </a:cubicBezTo>
                  <a:cubicBezTo>
                    <a:pt x="174998" y="140300"/>
                    <a:pt x="135775" y="180745"/>
                    <a:pt x="87499" y="180745"/>
                  </a:cubicBezTo>
                  <a:cubicBezTo>
                    <a:pt x="39224" y="180745"/>
                    <a:pt x="0" y="140300"/>
                    <a:pt x="0" y="90301"/>
                  </a:cubicBezTo>
                  <a:cubicBezTo>
                    <a:pt x="0" y="40445"/>
                    <a:pt x="39224" y="0"/>
                    <a:pt x="874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9" name="任意多边形: 形状 38"/>
            <p:cNvSpPr/>
            <p:nvPr userDrawn="1"/>
          </p:nvSpPr>
          <p:spPr>
            <a:xfrm>
              <a:off x="11777442" y="3063621"/>
              <a:ext cx="174999" cy="180673"/>
            </a:xfrm>
            <a:custGeom>
              <a:avLst/>
              <a:gdLst>
                <a:gd name="connsiteX0" fmla="*/ 87499 w 174999"/>
                <a:gd name="connsiteY0" fmla="*/ 0 h 180673"/>
                <a:gd name="connsiteX1" fmla="*/ 174999 w 174999"/>
                <a:gd name="connsiteY1" fmla="*/ 90300 h 180673"/>
                <a:gd name="connsiteX2" fmla="*/ 87499 w 174999"/>
                <a:gd name="connsiteY2" fmla="*/ 180673 h 180673"/>
                <a:gd name="connsiteX3" fmla="*/ 0 w 174999"/>
                <a:gd name="connsiteY3" fmla="*/ 90300 h 180673"/>
                <a:gd name="connsiteX4" fmla="*/ 87499 w 174999"/>
                <a:gd name="connsiteY4" fmla="*/ 0 h 180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99" h="180673">
                  <a:moveTo>
                    <a:pt x="87499" y="0"/>
                  </a:moveTo>
                  <a:cubicBezTo>
                    <a:pt x="135775" y="0"/>
                    <a:pt x="174999" y="40445"/>
                    <a:pt x="174999" y="90300"/>
                  </a:cubicBezTo>
                  <a:cubicBezTo>
                    <a:pt x="174999" y="140228"/>
                    <a:pt x="135775" y="180673"/>
                    <a:pt x="87499" y="180673"/>
                  </a:cubicBezTo>
                  <a:cubicBezTo>
                    <a:pt x="39224" y="180673"/>
                    <a:pt x="0" y="140228"/>
                    <a:pt x="0" y="90300"/>
                  </a:cubicBezTo>
                  <a:cubicBezTo>
                    <a:pt x="0" y="40445"/>
                    <a:pt x="39224" y="0"/>
                    <a:pt x="874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8" name="任意多边形: 形状 37"/>
            <p:cNvSpPr/>
            <p:nvPr userDrawn="1"/>
          </p:nvSpPr>
          <p:spPr>
            <a:xfrm>
              <a:off x="8548668" y="3346375"/>
              <a:ext cx="137139" cy="141666"/>
            </a:xfrm>
            <a:custGeom>
              <a:avLst/>
              <a:gdLst>
                <a:gd name="connsiteX0" fmla="*/ 68533 w 137139"/>
                <a:gd name="connsiteY0" fmla="*/ 0 h 141666"/>
                <a:gd name="connsiteX1" fmla="*/ 137139 w 137139"/>
                <a:gd name="connsiteY1" fmla="*/ 70833 h 141666"/>
                <a:gd name="connsiteX2" fmla="*/ 68533 w 137139"/>
                <a:gd name="connsiteY2" fmla="*/ 141666 h 141666"/>
                <a:gd name="connsiteX3" fmla="*/ 0 w 137139"/>
                <a:gd name="connsiteY3" fmla="*/ 70833 h 141666"/>
                <a:gd name="connsiteX4" fmla="*/ 68533 w 137139"/>
                <a:gd name="connsiteY4" fmla="*/ 0 h 141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39" h="141666">
                  <a:moveTo>
                    <a:pt x="68533" y="0"/>
                  </a:moveTo>
                  <a:cubicBezTo>
                    <a:pt x="106392" y="0"/>
                    <a:pt x="137139" y="31753"/>
                    <a:pt x="137139" y="70833"/>
                  </a:cubicBezTo>
                  <a:cubicBezTo>
                    <a:pt x="137139" y="109913"/>
                    <a:pt x="106392" y="141666"/>
                    <a:pt x="68533" y="141666"/>
                  </a:cubicBezTo>
                  <a:cubicBezTo>
                    <a:pt x="30746" y="141666"/>
                    <a:pt x="0" y="109913"/>
                    <a:pt x="0" y="70833"/>
                  </a:cubicBezTo>
                  <a:cubicBezTo>
                    <a:pt x="0" y="31753"/>
                    <a:pt x="30746" y="0"/>
                    <a:pt x="6853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7" name="任意多边形: 形状 36"/>
            <p:cNvSpPr/>
            <p:nvPr userDrawn="1"/>
          </p:nvSpPr>
          <p:spPr>
            <a:xfrm>
              <a:off x="11574138" y="3407726"/>
              <a:ext cx="137212" cy="141665"/>
            </a:xfrm>
            <a:custGeom>
              <a:avLst/>
              <a:gdLst>
                <a:gd name="connsiteX0" fmla="*/ 68678 w 137212"/>
                <a:gd name="connsiteY0" fmla="*/ 0 h 141665"/>
                <a:gd name="connsiteX1" fmla="*/ 137212 w 137212"/>
                <a:gd name="connsiteY1" fmla="*/ 70833 h 141665"/>
                <a:gd name="connsiteX2" fmla="*/ 68678 w 137212"/>
                <a:gd name="connsiteY2" fmla="*/ 141665 h 141665"/>
                <a:gd name="connsiteX3" fmla="*/ 0 w 137212"/>
                <a:gd name="connsiteY3" fmla="*/ 70833 h 141665"/>
                <a:gd name="connsiteX4" fmla="*/ 68678 w 137212"/>
                <a:gd name="connsiteY4" fmla="*/ 0 h 14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12" h="141665">
                  <a:moveTo>
                    <a:pt x="68678" y="0"/>
                  </a:moveTo>
                  <a:cubicBezTo>
                    <a:pt x="106465" y="0"/>
                    <a:pt x="137212" y="31753"/>
                    <a:pt x="137212" y="70833"/>
                  </a:cubicBezTo>
                  <a:cubicBezTo>
                    <a:pt x="137212" y="109913"/>
                    <a:pt x="106465" y="141665"/>
                    <a:pt x="68678" y="141665"/>
                  </a:cubicBezTo>
                  <a:cubicBezTo>
                    <a:pt x="30747" y="141665"/>
                    <a:pt x="0" y="109913"/>
                    <a:pt x="0" y="70833"/>
                  </a:cubicBezTo>
                  <a:cubicBezTo>
                    <a:pt x="0" y="31753"/>
                    <a:pt x="30747" y="0"/>
                    <a:pt x="6867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6" name="任意多边形: 形状 35"/>
            <p:cNvSpPr/>
            <p:nvPr userDrawn="1"/>
          </p:nvSpPr>
          <p:spPr>
            <a:xfrm>
              <a:off x="8307505" y="3651402"/>
              <a:ext cx="174998" cy="180745"/>
            </a:xfrm>
            <a:custGeom>
              <a:avLst/>
              <a:gdLst>
                <a:gd name="connsiteX0" fmla="*/ 87499 w 174998"/>
                <a:gd name="connsiteY0" fmla="*/ 0 h 180745"/>
                <a:gd name="connsiteX1" fmla="*/ 174998 w 174998"/>
                <a:gd name="connsiteY1" fmla="*/ 90372 h 180745"/>
                <a:gd name="connsiteX2" fmla="*/ 87499 w 174998"/>
                <a:gd name="connsiteY2" fmla="*/ 180745 h 180745"/>
                <a:gd name="connsiteX3" fmla="*/ 0 w 174998"/>
                <a:gd name="connsiteY3" fmla="*/ 90372 h 180745"/>
                <a:gd name="connsiteX4" fmla="*/ 87499 w 174998"/>
                <a:gd name="connsiteY4" fmla="*/ 0 h 180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98" h="180745">
                  <a:moveTo>
                    <a:pt x="87499" y="0"/>
                  </a:moveTo>
                  <a:cubicBezTo>
                    <a:pt x="135775" y="0"/>
                    <a:pt x="174998" y="40373"/>
                    <a:pt x="174998" y="90372"/>
                  </a:cubicBezTo>
                  <a:cubicBezTo>
                    <a:pt x="174998" y="140228"/>
                    <a:pt x="135775" y="180745"/>
                    <a:pt x="87499" y="180745"/>
                  </a:cubicBezTo>
                  <a:cubicBezTo>
                    <a:pt x="39224" y="180745"/>
                    <a:pt x="0" y="140300"/>
                    <a:pt x="0" y="90372"/>
                  </a:cubicBezTo>
                  <a:cubicBezTo>
                    <a:pt x="0" y="40445"/>
                    <a:pt x="39224" y="0"/>
                    <a:pt x="874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5" name="任意多边形: 形状 34"/>
            <p:cNvSpPr/>
            <p:nvPr userDrawn="1"/>
          </p:nvSpPr>
          <p:spPr>
            <a:xfrm>
              <a:off x="11777442" y="3695008"/>
              <a:ext cx="174999" cy="180817"/>
            </a:xfrm>
            <a:custGeom>
              <a:avLst/>
              <a:gdLst>
                <a:gd name="connsiteX0" fmla="*/ 87499 w 174999"/>
                <a:gd name="connsiteY0" fmla="*/ 0 h 180817"/>
                <a:gd name="connsiteX1" fmla="*/ 174999 w 174999"/>
                <a:gd name="connsiteY1" fmla="*/ 90444 h 180817"/>
                <a:gd name="connsiteX2" fmla="*/ 87499 w 174999"/>
                <a:gd name="connsiteY2" fmla="*/ 180817 h 180817"/>
                <a:gd name="connsiteX3" fmla="*/ 0 w 174999"/>
                <a:gd name="connsiteY3" fmla="*/ 90444 h 180817"/>
                <a:gd name="connsiteX4" fmla="*/ 87499 w 174999"/>
                <a:gd name="connsiteY4" fmla="*/ 0 h 180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99" h="180817">
                  <a:moveTo>
                    <a:pt x="87499" y="0"/>
                  </a:moveTo>
                  <a:cubicBezTo>
                    <a:pt x="135775" y="0"/>
                    <a:pt x="174999" y="40517"/>
                    <a:pt x="174999" y="90444"/>
                  </a:cubicBezTo>
                  <a:cubicBezTo>
                    <a:pt x="174999" y="140372"/>
                    <a:pt x="135775" y="180817"/>
                    <a:pt x="87499" y="180817"/>
                  </a:cubicBezTo>
                  <a:cubicBezTo>
                    <a:pt x="39224" y="180817"/>
                    <a:pt x="0" y="140372"/>
                    <a:pt x="0" y="90444"/>
                  </a:cubicBezTo>
                  <a:cubicBezTo>
                    <a:pt x="0" y="40445"/>
                    <a:pt x="39224" y="0"/>
                    <a:pt x="874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4" name="任意多边形: 形状 33"/>
            <p:cNvSpPr/>
            <p:nvPr userDrawn="1"/>
          </p:nvSpPr>
          <p:spPr>
            <a:xfrm>
              <a:off x="7975972" y="3781860"/>
              <a:ext cx="208691" cy="215587"/>
            </a:xfrm>
            <a:custGeom>
              <a:avLst/>
              <a:gdLst>
                <a:gd name="connsiteX0" fmla="*/ 104310 w 208691"/>
                <a:gd name="connsiteY0" fmla="*/ 0 h 215587"/>
                <a:gd name="connsiteX1" fmla="*/ 208691 w 208691"/>
                <a:gd name="connsiteY1" fmla="*/ 107830 h 215587"/>
                <a:gd name="connsiteX2" fmla="*/ 104310 w 208691"/>
                <a:gd name="connsiteY2" fmla="*/ 215587 h 215587"/>
                <a:gd name="connsiteX3" fmla="*/ 0 w 208691"/>
                <a:gd name="connsiteY3" fmla="*/ 107830 h 215587"/>
                <a:gd name="connsiteX4" fmla="*/ 104310 w 208691"/>
                <a:gd name="connsiteY4" fmla="*/ 0 h 21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691" h="215587">
                  <a:moveTo>
                    <a:pt x="104310" y="0"/>
                  </a:moveTo>
                  <a:cubicBezTo>
                    <a:pt x="161996" y="0"/>
                    <a:pt x="208691" y="48276"/>
                    <a:pt x="208691" y="107830"/>
                  </a:cubicBezTo>
                  <a:cubicBezTo>
                    <a:pt x="208691" y="167384"/>
                    <a:pt x="161996" y="215587"/>
                    <a:pt x="104310" y="215587"/>
                  </a:cubicBezTo>
                  <a:cubicBezTo>
                    <a:pt x="46695" y="215587"/>
                    <a:pt x="0" y="167384"/>
                    <a:pt x="0" y="107830"/>
                  </a:cubicBezTo>
                  <a:cubicBezTo>
                    <a:pt x="0" y="48276"/>
                    <a:pt x="46767" y="0"/>
                    <a:pt x="1043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3" name="任意多边形: 形状 32"/>
            <p:cNvSpPr/>
            <p:nvPr userDrawn="1"/>
          </p:nvSpPr>
          <p:spPr>
            <a:xfrm>
              <a:off x="12075284" y="3819504"/>
              <a:ext cx="116717" cy="215587"/>
            </a:xfrm>
            <a:custGeom>
              <a:avLst/>
              <a:gdLst>
                <a:gd name="connsiteX0" fmla="*/ 104381 w 116717"/>
                <a:gd name="connsiteY0" fmla="*/ 0 h 215587"/>
                <a:gd name="connsiteX1" fmla="*/ 116717 w 116717"/>
                <a:gd name="connsiteY1" fmla="*/ 2580 h 215587"/>
                <a:gd name="connsiteX2" fmla="*/ 116717 w 116717"/>
                <a:gd name="connsiteY2" fmla="*/ 213016 h 215587"/>
                <a:gd name="connsiteX3" fmla="*/ 104381 w 116717"/>
                <a:gd name="connsiteY3" fmla="*/ 215587 h 215587"/>
                <a:gd name="connsiteX4" fmla="*/ 0 w 116717"/>
                <a:gd name="connsiteY4" fmla="*/ 107829 h 215587"/>
                <a:gd name="connsiteX5" fmla="*/ 104381 w 116717"/>
                <a:gd name="connsiteY5" fmla="*/ 0 h 215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717" h="215587">
                  <a:moveTo>
                    <a:pt x="104381" y="0"/>
                  </a:moveTo>
                  <a:lnTo>
                    <a:pt x="116717" y="2580"/>
                  </a:lnTo>
                  <a:lnTo>
                    <a:pt x="116717" y="213016"/>
                  </a:lnTo>
                  <a:lnTo>
                    <a:pt x="104381" y="215587"/>
                  </a:lnTo>
                  <a:cubicBezTo>
                    <a:pt x="46695" y="215587"/>
                    <a:pt x="0" y="167383"/>
                    <a:pt x="0" y="107829"/>
                  </a:cubicBezTo>
                  <a:cubicBezTo>
                    <a:pt x="0" y="48347"/>
                    <a:pt x="46695" y="0"/>
                    <a:pt x="10438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2" name="任意多边形: 形状 31"/>
            <p:cNvSpPr/>
            <p:nvPr userDrawn="1"/>
          </p:nvSpPr>
          <p:spPr>
            <a:xfrm>
              <a:off x="7613476" y="3897232"/>
              <a:ext cx="252871" cy="261348"/>
            </a:xfrm>
            <a:custGeom>
              <a:avLst/>
              <a:gdLst>
                <a:gd name="connsiteX0" fmla="*/ 126507 w 252871"/>
                <a:gd name="connsiteY0" fmla="*/ 0 h 261348"/>
                <a:gd name="connsiteX1" fmla="*/ 252871 w 252871"/>
                <a:gd name="connsiteY1" fmla="*/ 130674 h 261348"/>
                <a:gd name="connsiteX2" fmla="*/ 126507 w 252871"/>
                <a:gd name="connsiteY2" fmla="*/ 261348 h 261348"/>
                <a:gd name="connsiteX3" fmla="*/ 0 w 252871"/>
                <a:gd name="connsiteY3" fmla="*/ 130674 h 261348"/>
                <a:gd name="connsiteX4" fmla="*/ 126507 w 252871"/>
                <a:gd name="connsiteY4" fmla="*/ 0 h 261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871" h="261348">
                  <a:moveTo>
                    <a:pt x="126507" y="0"/>
                  </a:moveTo>
                  <a:cubicBezTo>
                    <a:pt x="196334" y="0"/>
                    <a:pt x="252871" y="58476"/>
                    <a:pt x="252871" y="130674"/>
                  </a:cubicBezTo>
                  <a:cubicBezTo>
                    <a:pt x="252871" y="202799"/>
                    <a:pt x="196334" y="261348"/>
                    <a:pt x="126507" y="261348"/>
                  </a:cubicBezTo>
                  <a:cubicBezTo>
                    <a:pt x="56680" y="261348"/>
                    <a:pt x="0" y="202799"/>
                    <a:pt x="0" y="130674"/>
                  </a:cubicBezTo>
                  <a:cubicBezTo>
                    <a:pt x="0" y="58548"/>
                    <a:pt x="56680" y="0"/>
                    <a:pt x="12650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1" name="任意多边形: 形状 30"/>
            <p:cNvSpPr/>
            <p:nvPr userDrawn="1"/>
          </p:nvSpPr>
          <p:spPr>
            <a:xfrm>
              <a:off x="8575507" y="4347044"/>
              <a:ext cx="177885" cy="177914"/>
            </a:xfrm>
            <a:custGeom>
              <a:avLst/>
              <a:gdLst>
                <a:gd name="connsiteX0" fmla="*/ 87545 w 177885"/>
                <a:gd name="connsiteY0" fmla="*/ 12 h 177914"/>
                <a:gd name="connsiteX1" fmla="*/ 150817 w 177885"/>
                <a:gd name="connsiteY1" fmla="*/ 27122 h 177914"/>
                <a:gd name="connsiteX2" fmla="*/ 152828 w 177885"/>
                <a:gd name="connsiteY2" fmla="*/ 152911 h 177914"/>
                <a:gd name="connsiteX3" fmla="*/ 27039 w 177885"/>
                <a:gd name="connsiteY3" fmla="*/ 150900 h 177914"/>
                <a:gd name="connsiteX4" fmla="*/ 25028 w 177885"/>
                <a:gd name="connsiteY4" fmla="*/ 25111 h 177914"/>
                <a:gd name="connsiteX5" fmla="*/ 87545 w 177885"/>
                <a:gd name="connsiteY5" fmla="*/ 12 h 177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85" h="177914">
                  <a:moveTo>
                    <a:pt x="87545" y="12"/>
                  </a:moveTo>
                  <a:cubicBezTo>
                    <a:pt x="110300" y="381"/>
                    <a:pt x="133180" y="9450"/>
                    <a:pt x="150817" y="27122"/>
                  </a:cubicBezTo>
                  <a:cubicBezTo>
                    <a:pt x="186089" y="62395"/>
                    <a:pt x="187023" y="118788"/>
                    <a:pt x="152828" y="152911"/>
                  </a:cubicBezTo>
                  <a:cubicBezTo>
                    <a:pt x="118633" y="187035"/>
                    <a:pt x="62384" y="186101"/>
                    <a:pt x="27039" y="150900"/>
                  </a:cubicBezTo>
                  <a:cubicBezTo>
                    <a:pt x="-8233" y="115555"/>
                    <a:pt x="-9095" y="59234"/>
                    <a:pt x="25028" y="25111"/>
                  </a:cubicBezTo>
                  <a:cubicBezTo>
                    <a:pt x="42162" y="7978"/>
                    <a:pt x="64790" y="-356"/>
                    <a:pt x="87545" y="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0" name="任意多边形: 形状 29"/>
            <p:cNvSpPr/>
            <p:nvPr userDrawn="1"/>
          </p:nvSpPr>
          <p:spPr>
            <a:xfrm>
              <a:off x="11475765" y="4378035"/>
              <a:ext cx="177839" cy="177869"/>
            </a:xfrm>
            <a:custGeom>
              <a:avLst/>
              <a:gdLst>
                <a:gd name="connsiteX0" fmla="*/ 90320 w 177839"/>
                <a:gd name="connsiteY0" fmla="*/ 12 h 177869"/>
                <a:gd name="connsiteX1" fmla="*/ 152756 w 177839"/>
                <a:gd name="connsiteY1" fmla="*/ 25083 h 177869"/>
                <a:gd name="connsiteX2" fmla="*/ 150745 w 177839"/>
                <a:gd name="connsiteY2" fmla="*/ 150729 h 177869"/>
                <a:gd name="connsiteX3" fmla="*/ 25028 w 177839"/>
                <a:gd name="connsiteY3" fmla="*/ 152884 h 177869"/>
                <a:gd name="connsiteX4" fmla="*/ 27039 w 177839"/>
                <a:gd name="connsiteY4" fmla="*/ 27095 h 177869"/>
                <a:gd name="connsiteX5" fmla="*/ 26967 w 177839"/>
                <a:gd name="connsiteY5" fmla="*/ 27095 h 177869"/>
                <a:gd name="connsiteX6" fmla="*/ 90320 w 177839"/>
                <a:gd name="connsiteY6" fmla="*/ 12 h 177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839" h="177869">
                  <a:moveTo>
                    <a:pt x="90320" y="12"/>
                  </a:moveTo>
                  <a:cubicBezTo>
                    <a:pt x="113084" y="-348"/>
                    <a:pt x="135694" y="7986"/>
                    <a:pt x="152756" y="25083"/>
                  </a:cubicBezTo>
                  <a:cubicBezTo>
                    <a:pt x="186951" y="59206"/>
                    <a:pt x="186089" y="115528"/>
                    <a:pt x="150745" y="150729"/>
                  </a:cubicBezTo>
                  <a:cubicBezTo>
                    <a:pt x="115544" y="186073"/>
                    <a:pt x="59223" y="187007"/>
                    <a:pt x="25028" y="152884"/>
                  </a:cubicBezTo>
                  <a:cubicBezTo>
                    <a:pt x="-9095" y="118689"/>
                    <a:pt x="-8233" y="62367"/>
                    <a:pt x="27039" y="27095"/>
                  </a:cubicBezTo>
                  <a:lnTo>
                    <a:pt x="26967" y="27095"/>
                  </a:lnTo>
                  <a:cubicBezTo>
                    <a:pt x="44640" y="9423"/>
                    <a:pt x="67556" y="371"/>
                    <a:pt x="90320" y="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9" name="任意多边形: 形状 28"/>
            <p:cNvSpPr/>
            <p:nvPr userDrawn="1"/>
          </p:nvSpPr>
          <p:spPr>
            <a:xfrm>
              <a:off x="8968895" y="4426096"/>
              <a:ext cx="139492" cy="139512"/>
            </a:xfrm>
            <a:custGeom>
              <a:avLst/>
              <a:gdLst>
                <a:gd name="connsiteX0" fmla="*/ 68632 w 139492"/>
                <a:gd name="connsiteY0" fmla="*/ 10 h 139512"/>
                <a:gd name="connsiteX1" fmla="*/ 118272 w 139492"/>
                <a:gd name="connsiteY1" fmla="*/ 21274 h 139512"/>
                <a:gd name="connsiteX2" fmla="*/ 119852 w 139492"/>
                <a:gd name="connsiteY2" fmla="*/ 119908 h 139512"/>
                <a:gd name="connsiteX3" fmla="*/ 21218 w 139492"/>
                <a:gd name="connsiteY3" fmla="*/ 118255 h 139512"/>
                <a:gd name="connsiteX4" fmla="*/ 19638 w 139492"/>
                <a:gd name="connsiteY4" fmla="*/ 19693 h 139512"/>
                <a:gd name="connsiteX5" fmla="*/ 68632 w 139492"/>
                <a:gd name="connsiteY5" fmla="*/ 10 h 13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492" h="139512">
                  <a:moveTo>
                    <a:pt x="68632" y="10"/>
                  </a:moveTo>
                  <a:cubicBezTo>
                    <a:pt x="86483" y="297"/>
                    <a:pt x="104443" y="7409"/>
                    <a:pt x="118272" y="21274"/>
                  </a:cubicBezTo>
                  <a:cubicBezTo>
                    <a:pt x="145930" y="48860"/>
                    <a:pt x="146648" y="93040"/>
                    <a:pt x="119852" y="119908"/>
                  </a:cubicBezTo>
                  <a:cubicBezTo>
                    <a:pt x="93057" y="146704"/>
                    <a:pt x="48876" y="145913"/>
                    <a:pt x="21218" y="118255"/>
                  </a:cubicBezTo>
                  <a:cubicBezTo>
                    <a:pt x="-6439" y="90526"/>
                    <a:pt x="-7158" y="46489"/>
                    <a:pt x="19638" y="19693"/>
                  </a:cubicBezTo>
                  <a:cubicBezTo>
                    <a:pt x="33036" y="6260"/>
                    <a:pt x="50780" y="-278"/>
                    <a:pt x="68632" y="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8" name="任意多边形: 形状 27"/>
            <p:cNvSpPr/>
            <p:nvPr userDrawn="1"/>
          </p:nvSpPr>
          <p:spPr>
            <a:xfrm>
              <a:off x="8235564" y="4452151"/>
              <a:ext cx="212149" cy="212149"/>
            </a:xfrm>
            <a:custGeom>
              <a:avLst/>
              <a:gdLst>
                <a:gd name="connsiteX0" fmla="*/ 104341 w 212149"/>
                <a:gd name="connsiteY0" fmla="*/ 15 h 212149"/>
                <a:gd name="connsiteX1" fmla="*/ 179915 w 212149"/>
                <a:gd name="connsiteY1" fmla="*/ 32360 h 212149"/>
                <a:gd name="connsiteX2" fmla="*/ 182286 w 212149"/>
                <a:gd name="connsiteY2" fmla="*/ 182287 h 212149"/>
                <a:gd name="connsiteX3" fmla="*/ 32359 w 212149"/>
                <a:gd name="connsiteY3" fmla="*/ 179916 h 212149"/>
                <a:gd name="connsiteX4" fmla="*/ 29845 w 212149"/>
                <a:gd name="connsiteY4" fmla="*/ 29846 h 212149"/>
                <a:gd name="connsiteX5" fmla="*/ 104341 w 212149"/>
                <a:gd name="connsiteY5" fmla="*/ 15 h 21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149" h="212149">
                  <a:moveTo>
                    <a:pt x="104341" y="15"/>
                  </a:moveTo>
                  <a:cubicBezTo>
                    <a:pt x="131496" y="464"/>
                    <a:pt x="158831" y="11276"/>
                    <a:pt x="179915" y="32360"/>
                  </a:cubicBezTo>
                  <a:cubicBezTo>
                    <a:pt x="221941" y="74386"/>
                    <a:pt x="223018" y="141483"/>
                    <a:pt x="182286" y="182287"/>
                  </a:cubicBezTo>
                  <a:cubicBezTo>
                    <a:pt x="141554" y="223019"/>
                    <a:pt x="74385" y="221942"/>
                    <a:pt x="32359" y="179916"/>
                  </a:cubicBezTo>
                  <a:cubicBezTo>
                    <a:pt x="-9810" y="137747"/>
                    <a:pt x="-10887" y="70578"/>
                    <a:pt x="29845" y="29846"/>
                  </a:cubicBezTo>
                  <a:cubicBezTo>
                    <a:pt x="50211" y="9480"/>
                    <a:pt x="77186" y="-434"/>
                    <a:pt x="104341" y="1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7" name="任意多边形: 形状 26"/>
            <p:cNvSpPr/>
            <p:nvPr userDrawn="1"/>
          </p:nvSpPr>
          <p:spPr>
            <a:xfrm>
              <a:off x="11108260" y="4469496"/>
              <a:ext cx="139537" cy="139439"/>
            </a:xfrm>
            <a:custGeom>
              <a:avLst/>
              <a:gdLst>
                <a:gd name="connsiteX0" fmla="*/ 70913 w 139537"/>
                <a:gd name="connsiteY0" fmla="*/ 10 h 139439"/>
                <a:gd name="connsiteX1" fmla="*/ 119906 w 139537"/>
                <a:gd name="connsiteY1" fmla="*/ 19613 h 139439"/>
                <a:gd name="connsiteX2" fmla="*/ 118254 w 139537"/>
                <a:gd name="connsiteY2" fmla="*/ 118247 h 139439"/>
                <a:gd name="connsiteX3" fmla="*/ 19692 w 139537"/>
                <a:gd name="connsiteY3" fmla="*/ 119827 h 139439"/>
                <a:gd name="connsiteX4" fmla="*/ 21272 w 139537"/>
                <a:gd name="connsiteY4" fmla="*/ 21193 h 139439"/>
                <a:gd name="connsiteX5" fmla="*/ 70913 w 139537"/>
                <a:gd name="connsiteY5" fmla="*/ 10 h 13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537" h="139439">
                  <a:moveTo>
                    <a:pt x="70913" y="10"/>
                  </a:moveTo>
                  <a:cubicBezTo>
                    <a:pt x="88747" y="-286"/>
                    <a:pt x="106473" y="6215"/>
                    <a:pt x="119906" y="19613"/>
                  </a:cubicBezTo>
                  <a:cubicBezTo>
                    <a:pt x="146702" y="46337"/>
                    <a:pt x="145984" y="90517"/>
                    <a:pt x="118254" y="118247"/>
                  </a:cubicBezTo>
                  <a:cubicBezTo>
                    <a:pt x="90668" y="145833"/>
                    <a:pt x="46487" y="146623"/>
                    <a:pt x="19692" y="119827"/>
                  </a:cubicBezTo>
                  <a:cubicBezTo>
                    <a:pt x="-7176" y="93032"/>
                    <a:pt x="-6457" y="48923"/>
                    <a:pt x="21272" y="21193"/>
                  </a:cubicBezTo>
                  <a:cubicBezTo>
                    <a:pt x="35137" y="7400"/>
                    <a:pt x="53079" y="306"/>
                    <a:pt x="70913" y="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6" name="任意多边形: 形状 25"/>
            <p:cNvSpPr/>
            <p:nvPr userDrawn="1"/>
          </p:nvSpPr>
          <p:spPr>
            <a:xfrm>
              <a:off x="11785698" y="4478778"/>
              <a:ext cx="212176" cy="212129"/>
            </a:xfrm>
            <a:custGeom>
              <a:avLst/>
              <a:gdLst>
                <a:gd name="connsiteX0" fmla="*/ 107807 w 212176"/>
                <a:gd name="connsiteY0" fmla="*/ 13 h 212129"/>
                <a:gd name="connsiteX1" fmla="*/ 182330 w 212176"/>
                <a:gd name="connsiteY1" fmla="*/ 29943 h 212129"/>
                <a:gd name="connsiteX2" fmla="*/ 179816 w 212176"/>
                <a:gd name="connsiteY2" fmla="*/ 179870 h 212129"/>
                <a:gd name="connsiteX3" fmla="*/ 29890 w 212176"/>
                <a:gd name="connsiteY3" fmla="*/ 182240 h 212129"/>
                <a:gd name="connsiteX4" fmla="*/ 32260 w 212176"/>
                <a:gd name="connsiteY4" fmla="*/ 32313 h 212129"/>
                <a:gd name="connsiteX5" fmla="*/ 107807 w 212176"/>
                <a:gd name="connsiteY5" fmla="*/ 13 h 21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176" h="212129">
                  <a:moveTo>
                    <a:pt x="107807" y="13"/>
                  </a:moveTo>
                  <a:cubicBezTo>
                    <a:pt x="134953" y="-409"/>
                    <a:pt x="161928" y="9541"/>
                    <a:pt x="182330" y="29943"/>
                  </a:cubicBezTo>
                  <a:cubicBezTo>
                    <a:pt x="223063" y="70603"/>
                    <a:pt x="221985" y="137772"/>
                    <a:pt x="179816" y="179870"/>
                  </a:cubicBezTo>
                  <a:cubicBezTo>
                    <a:pt x="137790" y="221895"/>
                    <a:pt x="70622" y="223044"/>
                    <a:pt x="29890" y="182240"/>
                  </a:cubicBezTo>
                  <a:cubicBezTo>
                    <a:pt x="-10915" y="141508"/>
                    <a:pt x="-9765" y="74339"/>
                    <a:pt x="32260" y="32313"/>
                  </a:cubicBezTo>
                  <a:cubicBezTo>
                    <a:pt x="53344" y="11229"/>
                    <a:pt x="80661" y="435"/>
                    <a:pt x="107807" y="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形状 24"/>
            <p:cNvSpPr/>
            <p:nvPr userDrawn="1"/>
          </p:nvSpPr>
          <p:spPr>
            <a:xfrm>
              <a:off x="7870371" y="4568346"/>
              <a:ext cx="257099" cy="257127"/>
            </a:xfrm>
            <a:custGeom>
              <a:avLst/>
              <a:gdLst>
                <a:gd name="connsiteX0" fmla="*/ 126524 w 257099"/>
                <a:gd name="connsiteY0" fmla="*/ 18 h 257127"/>
                <a:gd name="connsiteX1" fmla="*/ 218028 w 257099"/>
                <a:gd name="connsiteY1" fmla="*/ 39152 h 257127"/>
                <a:gd name="connsiteX2" fmla="*/ 220974 w 257099"/>
                <a:gd name="connsiteY2" fmla="*/ 220976 h 257127"/>
                <a:gd name="connsiteX3" fmla="*/ 39151 w 257099"/>
                <a:gd name="connsiteY3" fmla="*/ 218030 h 257127"/>
                <a:gd name="connsiteX4" fmla="*/ 36205 w 257099"/>
                <a:gd name="connsiteY4" fmla="*/ 36207 h 257127"/>
                <a:gd name="connsiteX5" fmla="*/ 126524 w 257099"/>
                <a:gd name="connsiteY5" fmla="*/ 18 h 257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099" h="257127">
                  <a:moveTo>
                    <a:pt x="126524" y="18"/>
                  </a:moveTo>
                  <a:cubicBezTo>
                    <a:pt x="159426" y="557"/>
                    <a:pt x="192525" y="13650"/>
                    <a:pt x="218028" y="39152"/>
                  </a:cubicBezTo>
                  <a:cubicBezTo>
                    <a:pt x="268962" y="90158"/>
                    <a:pt x="270255" y="171551"/>
                    <a:pt x="220974" y="220976"/>
                  </a:cubicBezTo>
                  <a:cubicBezTo>
                    <a:pt x="171549" y="270328"/>
                    <a:pt x="90084" y="268963"/>
                    <a:pt x="39151" y="218030"/>
                  </a:cubicBezTo>
                  <a:cubicBezTo>
                    <a:pt x="-11854" y="167025"/>
                    <a:pt x="-13219" y="85632"/>
                    <a:pt x="36205" y="36207"/>
                  </a:cubicBezTo>
                  <a:cubicBezTo>
                    <a:pt x="60917" y="11495"/>
                    <a:pt x="93622" y="-520"/>
                    <a:pt x="126524" y="1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4" name="任意多边形: 形状 23"/>
            <p:cNvSpPr/>
            <p:nvPr userDrawn="1"/>
          </p:nvSpPr>
          <p:spPr>
            <a:xfrm>
              <a:off x="12101622" y="4607713"/>
              <a:ext cx="90378" cy="242152"/>
            </a:xfrm>
            <a:custGeom>
              <a:avLst/>
              <a:gdLst>
                <a:gd name="connsiteX0" fmla="*/ 90378 w 90378"/>
                <a:gd name="connsiteY0" fmla="*/ 0 h 242152"/>
                <a:gd name="connsiteX1" fmla="*/ 90378 w 90378"/>
                <a:gd name="connsiteY1" fmla="*/ 242152 h 242152"/>
                <a:gd name="connsiteX2" fmla="*/ 78310 w 90378"/>
                <a:gd name="connsiteY2" fmla="*/ 239991 h 242152"/>
                <a:gd name="connsiteX3" fmla="*/ 36232 w 90378"/>
                <a:gd name="connsiteY3" fmla="*/ 212426 h 242152"/>
                <a:gd name="connsiteX4" fmla="*/ 39177 w 90378"/>
                <a:gd name="connsiteY4" fmla="*/ 30675 h 242152"/>
                <a:gd name="connsiteX5" fmla="*/ 82154 w 90378"/>
                <a:gd name="connsiteY5" fmla="*/ 1726 h 242152"/>
                <a:gd name="connsiteX6" fmla="*/ 90378 w 90378"/>
                <a:gd name="connsiteY6" fmla="*/ 0 h 24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378" h="242152">
                  <a:moveTo>
                    <a:pt x="90378" y="0"/>
                  </a:moveTo>
                  <a:lnTo>
                    <a:pt x="90378" y="242152"/>
                  </a:lnTo>
                  <a:lnTo>
                    <a:pt x="78310" y="239991"/>
                  </a:lnTo>
                  <a:cubicBezTo>
                    <a:pt x="62938" y="233964"/>
                    <a:pt x="48588" y="224782"/>
                    <a:pt x="36232" y="212426"/>
                  </a:cubicBezTo>
                  <a:cubicBezTo>
                    <a:pt x="-13193" y="163073"/>
                    <a:pt x="-11899" y="81680"/>
                    <a:pt x="39177" y="30675"/>
                  </a:cubicBezTo>
                  <a:cubicBezTo>
                    <a:pt x="51928" y="17906"/>
                    <a:pt x="66579" y="8253"/>
                    <a:pt x="82154" y="1726"/>
                  </a:cubicBezTo>
                  <a:lnTo>
                    <a:pt x="9037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3" name="任意多边形: 形状 22"/>
            <p:cNvSpPr/>
            <p:nvPr userDrawn="1"/>
          </p:nvSpPr>
          <p:spPr>
            <a:xfrm>
              <a:off x="9022053" y="4793601"/>
              <a:ext cx="177949" cy="177913"/>
            </a:xfrm>
            <a:custGeom>
              <a:avLst/>
              <a:gdLst>
                <a:gd name="connsiteX0" fmla="*/ 87475 w 177949"/>
                <a:gd name="connsiteY0" fmla="*/ 12 h 177913"/>
                <a:gd name="connsiteX1" fmla="*/ 150746 w 177949"/>
                <a:gd name="connsiteY1" fmla="*/ 27042 h 177913"/>
                <a:gd name="connsiteX2" fmla="*/ 150818 w 177949"/>
                <a:gd name="connsiteY2" fmla="*/ 27042 h 177913"/>
                <a:gd name="connsiteX3" fmla="*/ 152901 w 177949"/>
                <a:gd name="connsiteY3" fmla="*/ 152831 h 177913"/>
                <a:gd name="connsiteX4" fmla="*/ 27112 w 177949"/>
                <a:gd name="connsiteY4" fmla="*/ 150819 h 177913"/>
                <a:gd name="connsiteX5" fmla="*/ 24957 w 177949"/>
                <a:gd name="connsiteY5" fmla="*/ 25030 h 177913"/>
                <a:gd name="connsiteX6" fmla="*/ 87475 w 177949"/>
                <a:gd name="connsiteY6" fmla="*/ 12 h 17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949" h="177913">
                  <a:moveTo>
                    <a:pt x="87475" y="12"/>
                  </a:moveTo>
                  <a:cubicBezTo>
                    <a:pt x="110230" y="372"/>
                    <a:pt x="133110" y="9406"/>
                    <a:pt x="150746" y="27042"/>
                  </a:cubicBezTo>
                  <a:lnTo>
                    <a:pt x="150818" y="27042"/>
                  </a:lnTo>
                  <a:cubicBezTo>
                    <a:pt x="186162" y="62386"/>
                    <a:pt x="187096" y="118708"/>
                    <a:pt x="152901" y="152831"/>
                  </a:cubicBezTo>
                  <a:cubicBezTo>
                    <a:pt x="118706" y="187026"/>
                    <a:pt x="62385" y="186164"/>
                    <a:pt x="27112" y="150819"/>
                  </a:cubicBezTo>
                  <a:cubicBezTo>
                    <a:pt x="-8232" y="115547"/>
                    <a:pt x="-9094" y="59297"/>
                    <a:pt x="24957" y="25030"/>
                  </a:cubicBezTo>
                  <a:cubicBezTo>
                    <a:pt x="42090" y="7969"/>
                    <a:pt x="64720" y="-347"/>
                    <a:pt x="87475" y="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2" name="任意多边形: 形状 21"/>
            <p:cNvSpPr/>
            <p:nvPr userDrawn="1"/>
          </p:nvSpPr>
          <p:spPr>
            <a:xfrm>
              <a:off x="11029191" y="4824464"/>
              <a:ext cx="177911" cy="177886"/>
            </a:xfrm>
            <a:custGeom>
              <a:avLst/>
              <a:gdLst>
                <a:gd name="connsiteX0" fmla="*/ 90418 w 177911"/>
                <a:gd name="connsiteY0" fmla="*/ 12 h 177886"/>
                <a:gd name="connsiteX1" fmla="*/ 152855 w 177911"/>
                <a:gd name="connsiteY1" fmla="*/ 25057 h 177886"/>
                <a:gd name="connsiteX2" fmla="*/ 150843 w 177911"/>
                <a:gd name="connsiteY2" fmla="*/ 150846 h 177886"/>
                <a:gd name="connsiteX3" fmla="*/ 25055 w 177911"/>
                <a:gd name="connsiteY3" fmla="*/ 152857 h 177886"/>
                <a:gd name="connsiteX4" fmla="*/ 27066 w 177911"/>
                <a:gd name="connsiteY4" fmla="*/ 27068 h 177886"/>
                <a:gd name="connsiteX5" fmla="*/ 90418 w 177911"/>
                <a:gd name="connsiteY5" fmla="*/ 12 h 17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911" h="177886">
                  <a:moveTo>
                    <a:pt x="90418" y="12"/>
                  </a:moveTo>
                  <a:cubicBezTo>
                    <a:pt x="113182" y="-356"/>
                    <a:pt x="135794" y="7960"/>
                    <a:pt x="152855" y="25057"/>
                  </a:cubicBezTo>
                  <a:cubicBezTo>
                    <a:pt x="186978" y="59180"/>
                    <a:pt x="186188" y="115501"/>
                    <a:pt x="150843" y="150846"/>
                  </a:cubicBezTo>
                  <a:cubicBezTo>
                    <a:pt x="115499" y="186119"/>
                    <a:pt x="59178" y="186981"/>
                    <a:pt x="25055" y="152857"/>
                  </a:cubicBezTo>
                  <a:cubicBezTo>
                    <a:pt x="-9069" y="118590"/>
                    <a:pt x="-8279" y="62341"/>
                    <a:pt x="27066" y="27068"/>
                  </a:cubicBezTo>
                  <a:cubicBezTo>
                    <a:pt x="44738" y="9432"/>
                    <a:pt x="67654" y="381"/>
                    <a:pt x="90418" y="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 name="任意多边形: 形状 20"/>
            <p:cNvSpPr/>
            <p:nvPr userDrawn="1"/>
          </p:nvSpPr>
          <p:spPr>
            <a:xfrm>
              <a:off x="10028538" y="4892050"/>
              <a:ext cx="141665" cy="137211"/>
            </a:xfrm>
            <a:custGeom>
              <a:avLst/>
              <a:gdLst>
                <a:gd name="connsiteX0" fmla="*/ 70832 w 141665"/>
                <a:gd name="connsiteY0" fmla="*/ 0 h 137211"/>
                <a:gd name="connsiteX1" fmla="*/ 141665 w 141665"/>
                <a:gd name="connsiteY1" fmla="*/ 68678 h 137211"/>
                <a:gd name="connsiteX2" fmla="*/ 70832 w 141665"/>
                <a:gd name="connsiteY2" fmla="*/ 137211 h 137211"/>
                <a:gd name="connsiteX3" fmla="*/ 0 w 141665"/>
                <a:gd name="connsiteY3" fmla="*/ 68678 h 137211"/>
                <a:gd name="connsiteX4" fmla="*/ 70832 w 141665"/>
                <a:gd name="connsiteY4" fmla="*/ 0 h 137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665" h="137211">
                  <a:moveTo>
                    <a:pt x="70832" y="0"/>
                  </a:moveTo>
                  <a:cubicBezTo>
                    <a:pt x="109912" y="0"/>
                    <a:pt x="141665" y="30747"/>
                    <a:pt x="141665" y="68678"/>
                  </a:cubicBezTo>
                  <a:cubicBezTo>
                    <a:pt x="141665" y="106465"/>
                    <a:pt x="109912" y="137211"/>
                    <a:pt x="70832" y="137211"/>
                  </a:cubicBezTo>
                  <a:cubicBezTo>
                    <a:pt x="31752" y="137211"/>
                    <a:pt x="0" y="106465"/>
                    <a:pt x="0" y="68678"/>
                  </a:cubicBezTo>
                  <a:cubicBezTo>
                    <a:pt x="0" y="30747"/>
                    <a:pt x="31752" y="0"/>
                    <a:pt x="7083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0" name="任意多边形: 形状 19"/>
            <p:cNvSpPr/>
            <p:nvPr userDrawn="1"/>
          </p:nvSpPr>
          <p:spPr>
            <a:xfrm>
              <a:off x="9702103" y="5095352"/>
              <a:ext cx="180746" cy="174998"/>
            </a:xfrm>
            <a:custGeom>
              <a:avLst/>
              <a:gdLst>
                <a:gd name="connsiteX0" fmla="*/ 90301 w 180746"/>
                <a:gd name="connsiteY0" fmla="*/ 0 h 174998"/>
                <a:gd name="connsiteX1" fmla="*/ 180746 w 180746"/>
                <a:gd name="connsiteY1" fmla="*/ 87499 h 174998"/>
                <a:gd name="connsiteX2" fmla="*/ 90301 w 180746"/>
                <a:gd name="connsiteY2" fmla="*/ 174998 h 174998"/>
                <a:gd name="connsiteX3" fmla="*/ 0 w 180746"/>
                <a:gd name="connsiteY3" fmla="*/ 87499 h 174998"/>
                <a:gd name="connsiteX4" fmla="*/ 90301 w 180746"/>
                <a:gd name="connsiteY4" fmla="*/ 0 h 174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46" h="174998">
                  <a:moveTo>
                    <a:pt x="90301" y="0"/>
                  </a:moveTo>
                  <a:cubicBezTo>
                    <a:pt x="140229" y="0"/>
                    <a:pt x="180746" y="39224"/>
                    <a:pt x="180746" y="87499"/>
                  </a:cubicBezTo>
                  <a:cubicBezTo>
                    <a:pt x="180746" y="135774"/>
                    <a:pt x="140229" y="174998"/>
                    <a:pt x="90301" y="174998"/>
                  </a:cubicBezTo>
                  <a:cubicBezTo>
                    <a:pt x="40445" y="174998"/>
                    <a:pt x="0" y="135774"/>
                    <a:pt x="0" y="87499"/>
                  </a:cubicBezTo>
                  <a:cubicBezTo>
                    <a:pt x="0" y="39224"/>
                    <a:pt x="40445" y="0"/>
                    <a:pt x="903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任意多边形: 形状 18"/>
            <p:cNvSpPr/>
            <p:nvPr userDrawn="1"/>
          </p:nvSpPr>
          <p:spPr>
            <a:xfrm>
              <a:off x="10333562" y="5095352"/>
              <a:ext cx="180746" cy="174998"/>
            </a:xfrm>
            <a:custGeom>
              <a:avLst/>
              <a:gdLst>
                <a:gd name="connsiteX0" fmla="*/ 90373 w 180746"/>
                <a:gd name="connsiteY0" fmla="*/ 0 h 174998"/>
                <a:gd name="connsiteX1" fmla="*/ 180746 w 180746"/>
                <a:gd name="connsiteY1" fmla="*/ 87499 h 174998"/>
                <a:gd name="connsiteX2" fmla="*/ 90373 w 180746"/>
                <a:gd name="connsiteY2" fmla="*/ 174998 h 174998"/>
                <a:gd name="connsiteX3" fmla="*/ 0 w 180746"/>
                <a:gd name="connsiteY3" fmla="*/ 87499 h 174998"/>
                <a:gd name="connsiteX4" fmla="*/ 90373 w 180746"/>
                <a:gd name="connsiteY4" fmla="*/ 0 h 174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46" h="174998">
                  <a:moveTo>
                    <a:pt x="90373" y="0"/>
                  </a:moveTo>
                  <a:cubicBezTo>
                    <a:pt x="140229" y="0"/>
                    <a:pt x="180746" y="39224"/>
                    <a:pt x="180746" y="87499"/>
                  </a:cubicBezTo>
                  <a:cubicBezTo>
                    <a:pt x="180746" y="135774"/>
                    <a:pt x="140301" y="174998"/>
                    <a:pt x="90373" y="174998"/>
                  </a:cubicBezTo>
                  <a:cubicBezTo>
                    <a:pt x="40445" y="174998"/>
                    <a:pt x="0" y="135774"/>
                    <a:pt x="0" y="87499"/>
                  </a:cubicBezTo>
                  <a:cubicBezTo>
                    <a:pt x="0" y="39224"/>
                    <a:pt x="40445" y="0"/>
                    <a:pt x="903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8" name="任意多边形: 形状 17"/>
            <p:cNvSpPr/>
            <p:nvPr userDrawn="1"/>
          </p:nvSpPr>
          <p:spPr>
            <a:xfrm>
              <a:off x="8887022" y="5103608"/>
              <a:ext cx="212229" cy="212177"/>
            </a:xfrm>
            <a:custGeom>
              <a:avLst/>
              <a:gdLst>
                <a:gd name="connsiteX0" fmla="*/ 104367 w 212229"/>
                <a:gd name="connsiteY0" fmla="*/ 15 h 212177"/>
                <a:gd name="connsiteX1" fmla="*/ 179816 w 212229"/>
                <a:gd name="connsiteY1" fmla="*/ 32262 h 212177"/>
                <a:gd name="connsiteX2" fmla="*/ 179887 w 212229"/>
                <a:gd name="connsiteY2" fmla="*/ 32262 h 212177"/>
                <a:gd name="connsiteX3" fmla="*/ 182258 w 212229"/>
                <a:gd name="connsiteY3" fmla="*/ 182332 h 212177"/>
                <a:gd name="connsiteX4" fmla="*/ 32260 w 212229"/>
                <a:gd name="connsiteY4" fmla="*/ 179818 h 212177"/>
                <a:gd name="connsiteX5" fmla="*/ 29889 w 212229"/>
                <a:gd name="connsiteY5" fmla="*/ 29891 h 212177"/>
                <a:gd name="connsiteX6" fmla="*/ 104367 w 212229"/>
                <a:gd name="connsiteY6" fmla="*/ 15 h 212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229" h="212177">
                  <a:moveTo>
                    <a:pt x="104367" y="15"/>
                  </a:moveTo>
                  <a:cubicBezTo>
                    <a:pt x="131504" y="455"/>
                    <a:pt x="158803" y="11249"/>
                    <a:pt x="179816" y="32262"/>
                  </a:cubicBezTo>
                  <a:lnTo>
                    <a:pt x="179887" y="32262"/>
                  </a:lnTo>
                  <a:cubicBezTo>
                    <a:pt x="222057" y="74359"/>
                    <a:pt x="223134" y="141599"/>
                    <a:pt x="182258" y="182332"/>
                  </a:cubicBezTo>
                  <a:cubicBezTo>
                    <a:pt x="141598" y="223064"/>
                    <a:pt x="74429" y="221987"/>
                    <a:pt x="32260" y="179818"/>
                  </a:cubicBezTo>
                  <a:cubicBezTo>
                    <a:pt x="-9766" y="137792"/>
                    <a:pt x="-10915" y="70623"/>
                    <a:pt x="29889" y="29891"/>
                  </a:cubicBezTo>
                  <a:cubicBezTo>
                    <a:pt x="50255" y="9489"/>
                    <a:pt x="77230" y="-425"/>
                    <a:pt x="104367" y="1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7" name="任意多边形: 形状 16"/>
            <p:cNvSpPr/>
            <p:nvPr userDrawn="1"/>
          </p:nvSpPr>
          <p:spPr>
            <a:xfrm>
              <a:off x="11134242" y="5130151"/>
              <a:ext cx="212175" cy="212222"/>
            </a:xfrm>
            <a:custGeom>
              <a:avLst/>
              <a:gdLst>
                <a:gd name="connsiteX0" fmla="*/ 107807 w 212175"/>
                <a:gd name="connsiteY0" fmla="*/ 15 h 212222"/>
                <a:gd name="connsiteX1" fmla="*/ 182285 w 212175"/>
                <a:gd name="connsiteY1" fmla="*/ 29855 h 212222"/>
                <a:gd name="connsiteX2" fmla="*/ 179914 w 212175"/>
                <a:gd name="connsiteY2" fmla="*/ 179926 h 212222"/>
                <a:gd name="connsiteX3" fmla="*/ 29844 w 212175"/>
                <a:gd name="connsiteY3" fmla="*/ 182368 h 212222"/>
                <a:gd name="connsiteX4" fmla="*/ 32359 w 212175"/>
                <a:gd name="connsiteY4" fmla="*/ 32298 h 212222"/>
                <a:gd name="connsiteX5" fmla="*/ 107807 w 212175"/>
                <a:gd name="connsiteY5" fmla="*/ 15 h 212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175" h="212222">
                  <a:moveTo>
                    <a:pt x="107807" y="15"/>
                  </a:moveTo>
                  <a:cubicBezTo>
                    <a:pt x="134944" y="-425"/>
                    <a:pt x="161919" y="9489"/>
                    <a:pt x="182285" y="29855"/>
                  </a:cubicBezTo>
                  <a:cubicBezTo>
                    <a:pt x="223089" y="70659"/>
                    <a:pt x="221940" y="137828"/>
                    <a:pt x="179914" y="179926"/>
                  </a:cubicBezTo>
                  <a:cubicBezTo>
                    <a:pt x="137817" y="222023"/>
                    <a:pt x="70649" y="223101"/>
                    <a:pt x="29844" y="182368"/>
                  </a:cubicBezTo>
                  <a:cubicBezTo>
                    <a:pt x="-10888" y="141564"/>
                    <a:pt x="-9810" y="74467"/>
                    <a:pt x="32359" y="32298"/>
                  </a:cubicBezTo>
                  <a:cubicBezTo>
                    <a:pt x="53371" y="11249"/>
                    <a:pt x="80670" y="455"/>
                    <a:pt x="107807" y="1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任意多边形: 形状 15"/>
            <p:cNvSpPr/>
            <p:nvPr userDrawn="1"/>
          </p:nvSpPr>
          <p:spPr>
            <a:xfrm>
              <a:off x="9542767" y="5393194"/>
              <a:ext cx="215587" cy="208690"/>
            </a:xfrm>
            <a:custGeom>
              <a:avLst/>
              <a:gdLst>
                <a:gd name="connsiteX0" fmla="*/ 107757 w 215587"/>
                <a:gd name="connsiteY0" fmla="*/ 0 h 208690"/>
                <a:gd name="connsiteX1" fmla="*/ 215587 w 215587"/>
                <a:gd name="connsiteY1" fmla="*/ 104381 h 208690"/>
                <a:gd name="connsiteX2" fmla="*/ 107757 w 215587"/>
                <a:gd name="connsiteY2" fmla="*/ 208690 h 208690"/>
                <a:gd name="connsiteX3" fmla="*/ 0 w 215587"/>
                <a:gd name="connsiteY3" fmla="*/ 104381 h 208690"/>
                <a:gd name="connsiteX4" fmla="*/ 107757 w 215587"/>
                <a:gd name="connsiteY4" fmla="*/ 0 h 208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87" h="208690">
                  <a:moveTo>
                    <a:pt x="107757" y="0"/>
                  </a:moveTo>
                  <a:cubicBezTo>
                    <a:pt x="167239" y="0"/>
                    <a:pt x="215587" y="46695"/>
                    <a:pt x="215587" y="104381"/>
                  </a:cubicBezTo>
                  <a:cubicBezTo>
                    <a:pt x="215587" y="161923"/>
                    <a:pt x="167311" y="208690"/>
                    <a:pt x="107757" y="208690"/>
                  </a:cubicBezTo>
                  <a:cubicBezTo>
                    <a:pt x="48203" y="208690"/>
                    <a:pt x="0" y="161995"/>
                    <a:pt x="0" y="104381"/>
                  </a:cubicBezTo>
                  <a:cubicBezTo>
                    <a:pt x="0" y="46695"/>
                    <a:pt x="48203" y="0"/>
                    <a:pt x="10775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5" name="任意多边形: 形状 14"/>
            <p:cNvSpPr/>
            <p:nvPr userDrawn="1"/>
          </p:nvSpPr>
          <p:spPr>
            <a:xfrm>
              <a:off x="10464021" y="5393194"/>
              <a:ext cx="215586" cy="208690"/>
            </a:xfrm>
            <a:custGeom>
              <a:avLst/>
              <a:gdLst>
                <a:gd name="connsiteX0" fmla="*/ 107829 w 215586"/>
                <a:gd name="connsiteY0" fmla="*/ 0 h 208690"/>
                <a:gd name="connsiteX1" fmla="*/ 215586 w 215586"/>
                <a:gd name="connsiteY1" fmla="*/ 104381 h 208690"/>
                <a:gd name="connsiteX2" fmla="*/ 107829 w 215586"/>
                <a:gd name="connsiteY2" fmla="*/ 208690 h 208690"/>
                <a:gd name="connsiteX3" fmla="*/ 0 w 215586"/>
                <a:gd name="connsiteY3" fmla="*/ 104381 h 208690"/>
                <a:gd name="connsiteX4" fmla="*/ 107829 w 215586"/>
                <a:gd name="connsiteY4" fmla="*/ 0 h 208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86" h="208690">
                  <a:moveTo>
                    <a:pt x="107829" y="0"/>
                  </a:moveTo>
                  <a:cubicBezTo>
                    <a:pt x="167383" y="0"/>
                    <a:pt x="215586" y="46695"/>
                    <a:pt x="215586" y="104381"/>
                  </a:cubicBezTo>
                  <a:cubicBezTo>
                    <a:pt x="215586" y="161995"/>
                    <a:pt x="167383" y="208690"/>
                    <a:pt x="107829" y="208690"/>
                  </a:cubicBezTo>
                  <a:cubicBezTo>
                    <a:pt x="48347" y="208690"/>
                    <a:pt x="0" y="161923"/>
                    <a:pt x="0" y="104381"/>
                  </a:cubicBezTo>
                  <a:cubicBezTo>
                    <a:pt x="0" y="46695"/>
                    <a:pt x="48275" y="0"/>
                    <a:pt x="10782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任意多边形: 形状 13"/>
            <p:cNvSpPr/>
            <p:nvPr userDrawn="1"/>
          </p:nvSpPr>
          <p:spPr>
            <a:xfrm>
              <a:off x="8721629" y="5419533"/>
              <a:ext cx="257089" cy="257089"/>
            </a:xfrm>
            <a:custGeom>
              <a:avLst/>
              <a:gdLst>
                <a:gd name="connsiteX0" fmla="*/ 126506 w 257089"/>
                <a:gd name="connsiteY0" fmla="*/ 17 h 257089"/>
                <a:gd name="connsiteX1" fmla="*/ 217911 w 257089"/>
                <a:gd name="connsiteY1" fmla="*/ 39178 h 257089"/>
                <a:gd name="connsiteX2" fmla="*/ 220856 w 257089"/>
                <a:gd name="connsiteY2" fmla="*/ 220857 h 257089"/>
                <a:gd name="connsiteX3" fmla="*/ 39177 w 257089"/>
                <a:gd name="connsiteY3" fmla="*/ 217912 h 257089"/>
                <a:gd name="connsiteX4" fmla="*/ 36232 w 257089"/>
                <a:gd name="connsiteY4" fmla="*/ 36233 h 257089"/>
                <a:gd name="connsiteX5" fmla="*/ 126506 w 257089"/>
                <a:gd name="connsiteY5" fmla="*/ 17 h 25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089" h="257089">
                  <a:moveTo>
                    <a:pt x="126506" y="17"/>
                  </a:moveTo>
                  <a:cubicBezTo>
                    <a:pt x="159381" y="547"/>
                    <a:pt x="192444" y="13640"/>
                    <a:pt x="217911" y="39178"/>
                  </a:cubicBezTo>
                  <a:cubicBezTo>
                    <a:pt x="268988" y="90111"/>
                    <a:pt x="270281" y="171576"/>
                    <a:pt x="220856" y="220857"/>
                  </a:cubicBezTo>
                  <a:cubicBezTo>
                    <a:pt x="171432" y="270282"/>
                    <a:pt x="90111" y="268989"/>
                    <a:pt x="39177" y="217912"/>
                  </a:cubicBezTo>
                  <a:cubicBezTo>
                    <a:pt x="-11900" y="166979"/>
                    <a:pt x="-13193" y="85514"/>
                    <a:pt x="36232" y="36233"/>
                  </a:cubicBezTo>
                  <a:cubicBezTo>
                    <a:pt x="60944" y="11521"/>
                    <a:pt x="93631" y="-512"/>
                    <a:pt x="126506" y="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任意多边形: 形状 12"/>
            <p:cNvSpPr/>
            <p:nvPr userDrawn="1"/>
          </p:nvSpPr>
          <p:spPr>
            <a:xfrm>
              <a:off x="11250491" y="5450503"/>
              <a:ext cx="257127" cy="257080"/>
            </a:xfrm>
            <a:custGeom>
              <a:avLst/>
              <a:gdLst>
                <a:gd name="connsiteX0" fmla="*/ 130628 w 257127"/>
                <a:gd name="connsiteY0" fmla="*/ 17 h 257080"/>
                <a:gd name="connsiteX1" fmla="*/ 220920 w 257127"/>
                <a:gd name="connsiteY1" fmla="*/ 36152 h 257080"/>
                <a:gd name="connsiteX2" fmla="*/ 217975 w 257127"/>
                <a:gd name="connsiteY2" fmla="*/ 217903 h 257080"/>
                <a:gd name="connsiteX3" fmla="*/ 36151 w 257127"/>
                <a:gd name="connsiteY3" fmla="*/ 220849 h 257080"/>
                <a:gd name="connsiteX4" fmla="*/ 39097 w 257127"/>
                <a:gd name="connsiteY4" fmla="*/ 39026 h 257080"/>
                <a:gd name="connsiteX5" fmla="*/ 39097 w 257127"/>
                <a:gd name="connsiteY5" fmla="*/ 39098 h 257080"/>
                <a:gd name="connsiteX6" fmla="*/ 130628 w 257127"/>
                <a:gd name="connsiteY6" fmla="*/ 17 h 25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127" h="257080">
                  <a:moveTo>
                    <a:pt x="130628" y="17"/>
                  </a:moveTo>
                  <a:cubicBezTo>
                    <a:pt x="163521" y="-503"/>
                    <a:pt x="196208" y="11512"/>
                    <a:pt x="220920" y="36152"/>
                  </a:cubicBezTo>
                  <a:cubicBezTo>
                    <a:pt x="270345" y="85505"/>
                    <a:pt x="268980" y="166970"/>
                    <a:pt x="217975" y="217903"/>
                  </a:cubicBezTo>
                  <a:cubicBezTo>
                    <a:pt x="167041" y="268980"/>
                    <a:pt x="85576" y="270273"/>
                    <a:pt x="36151" y="220849"/>
                  </a:cubicBezTo>
                  <a:cubicBezTo>
                    <a:pt x="-13201" y="171424"/>
                    <a:pt x="-11837" y="90103"/>
                    <a:pt x="39097" y="39026"/>
                  </a:cubicBezTo>
                  <a:lnTo>
                    <a:pt x="39097" y="39098"/>
                  </a:lnTo>
                  <a:cubicBezTo>
                    <a:pt x="64636" y="13595"/>
                    <a:pt x="97735" y="538"/>
                    <a:pt x="130628" y="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任意多边形: 形状 11"/>
            <p:cNvSpPr/>
            <p:nvPr userDrawn="1"/>
          </p:nvSpPr>
          <p:spPr>
            <a:xfrm>
              <a:off x="9375742" y="5711510"/>
              <a:ext cx="261204" cy="252943"/>
            </a:xfrm>
            <a:custGeom>
              <a:avLst/>
              <a:gdLst>
                <a:gd name="connsiteX0" fmla="*/ 130530 w 261204"/>
                <a:gd name="connsiteY0" fmla="*/ 0 h 252943"/>
                <a:gd name="connsiteX1" fmla="*/ 261204 w 261204"/>
                <a:gd name="connsiteY1" fmla="*/ 126436 h 252943"/>
                <a:gd name="connsiteX2" fmla="*/ 130530 w 261204"/>
                <a:gd name="connsiteY2" fmla="*/ 252943 h 252943"/>
                <a:gd name="connsiteX3" fmla="*/ 0 w 261204"/>
                <a:gd name="connsiteY3" fmla="*/ 126436 h 252943"/>
                <a:gd name="connsiteX4" fmla="*/ 130530 w 261204"/>
                <a:gd name="connsiteY4" fmla="*/ 0 h 252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4" h="252943">
                  <a:moveTo>
                    <a:pt x="130530" y="0"/>
                  </a:moveTo>
                  <a:cubicBezTo>
                    <a:pt x="202727" y="0"/>
                    <a:pt x="261204" y="56609"/>
                    <a:pt x="261204" y="126436"/>
                  </a:cubicBezTo>
                  <a:cubicBezTo>
                    <a:pt x="261204" y="196262"/>
                    <a:pt x="202656" y="252943"/>
                    <a:pt x="130530" y="252943"/>
                  </a:cubicBezTo>
                  <a:cubicBezTo>
                    <a:pt x="58404" y="252943"/>
                    <a:pt x="0" y="196262"/>
                    <a:pt x="0" y="126436"/>
                  </a:cubicBezTo>
                  <a:cubicBezTo>
                    <a:pt x="0" y="56609"/>
                    <a:pt x="58404" y="0"/>
                    <a:pt x="13053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任意多边形: 形状 10"/>
            <p:cNvSpPr/>
            <p:nvPr userDrawn="1"/>
          </p:nvSpPr>
          <p:spPr>
            <a:xfrm>
              <a:off x="10579393" y="5711510"/>
              <a:ext cx="261276" cy="252943"/>
            </a:xfrm>
            <a:custGeom>
              <a:avLst/>
              <a:gdLst>
                <a:gd name="connsiteX0" fmla="*/ 130674 w 261276"/>
                <a:gd name="connsiteY0" fmla="*/ 0 h 252943"/>
                <a:gd name="connsiteX1" fmla="*/ 261276 w 261276"/>
                <a:gd name="connsiteY1" fmla="*/ 126436 h 252943"/>
                <a:gd name="connsiteX2" fmla="*/ 130674 w 261276"/>
                <a:gd name="connsiteY2" fmla="*/ 252943 h 252943"/>
                <a:gd name="connsiteX3" fmla="*/ 0 w 261276"/>
                <a:gd name="connsiteY3" fmla="*/ 126436 h 252943"/>
                <a:gd name="connsiteX4" fmla="*/ 130674 w 261276"/>
                <a:gd name="connsiteY4" fmla="*/ 0 h 252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76" h="252943">
                  <a:moveTo>
                    <a:pt x="130674" y="0"/>
                  </a:moveTo>
                  <a:cubicBezTo>
                    <a:pt x="202800" y="0"/>
                    <a:pt x="261276" y="56609"/>
                    <a:pt x="261276" y="126436"/>
                  </a:cubicBezTo>
                  <a:cubicBezTo>
                    <a:pt x="261276" y="196262"/>
                    <a:pt x="202800" y="252943"/>
                    <a:pt x="130674" y="252943"/>
                  </a:cubicBezTo>
                  <a:cubicBezTo>
                    <a:pt x="58548" y="252943"/>
                    <a:pt x="0" y="196262"/>
                    <a:pt x="0" y="126436"/>
                  </a:cubicBezTo>
                  <a:cubicBezTo>
                    <a:pt x="0" y="56609"/>
                    <a:pt x="58548" y="0"/>
                    <a:pt x="13067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65" name="标题 1"/>
          <p:cNvSpPr>
            <a:spLocks noGrp="1"/>
          </p:cNvSpPr>
          <p:nvPr>
            <p:ph type="title" hasCustomPrompt="1"/>
          </p:nvPr>
        </p:nvSpPr>
        <p:spPr>
          <a:xfrm>
            <a:off x="627380" y="2474898"/>
            <a:ext cx="10515600" cy="1085692"/>
          </a:xfrm>
        </p:spPr>
        <p:txBody>
          <a:bodyPr anchor="t">
            <a:normAutofit/>
          </a:bodyPr>
          <a:lstStyle>
            <a:lvl1pPr algn="l">
              <a:defRPr sz="3200" b="1">
                <a:solidFill>
                  <a:schemeClr val="bg1"/>
                </a:solidFill>
              </a:defRPr>
            </a:lvl1pPr>
          </a:lstStyle>
          <a:p>
            <a:r>
              <a:rPr lang="en-US" altLang="zh-CN" dirty="0"/>
              <a:t>Click here to </a:t>
            </a:r>
            <a:br>
              <a:rPr lang="en-US" altLang="zh-CN" dirty="0"/>
            </a:br>
            <a:r>
              <a:rPr lang="en-US" altLang="zh-CN" dirty="0"/>
              <a:t>enter the headline</a:t>
            </a:r>
            <a:endParaRPr lang="zh-CN" altLang="en-US" dirty="0"/>
          </a:p>
        </p:txBody>
      </p:sp>
      <p:sp>
        <p:nvSpPr>
          <p:cNvPr id="66" name="文本占位符 36"/>
          <p:cNvSpPr>
            <a:spLocks noGrp="1"/>
          </p:cNvSpPr>
          <p:nvPr>
            <p:ph type="body" sz="quarter" idx="20" hasCustomPrompt="1"/>
          </p:nvPr>
        </p:nvSpPr>
        <p:spPr>
          <a:xfrm>
            <a:off x="627380" y="1218283"/>
            <a:ext cx="1528761" cy="1166971"/>
          </a:xfrm>
        </p:spPr>
        <p:txBody>
          <a:bodyPr>
            <a:noAutofit/>
          </a:bodyPr>
          <a:lstStyle>
            <a:lvl1pPr marL="0" indent="0" algn="l">
              <a:buFontTx/>
              <a:buNone/>
              <a:defRPr sz="8000" b="1" i="1">
                <a:solidFill>
                  <a:schemeClr val="bg1"/>
                </a:solidFill>
                <a:latin typeface="+mj-lt"/>
                <a:ea typeface="+mj-ea"/>
              </a:defRPr>
            </a:lvl1pPr>
          </a:lstStyle>
          <a:p>
            <a:pPr lvl="0"/>
            <a:r>
              <a:rPr lang="en-US" altLang="zh-CN" dirty="0"/>
              <a:t>03</a:t>
            </a:r>
            <a:endParaRPr lang="zh-CN" altLang="en-US" dirty="0"/>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章节页4">
    <p:bg>
      <p:bgPr>
        <a:solidFill>
          <a:schemeClr val="accent5"/>
        </a:solidFill>
        <a:effectLst/>
      </p:bgPr>
    </p:bg>
    <p:spTree>
      <p:nvGrpSpPr>
        <p:cNvPr id="1" name=""/>
        <p:cNvGrpSpPr/>
        <p:nvPr/>
      </p:nvGrpSpPr>
      <p:grpSpPr>
        <a:xfrm>
          <a:off x="0" y="0"/>
          <a:ext cx="0" cy="0"/>
          <a:chOff x="0" y="0"/>
          <a:chExt cx="0" cy="0"/>
        </a:xfrm>
      </p:grpSpPr>
      <p:sp>
        <p:nvSpPr>
          <p:cNvPr id="7" name="页脚占位符 3"/>
          <p:cNvSpPr>
            <a:spLocks noGrp="1"/>
          </p:cNvSpPr>
          <p:nvPr>
            <p:ph type="ftr" sz="quarter" idx="11"/>
          </p:nvPr>
        </p:nvSpPr>
        <p:spPr>
          <a:xfrm>
            <a:off x="627380" y="6366510"/>
            <a:ext cx="6522720" cy="365125"/>
          </a:xfrm>
        </p:spPr>
        <p:txBody>
          <a:bodyPr/>
          <a:lstStyle>
            <a:lvl1pPr algn="l">
              <a:defRPr>
                <a:solidFill>
                  <a:schemeClr val="bg1"/>
                </a:solidFill>
              </a:defRPr>
            </a:lvl1pPr>
          </a:lstStyle>
          <a:p>
            <a:r>
              <a:rPr lang="en-US" altLang="zh-CN" dirty="0" err="1"/>
              <a:t>Copyright©Simcere</a:t>
            </a:r>
            <a:r>
              <a:rPr lang="en-US" altLang="zh-CN" dirty="0"/>
              <a:t> </a:t>
            </a:r>
            <a:r>
              <a:rPr lang="en-US" altLang="zh-CN" dirty="0" err="1"/>
              <a:t>Zaiming</a:t>
            </a:r>
            <a:r>
              <a:rPr lang="en-US" altLang="zh-CN" dirty="0"/>
              <a:t> Pharmaceutical Co., Ltd. ALL RIGHTS RESERVED</a:t>
            </a:r>
            <a:endParaRPr lang="zh-CN" altLang="en-US" dirty="0"/>
          </a:p>
        </p:txBody>
      </p:sp>
      <p:sp>
        <p:nvSpPr>
          <p:cNvPr id="8" name="灯片编号占位符 4"/>
          <p:cNvSpPr>
            <a:spLocks noGrp="1"/>
          </p:cNvSpPr>
          <p:nvPr>
            <p:ph type="sldNum" sz="quarter" idx="12"/>
          </p:nvPr>
        </p:nvSpPr>
        <p:spPr>
          <a:xfrm>
            <a:off x="162560" y="6366510"/>
            <a:ext cx="617220" cy="365125"/>
          </a:xfrm>
        </p:spPr>
        <p:txBody>
          <a:bodyPr/>
          <a:lstStyle>
            <a:lvl1pPr>
              <a:defRPr>
                <a:solidFill>
                  <a:schemeClr val="bg1"/>
                </a:solidFill>
              </a:defRPr>
            </a:lvl1pPr>
          </a:lstStyle>
          <a:p>
            <a:fld id="{E4B38883-E1FC-4E66-8A2B-D2BAE752E622}" type="slidenum">
              <a:rPr lang="zh-CN" altLang="en-US" smtClean="0"/>
              <a:t>‹#›</a:t>
            </a:fld>
            <a:r>
              <a:rPr lang="zh-CN" altLang="en-US"/>
              <a:t>丨</a:t>
            </a:r>
            <a:endParaRPr lang="zh-CN" altLang="en-US" dirty="0"/>
          </a:p>
        </p:txBody>
      </p:sp>
      <p:pic>
        <p:nvPicPr>
          <p:cNvPr id="4" name="图形 3"/>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91243" y="808915"/>
            <a:ext cx="4900757" cy="5073725"/>
          </a:xfrm>
          <a:prstGeom prst="rect">
            <a:avLst/>
          </a:prstGeom>
        </p:spPr>
      </p:pic>
      <p:sp>
        <p:nvSpPr>
          <p:cNvPr id="9" name="标题 1"/>
          <p:cNvSpPr>
            <a:spLocks noGrp="1"/>
          </p:cNvSpPr>
          <p:nvPr>
            <p:ph type="title" hasCustomPrompt="1"/>
          </p:nvPr>
        </p:nvSpPr>
        <p:spPr>
          <a:xfrm>
            <a:off x="627380" y="2474898"/>
            <a:ext cx="10515600" cy="1085692"/>
          </a:xfrm>
        </p:spPr>
        <p:txBody>
          <a:bodyPr anchor="t">
            <a:normAutofit/>
          </a:bodyPr>
          <a:lstStyle>
            <a:lvl1pPr algn="l">
              <a:defRPr sz="3200" b="1">
                <a:solidFill>
                  <a:schemeClr val="bg1"/>
                </a:solidFill>
              </a:defRPr>
            </a:lvl1pPr>
          </a:lstStyle>
          <a:p>
            <a:r>
              <a:rPr lang="en-US" altLang="zh-CN" dirty="0"/>
              <a:t>Click here to </a:t>
            </a:r>
            <a:br>
              <a:rPr lang="en-US" altLang="zh-CN" dirty="0"/>
            </a:br>
            <a:r>
              <a:rPr lang="en-US" altLang="zh-CN" dirty="0"/>
              <a:t>enter the headline</a:t>
            </a:r>
            <a:endParaRPr lang="zh-CN" altLang="en-US" dirty="0"/>
          </a:p>
        </p:txBody>
      </p:sp>
      <p:sp>
        <p:nvSpPr>
          <p:cNvPr id="10" name="文本占位符 36"/>
          <p:cNvSpPr>
            <a:spLocks noGrp="1"/>
          </p:cNvSpPr>
          <p:nvPr>
            <p:ph type="body" sz="quarter" idx="20" hasCustomPrompt="1"/>
          </p:nvPr>
        </p:nvSpPr>
        <p:spPr>
          <a:xfrm>
            <a:off x="627380" y="1218283"/>
            <a:ext cx="1528761" cy="1166971"/>
          </a:xfrm>
        </p:spPr>
        <p:txBody>
          <a:bodyPr>
            <a:noAutofit/>
          </a:bodyPr>
          <a:lstStyle>
            <a:lvl1pPr marL="0" indent="0" algn="l">
              <a:buFontTx/>
              <a:buNone/>
              <a:defRPr sz="8000" b="1" i="1">
                <a:solidFill>
                  <a:schemeClr val="bg1"/>
                </a:solidFill>
                <a:latin typeface="+mj-lt"/>
                <a:ea typeface="+mj-ea"/>
              </a:defRPr>
            </a:lvl1pPr>
          </a:lstStyle>
          <a:p>
            <a:pPr lvl="0"/>
            <a:r>
              <a:rPr lang="en-US" altLang="zh-CN" dirty="0"/>
              <a:t>04</a:t>
            </a:r>
            <a:endParaRPr lang="zh-CN" altLang="en-US" dirty="0"/>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97180" y="0"/>
            <a:ext cx="8643620" cy="985520"/>
          </a:xfrm>
        </p:spPr>
        <p:txBody>
          <a:bodyPr>
            <a:normAutofit/>
          </a:bodyPr>
          <a:lstStyle>
            <a:lvl1pPr>
              <a:defRPr sz="3200" b="1">
                <a:solidFill>
                  <a:schemeClr val="accent1"/>
                </a:solidFill>
                <a:latin typeface="+mj-ea"/>
                <a:ea typeface="+mj-ea"/>
              </a:defRPr>
            </a:lvl1pPr>
          </a:lstStyle>
          <a:p>
            <a:r>
              <a:rPr lang="en-US" altLang="zh-CN" dirty="0"/>
              <a:t>Click here to enter the headline</a:t>
            </a:r>
            <a:endParaRPr lang="zh-CN" altLang="en-US" dirty="0"/>
          </a:p>
        </p:txBody>
      </p:sp>
      <p:sp>
        <p:nvSpPr>
          <p:cNvPr id="4" name="页脚占位符 3"/>
          <p:cNvSpPr>
            <a:spLocks noGrp="1"/>
          </p:cNvSpPr>
          <p:nvPr>
            <p:ph type="ftr" sz="quarter" idx="11"/>
          </p:nvPr>
        </p:nvSpPr>
        <p:spPr>
          <a:xfrm>
            <a:off x="627380" y="6366510"/>
            <a:ext cx="6522720" cy="365125"/>
          </a:xfrm>
        </p:spPr>
        <p:txBody>
          <a:bodyPr/>
          <a:lstStyle>
            <a:lvl1pPr algn="l">
              <a:defRPr/>
            </a:lvl1pPr>
          </a:lstStyle>
          <a:p>
            <a:r>
              <a:rPr lang="en-US" altLang="zh-CN" dirty="0" err="1"/>
              <a:t>Copyright©Simcere</a:t>
            </a:r>
            <a:r>
              <a:rPr lang="en-US" altLang="zh-CN" dirty="0"/>
              <a:t> </a:t>
            </a:r>
            <a:r>
              <a:rPr lang="en-US" altLang="zh-CN" dirty="0" err="1"/>
              <a:t>Zaiming</a:t>
            </a:r>
            <a:r>
              <a:rPr lang="en-US" altLang="zh-CN" dirty="0"/>
              <a:t> Pharmaceutical Co., Ltd. ALL RIGHTS RESERVED</a:t>
            </a:r>
            <a:endParaRPr lang="zh-CN" altLang="en-US" dirty="0"/>
          </a:p>
        </p:txBody>
      </p:sp>
      <p:sp>
        <p:nvSpPr>
          <p:cNvPr id="5" name="灯片编号占位符 4"/>
          <p:cNvSpPr>
            <a:spLocks noGrp="1"/>
          </p:cNvSpPr>
          <p:nvPr>
            <p:ph type="sldNum" sz="quarter" idx="12"/>
          </p:nvPr>
        </p:nvSpPr>
        <p:spPr>
          <a:xfrm>
            <a:off x="162560" y="6366510"/>
            <a:ext cx="617220" cy="365125"/>
          </a:xfrm>
        </p:spPr>
        <p:txBody>
          <a:bodyPr/>
          <a:lstStyle/>
          <a:p>
            <a:fld id="{E4B38883-E1FC-4E66-8A2B-D2BAE752E622}" type="slidenum">
              <a:rPr lang="zh-CN" altLang="en-US" smtClean="0"/>
              <a:t>‹#›</a:t>
            </a:fld>
            <a:r>
              <a:rPr lang="zh-CN" altLang="en-US" dirty="0"/>
              <a:t>丨</a:t>
            </a:r>
          </a:p>
        </p:txBody>
      </p:sp>
      <p:sp>
        <p:nvSpPr>
          <p:cNvPr id="8" name="矩形 7"/>
          <p:cNvSpPr/>
          <p:nvPr userDrawn="1"/>
        </p:nvSpPr>
        <p:spPr>
          <a:xfrm>
            <a:off x="0" y="0"/>
            <a:ext cx="182880" cy="98552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8196" y="296836"/>
            <a:ext cx="1732064" cy="332557"/>
          </a:xfrm>
          <a:prstGeom prst="rect">
            <a:avLst/>
          </a:prstGeom>
        </p:spPr>
      </p:pic>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97180" y="0"/>
            <a:ext cx="8643620" cy="985520"/>
          </a:xfrm>
        </p:spPr>
        <p:txBody>
          <a:bodyPr>
            <a:normAutofit/>
          </a:bodyPr>
          <a:lstStyle>
            <a:lvl1pPr>
              <a:defRPr sz="3200" b="1">
                <a:solidFill>
                  <a:schemeClr val="accent1"/>
                </a:solidFill>
                <a:latin typeface="+mj-ea"/>
                <a:ea typeface="+mj-ea"/>
              </a:defRPr>
            </a:lvl1pPr>
          </a:lstStyle>
          <a:p>
            <a:r>
              <a:rPr lang="en-US" altLang="zh-CN" dirty="0"/>
              <a:t>Click here to enter the headline</a:t>
            </a:r>
            <a:endParaRPr lang="zh-CN" altLang="en-US" dirty="0"/>
          </a:p>
        </p:txBody>
      </p:sp>
      <p:sp>
        <p:nvSpPr>
          <p:cNvPr id="4" name="页脚占位符 3"/>
          <p:cNvSpPr>
            <a:spLocks noGrp="1"/>
          </p:cNvSpPr>
          <p:nvPr>
            <p:ph type="ftr" sz="quarter" idx="11"/>
          </p:nvPr>
        </p:nvSpPr>
        <p:spPr>
          <a:xfrm>
            <a:off x="627380" y="6366510"/>
            <a:ext cx="6522720" cy="365125"/>
          </a:xfrm>
        </p:spPr>
        <p:txBody>
          <a:bodyPr/>
          <a:lstStyle>
            <a:lvl1pPr algn="l">
              <a:defRPr/>
            </a:lvl1pPr>
          </a:lstStyle>
          <a:p>
            <a:r>
              <a:rPr lang="en-US" altLang="zh-CN" dirty="0" err="1"/>
              <a:t>Copyright©Simcere</a:t>
            </a:r>
            <a:r>
              <a:rPr lang="en-US" altLang="zh-CN" dirty="0"/>
              <a:t> </a:t>
            </a:r>
            <a:r>
              <a:rPr lang="en-US" altLang="zh-CN" dirty="0" err="1"/>
              <a:t>Zaiming</a:t>
            </a:r>
            <a:r>
              <a:rPr lang="en-US" altLang="zh-CN" dirty="0"/>
              <a:t> Pharmaceutical Co., Ltd. ALL RIGHTS RESERVED</a:t>
            </a:r>
            <a:endParaRPr lang="zh-CN" altLang="en-US" dirty="0"/>
          </a:p>
        </p:txBody>
      </p:sp>
      <p:sp>
        <p:nvSpPr>
          <p:cNvPr id="5" name="灯片编号占位符 4"/>
          <p:cNvSpPr>
            <a:spLocks noGrp="1"/>
          </p:cNvSpPr>
          <p:nvPr>
            <p:ph type="sldNum" sz="quarter" idx="12"/>
          </p:nvPr>
        </p:nvSpPr>
        <p:spPr>
          <a:xfrm>
            <a:off x="162560" y="6366510"/>
            <a:ext cx="617220" cy="365125"/>
          </a:xfrm>
        </p:spPr>
        <p:txBody>
          <a:bodyPr/>
          <a:lstStyle/>
          <a:p>
            <a:fld id="{E4B38883-E1FC-4E66-8A2B-D2BAE752E622}" type="slidenum">
              <a:rPr lang="zh-CN" altLang="en-US" smtClean="0"/>
              <a:t>‹#›</a:t>
            </a:fld>
            <a:r>
              <a:rPr lang="zh-CN" altLang="en-US" dirty="0"/>
              <a:t>丨</a:t>
            </a:r>
          </a:p>
        </p:txBody>
      </p:sp>
      <p:sp>
        <p:nvSpPr>
          <p:cNvPr id="8" name="矩形 7"/>
          <p:cNvSpPr/>
          <p:nvPr userDrawn="1"/>
        </p:nvSpPr>
        <p:spPr>
          <a:xfrm>
            <a:off x="0" y="0"/>
            <a:ext cx="182880" cy="98552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9" name="内容占位符 37"/>
          <p:cNvSpPr>
            <a:spLocks noGrp="1"/>
          </p:cNvSpPr>
          <p:nvPr>
            <p:ph sz="quarter" idx="15"/>
          </p:nvPr>
        </p:nvSpPr>
        <p:spPr>
          <a:xfrm>
            <a:off x="661987" y="1174081"/>
            <a:ext cx="10868025" cy="4830423"/>
          </a:xfrm>
          <a:prstGeom prst="rect">
            <a:avLst/>
          </a:prstGeom>
        </p:spPr>
        <p:txBody>
          <a:bodyPr>
            <a:normAutofit/>
          </a:bodyPr>
          <a:lstStyle>
            <a:lvl1pPr>
              <a:defRPr sz="2400">
                <a:solidFill>
                  <a:schemeClr val="accent6">
                    <a:lumMod val="50000"/>
                  </a:schemeClr>
                </a:solidFill>
              </a:defRPr>
            </a:lvl1pPr>
            <a:lvl2pPr>
              <a:defRPr sz="2000">
                <a:solidFill>
                  <a:schemeClr val="accent6">
                    <a:lumMod val="50000"/>
                  </a:schemeClr>
                </a:solidFill>
              </a:defRPr>
            </a:lvl2pPr>
            <a:lvl3pPr>
              <a:defRPr sz="1800">
                <a:solidFill>
                  <a:schemeClr val="accent6">
                    <a:lumMod val="50000"/>
                  </a:schemeClr>
                </a:solidFill>
              </a:defRPr>
            </a:lvl3pPr>
            <a:lvl4pPr>
              <a:defRPr sz="1600">
                <a:solidFill>
                  <a:schemeClr val="accent6">
                    <a:lumMod val="50000"/>
                  </a:schemeClr>
                </a:solidFill>
              </a:defRPr>
            </a:lvl4pPr>
            <a:lvl5pPr>
              <a:defRPr sz="1600">
                <a:solidFill>
                  <a:schemeClr val="accent6">
                    <a:lumMod val="50000"/>
                  </a:schemeClr>
                </a:solidFill>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pic>
        <p:nvPicPr>
          <p:cNvPr id="10" name="图片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8196" y="296836"/>
            <a:ext cx="1732064" cy="332557"/>
          </a:xfrm>
          <a:prstGeom prst="rect">
            <a:avLst/>
          </a:prstGeom>
        </p:spPr>
      </p:pic>
    </p:spTree>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59CFF-8EB0-4679-80AC-6210243B3DA3}" type="datetimeFigureOut">
              <a:rPr lang="zh-CN" altLang="en-US" smtClean="0"/>
              <a:t>2024/6/3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B38883-E1FC-4E66-8A2B-D2BAE752E62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30.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250.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270.png"/><Relationship Id="rId5" Type="http://schemas.openxmlformats.org/officeDocument/2006/relationships/image" Target="../media/image260.png"/><Relationship Id="rId4" Type="http://schemas.openxmlformats.org/officeDocument/2006/relationships/image" Target="../media/image25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2500.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2500.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ctrTitle"/>
          </p:nvPr>
        </p:nvSpPr>
        <p:spPr>
          <a:xfrm>
            <a:off x="674703" y="2020199"/>
            <a:ext cx="10704884" cy="1176196"/>
          </a:xfrm>
        </p:spPr>
        <p:txBody>
          <a:bodyPr>
            <a:normAutofit fontScale="90000"/>
          </a:bodyPr>
          <a:lstStyle/>
          <a:p>
            <a:r>
              <a:rPr lang="en-US" altLang="zh-CN" dirty="0"/>
              <a:t>Go/No-go design based on dual-criterion</a:t>
            </a:r>
            <a:endParaRPr lang="zh-CN" altLang="en-US" sz="5000" dirty="0">
              <a:latin typeface="+mn-ea"/>
              <a:ea typeface="+mn-ea"/>
            </a:endParaRPr>
          </a:p>
        </p:txBody>
      </p:sp>
      <p:sp>
        <p:nvSpPr>
          <p:cNvPr id="7" name="副标题 6"/>
          <p:cNvSpPr>
            <a:spLocks noGrp="1"/>
          </p:cNvSpPr>
          <p:nvPr>
            <p:ph type="subTitle" idx="1"/>
          </p:nvPr>
        </p:nvSpPr>
        <p:spPr/>
        <p:txBody>
          <a:bodyPr>
            <a:normAutofit/>
          </a:bodyPr>
          <a:lstStyle/>
          <a:p>
            <a:r>
              <a:rPr lang="en-US" altLang="zh-CN" sz="1800" dirty="0">
                <a:latin typeface="+mn-ea"/>
              </a:rPr>
              <a:t>June 2024</a:t>
            </a:r>
            <a:endParaRPr lang="zh-CN" altLang="en-US" sz="1800" dirty="0">
              <a:latin typeface="+mn-ea"/>
            </a:endParaRPr>
          </a:p>
        </p:txBody>
      </p:sp>
      <p:sp>
        <p:nvSpPr>
          <p:cNvPr id="4" name="日期占位符 3"/>
          <p:cNvSpPr>
            <a:spLocks noGrp="1"/>
          </p:cNvSpPr>
          <p:nvPr>
            <p:ph type="dt" sz="half" idx="13"/>
          </p:nvPr>
        </p:nvSpPr>
        <p:spPr/>
        <p:txBody>
          <a:bodyPr/>
          <a:lstStyle/>
          <a:p>
            <a:r>
              <a:rPr lang="en-US" altLang="zh-CN" dirty="0">
                <a:latin typeface="+mn-ea"/>
                <a:cs typeface="+mn-ea"/>
                <a:sym typeface="+mn-lt"/>
              </a:rPr>
              <a:t>Shanghai, 2024</a:t>
            </a:r>
            <a:endParaRPr lang="zh-CN" altLang="en-US" dirty="0">
              <a:latin typeface="+mn-ea"/>
              <a:cs typeface="+mn-ea"/>
              <a:sym typeface="+mn-lt"/>
            </a:endParaRPr>
          </a:p>
        </p:txBody>
      </p:sp>
      <p:sp>
        <p:nvSpPr>
          <p:cNvPr id="5" name="页脚占位符 4"/>
          <p:cNvSpPr>
            <a:spLocks noGrp="1"/>
          </p:cNvSpPr>
          <p:nvPr>
            <p:ph type="ftr" sz="quarter" idx="14"/>
          </p:nvPr>
        </p:nvSpPr>
        <p:spPr>
          <a:xfrm>
            <a:off x="769932" y="5487631"/>
            <a:ext cx="3313795" cy="490678"/>
          </a:xfrm>
        </p:spPr>
        <p:txBody>
          <a:bodyPr/>
          <a:lstStyle/>
          <a:p>
            <a:r>
              <a:rPr lang="en-US" altLang="zh-CN" dirty="0">
                <a:latin typeface="+mn-ea"/>
                <a:cs typeface="+mn-ea"/>
                <a:sym typeface="+mn-lt"/>
              </a:rPr>
              <a:t>Chao Cheng</a:t>
            </a:r>
          </a:p>
          <a:p>
            <a:r>
              <a:rPr lang="en-US" altLang="zh-CN" dirty="0">
                <a:latin typeface="+mn-ea"/>
                <a:cs typeface="+mn-ea"/>
                <a:sym typeface="+mn-lt"/>
              </a:rPr>
              <a:t>Statistics and Data Management</a:t>
            </a:r>
          </a:p>
          <a:p>
            <a:endParaRPr lang="zh-CN" altLang="en-US" dirty="0">
              <a:latin typeface="+mn-ea"/>
              <a:cs typeface="+mn-ea"/>
              <a:sym typeface="+mn-lt"/>
            </a:endParaRPr>
          </a:p>
        </p:txBody>
      </p:sp>
    </p:spTree>
    <p:extLst>
      <p:ext uri="{BB962C8B-B14F-4D97-AF65-F5344CB8AC3E}">
        <p14:creationId xmlns:p14="http://schemas.microsoft.com/office/powerpoint/2010/main" val="2044293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en-US" altLang="zh-CN" dirty="0" err="1">
                <a:cs typeface="+mn-ea"/>
                <a:sym typeface="+mn-lt"/>
              </a:rPr>
              <a:t>Copyright©Simcere</a:t>
            </a:r>
            <a:r>
              <a:rPr lang="en-US" altLang="zh-CN" dirty="0">
                <a:cs typeface="+mn-ea"/>
                <a:sym typeface="+mn-lt"/>
              </a:rPr>
              <a:t> </a:t>
            </a:r>
            <a:r>
              <a:rPr lang="en-US" altLang="zh-CN" dirty="0" err="1">
                <a:cs typeface="+mn-ea"/>
                <a:sym typeface="+mn-lt"/>
              </a:rPr>
              <a:t>Zaiming</a:t>
            </a:r>
            <a:r>
              <a:rPr lang="en-US" altLang="zh-CN" dirty="0">
                <a:cs typeface="+mn-ea"/>
                <a:sym typeface="+mn-lt"/>
              </a:rPr>
              <a:t> Pharmaceutical Co., Ltd. ALL RIGHTS RESERVED</a:t>
            </a:r>
            <a:endParaRPr lang="zh-CN" altLang="en-US" dirty="0">
              <a:cs typeface="+mn-ea"/>
              <a:sym typeface="+mn-lt"/>
            </a:endParaRPr>
          </a:p>
        </p:txBody>
      </p:sp>
      <p:sp>
        <p:nvSpPr>
          <p:cNvPr id="5" name="灯片编号占位符 4"/>
          <p:cNvSpPr>
            <a:spLocks noGrp="1"/>
          </p:cNvSpPr>
          <p:nvPr>
            <p:ph type="sldNum" sz="quarter" idx="12"/>
          </p:nvPr>
        </p:nvSpPr>
        <p:spPr/>
        <p:txBody>
          <a:bodyPr/>
          <a:lstStyle/>
          <a:p>
            <a:fld id="{E4B38883-E1FC-4E66-8A2B-D2BAE752E622}" type="slidenum">
              <a:rPr lang="zh-CN" altLang="en-US" smtClean="0">
                <a:cs typeface="+mn-ea"/>
                <a:sym typeface="+mn-lt"/>
              </a:rPr>
              <a:t>10</a:t>
            </a:fld>
            <a:r>
              <a:rPr lang="zh-CN" altLang="en-US">
                <a:cs typeface="+mn-ea"/>
                <a:sym typeface="+mn-lt"/>
              </a:rPr>
              <a:t>丨</a:t>
            </a:r>
            <a:endParaRPr lang="zh-CN" altLang="en-US" dirty="0">
              <a:cs typeface="+mn-ea"/>
              <a:sym typeface="+mn-lt"/>
            </a:endParaRPr>
          </a:p>
        </p:txBody>
      </p:sp>
      <p:sp>
        <p:nvSpPr>
          <p:cNvPr id="6" name="标题 5"/>
          <p:cNvSpPr>
            <a:spLocks noGrp="1"/>
          </p:cNvSpPr>
          <p:nvPr>
            <p:ph type="title"/>
          </p:nvPr>
        </p:nvSpPr>
        <p:spPr/>
        <p:txBody>
          <a:bodyPr/>
          <a:lstStyle/>
          <a:p>
            <a:r>
              <a:rPr lang="en-US" altLang="zh-CN" dirty="0"/>
              <a:t>Binary</a:t>
            </a:r>
            <a:r>
              <a:rPr lang="zh-CN" altLang="en-US" dirty="0"/>
              <a:t> </a:t>
            </a:r>
            <a:r>
              <a:rPr lang="en-US" altLang="zh-CN" dirty="0"/>
              <a:t>Endpoint</a:t>
            </a:r>
            <a:endParaRPr lang="zh-CN" altLang="en-US" dirty="0"/>
          </a:p>
        </p:txBody>
      </p:sp>
      <p:sp>
        <p:nvSpPr>
          <p:cNvPr id="7" name="文本占位符 6"/>
          <p:cNvSpPr>
            <a:spLocks noGrp="1"/>
          </p:cNvSpPr>
          <p:nvPr>
            <p:ph type="body" sz="quarter" idx="20"/>
          </p:nvPr>
        </p:nvSpPr>
        <p:spPr/>
        <p:txBody>
          <a:bodyPr/>
          <a:lstStyle/>
          <a:p>
            <a:r>
              <a:rPr lang="en-US" altLang="zh-CN" dirty="0"/>
              <a:t>02</a:t>
            </a:r>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35AFC-0045-426D-96F3-C300F5F1D934}"/>
              </a:ext>
            </a:extLst>
          </p:cNvPr>
          <p:cNvSpPr>
            <a:spLocks noGrp="1"/>
          </p:cNvSpPr>
          <p:nvPr>
            <p:ph type="title"/>
          </p:nvPr>
        </p:nvSpPr>
        <p:spPr/>
        <p:txBody>
          <a:bodyPr/>
          <a:lstStyle/>
          <a:p>
            <a:r>
              <a:rPr lang="en-US" altLang="zh-CN" dirty="0"/>
              <a:t>Binary</a:t>
            </a:r>
            <a:r>
              <a:rPr lang="zh-CN" altLang="en-US" dirty="0"/>
              <a:t> </a:t>
            </a:r>
            <a:r>
              <a:rPr lang="en-US" altLang="zh-CN" dirty="0"/>
              <a:t>Endpoint</a:t>
            </a:r>
            <a:endParaRPr lang="zh-CN" altLang="en-US" dirty="0"/>
          </a:p>
        </p:txBody>
      </p:sp>
      <p:sp>
        <p:nvSpPr>
          <p:cNvPr id="3" name="Footer Placeholder 2">
            <a:extLst>
              <a:ext uri="{FF2B5EF4-FFF2-40B4-BE49-F238E27FC236}">
                <a16:creationId xmlns:a16="http://schemas.microsoft.com/office/drawing/2014/main" id="{AD95E486-1293-4CF7-8AD7-7839495B45AD}"/>
              </a:ext>
            </a:extLst>
          </p:cNvPr>
          <p:cNvSpPr>
            <a:spLocks noGrp="1"/>
          </p:cNvSpPr>
          <p:nvPr>
            <p:ph type="ftr" sz="quarter" idx="11"/>
          </p:nvPr>
        </p:nvSpPr>
        <p:spPr/>
        <p:txBody>
          <a:bodyPr/>
          <a:lstStyle/>
          <a:p>
            <a:r>
              <a:rPr lang="en-US" altLang="zh-CN"/>
              <a:t>Copyright©Simcere Zaiming Pharmaceutical Co., Ltd. ALL RIGHTS RESERVED</a:t>
            </a:r>
            <a:endParaRPr lang="zh-CN" altLang="en-US"/>
          </a:p>
        </p:txBody>
      </p:sp>
      <p:sp>
        <p:nvSpPr>
          <p:cNvPr id="4" name="Slide Number Placeholder 3">
            <a:extLst>
              <a:ext uri="{FF2B5EF4-FFF2-40B4-BE49-F238E27FC236}">
                <a16:creationId xmlns:a16="http://schemas.microsoft.com/office/drawing/2014/main" id="{91FF8C9A-5D5B-4684-A4A8-8539C6FE0A56}"/>
              </a:ext>
            </a:extLst>
          </p:cNvPr>
          <p:cNvSpPr>
            <a:spLocks noGrp="1"/>
          </p:cNvSpPr>
          <p:nvPr>
            <p:ph type="sldNum" sz="quarter" idx="12"/>
          </p:nvPr>
        </p:nvSpPr>
        <p:spPr/>
        <p:txBody>
          <a:bodyPr/>
          <a:lstStyle/>
          <a:p>
            <a:fld id="{E4B38883-E1FC-4E66-8A2B-D2BAE752E622}" type="slidenum">
              <a:rPr lang="zh-CN" altLang="en-US" smtClean="0"/>
              <a:t>11</a:t>
            </a:fld>
            <a:r>
              <a:rPr lang="zh-CN" altLang="en-US"/>
              <a:t>丨</a:t>
            </a:r>
          </a:p>
        </p:txBody>
      </p:sp>
      <mc:AlternateContent xmlns:mc="http://schemas.openxmlformats.org/markup-compatibility/2006">
        <mc:Choice xmlns:a14="http://schemas.microsoft.com/office/drawing/2010/main" Requires="a14">
          <p:sp>
            <p:nvSpPr>
              <p:cNvPr id="5" name="Content Placeholder 4">
                <a:extLst>
                  <a:ext uri="{FF2B5EF4-FFF2-40B4-BE49-F238E27FC236}">
                    <a16:creationId xmlns:a16="http://schemas.microsoft.com/office/drawing/2014/main" id="{19A25724-2CA1-4F8E-98FC-DAB5A08A3736}"/>
                  </a:ext>
                </a:extLst>
              </p:cNvPr>
              <p:cNvSpPr>
                <a:spLocks noGrp="1"/>
              </p:cNvSpPr>
              <p:nvPr>
                <p:ph sz="quarter" idx="15"/>
              </p:nvPr>
            </p:nvSpPr>
            <p:spPr/>
            <p:txBody>
              <a:bodyPr>
                <a:normAutofit lnSpcReduction="10000"/>
              </a:bodyPr>
              <a:lstStyle/>
              <a:p>
                <a:r>
                  <a:rPr lang="en-US" altLang="zh-CN" dirty="0"/>
                  <a:t>Prior</a:t>
                </a:r>
                <a:r>
                  <a:rPr lang="zh-CN" altLang="en-US" dirty="0"/>
                  <a:t> </a:t>
                </a:r>
                <a:r>
                  <a:rPr lang="en-US" altLang="zh-CN" dirty="0"/>
                  <a:t>of</a:t>
                </a:r>
                <a:r>
                  <a:rPr lang="zh-CN" altLang="en-US" dirty="0"/>
                  <a:t> </a:t>
                </a:r>
                <a:r>
                  <a:rPr lang="en-US" altLang="zh-CN" dirty="0"/>
                  <a:t>ORR: </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𝑝</m:t>
                      </m:r>
                      <m:r>
                        <a:rPr lang="en-US" altLang="zh-CN" b="0" i="1" smtClean="0">
                          <a:latin typeface="Cambria Math" panose="02040503050406030204" pitchFamily="18" charset="0"/>
                        </a:rPr>
                        <m:t> ~ </m:t>
                      </m:r>
                      <m:r>
                        <a:rPr lang="en-US" altLang="zh-CN" b="0" i="1" smtClean="0">
                          <a:latin typeface="Cambria Math" panose="02040503050406030204" pitchFamily="18" charset="0"/>
                          <a:ea typeface="Cambria Math" panose="02040503050406030204" pitchFamily="18" charset="0"/>
                        </a:rPr>
                        <m:t>𝐵𝑒𝑡𝑎</m:t>
                      </m:r>
                      <m:d>
                        <m:dPr>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𝑎</m:t>
                          </m:r>
                          <m:r>
                            <a:rPr lang="en-US" altLang="zh-CN" b="0" i="1" smtClean="0">
                              <a:latin typeface="Cambria Math" panose="02040503050406030204" pitchFamily="18" charset="0"/>
                              <a:ea typeface="Cambria Math" panose="02040503050406030204" pitchFamily="18" charset="0"/>
                            </a:rPr>
                            <m:t>, </m:t>
                          </m:r>
                          <m:r>
                            <a:rPr lang="en-US" altLang="zh-CN" b="0" i="1" smtClean="0">
                              <a:latin typeface="Cambria Math" panose="02040503050406030204" pitchFamily="18" charset="0"/>
                              <a:ea typeface="Cambria Math" panose="02040503050406030204" pitchFamily="18" charset="0"/>
                            </a:rPr>
                            <m:t>𝑏</m:t>
                          </m:r>
                        </m:e>
                      </m:d>
                    </m:oMath>
                  </m:oMathPara>
                </a14:m>
                <a:endParaRPr lang="en-US" altLang="zh-CN" dirty="0"/>
              </a:p>
              <a:p>
                <a:r>
                  <a:rPr lang="en-US" altLang="zh-CN" dirty="0"/>
                  <a:t>Data: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r>
                      <a:rPr lang="en-US" altLang="zh-CN"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𝐵𝑒𝑟𝑛𝑜𝑢𝑙𝑙𝑖</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𝑝</m:t>
                    </m:r>
                    <m:r>
                      <a:rPr lang="en-US" altLang="zh-CN" b="0" i="1" smtClean="0">
                        <a:latin typeface="Cambria Math" panose="02040503050406030204" pitchFamily="18" charset="0"/>
                        <a:ea typeface="Cambria Math" panose="02040503050406030204" pitchFamily="18" charset="0"/>
                      </a:rPr>
                      <m:t>)</m:t>
                    </m:r>
                  </m:oMath>
                </a14:m>
                <a:r>
                  <a:rPr lang="en-US" altLang="zh-CN" dirty="0"/>
                  <a:t>, </a:t>
                </a:r>
                <a14:m>
                  <m:oMath xmlns:m="http://schemas.openxmlformats.org/officeDocument/2006/math">
                    <m:r>
                      <a:rPr lang="en-US" altLang="zh-CN" b="0" i="1" dirty="0" smtClean="0">
                        <a:latin typeface="Cambria Math" panose="02040503050406030204" pitchFamily="18" charset="0"/>
                      </a:rPr>
                      <m:t>𝑖</m:t>
                    </m:r>
                    <m:r>
                      <a:rPr lang="en-US" altLang="zh-CN" b="0" i="1" dirty="0" smtClean="0">
                        <a:latin typeface="Cambria Math" panose="02040503050406030204" pitchFamily="18" charset="0"/>
                      </a:rPr>
                      <m:t>=1, …, </m:t>
                    </m:r>
                    <m:r>
                      <a:rPr lang="en-US" altLang="zh-CN" b="0" i="1" dirty="0" smtClean="0">
                        <a:latin typeface="Cambria Math" panose="02040503050406030204" pitchFamily="18" charset="0"/>
                      </a:rPr>
                      <m:t>𝑛</m:t>
                    </m:r>
                  </m:oMath>
                </a14:m>
                <a:r>
                  <a:rPr lang="en-US" altLang="zh-CN" dirty="0"/>
                  <a:t>, </a:t>
                </a:r>
                <a:r>
                  <a:rPr lang="en-US" altLang="zh-CN" dirty="0" err="1"/>
                  <a:t>i.i.d</a:t>
                </a:r>
                <a:r>
                  <a:rPr lang="en-US" altLang="zh-CN" dirty="0"/>
                  <a:t>. </a:t>
                </a:r>
                <a14:m>
                  <m:oMath xmlns:m="http://schemas.openxmlformats.org/officeDocument/2006/math">
                    <m:groupChr>
                      <m:groupChrPr>
                        <m:chr m:val="→"/>
                        <m:vertJc m:val="bot"/>
                        <m:ctrlPr>
                          <a:rPr lang="en-US" altLang="zh-CN" i="1" smtClean="0">
                            <a:latin typeface="Cambria Math" panose="02040503050406030204" pitchFamily="18" charset="0"/>
                          </a:rPr>
                        </m:ctrlPr>
                      </m:groupChrPr>
                      <m:e>
                        <m:r>
                          <m:rPr>
                            <m:nor/>
                          </m:rPr>
                          <a:rPr lang="en-US" altLang="zh-CN" i="0" smtClean="0">
                            <a:latin typeface="Cambria Math" panose="02040503050406030204" pitchFamily="18" charset="0"/>
                          </a:rPr>
                          <m:t>yields</m:t>
                        </m:r>
                      </m:e>
                    </m:groupChr>
                    <m:r>
                      <a:rPr lang="en-US" altLang="zh-CN" b="0" i="1" smtClean="0">
                        <a:latin typeface="Cambria Math" panose="02040503050406030204" pitchFamily="18" charset="0"/>
                      </a:rPr>
                      <m:t> #</m:t>
                    </m:r>
                    <m:r>
                      <a:rPr lang="en-US" altLang="zh-CN" b="0" i="1" smtClean="0">
                        <a:latin typeface="Cambria Math" panose="02040503050406030204" pitchFamily="18" charset="0"/>
                      </a:rPr>
                      <m:t>𝑟</m:t>
                    </m:r>
                    <m:r>
                      <m:rPr>
                        <m:sty m:val="p"/>
                      </m:rPr>
                      <a:rPr lang="en-US" altLang="zh-CN" i="1">
                        <a:latin typeface="Cambria Math" panose="02040503050406030204" pitchFamily="18" charset="0"/>
                      </a:rPr>
                      <m:t>e</m:t>
                    </m:r>
                    <m:r>
                      <a:rPr lang="en-US" altLang="zh-CN" b="0" i="1" smtClean="0">
                        <a:latin typeface="Cambria Math" panose="02040503050406030204" pitchFamily="18" charset="0"/>
                      </a:rPr>
                      <m:t>𝑠𝑝</m:t>
                    </m:r>
                    <m:r>
                      <a:rPr lang="en-US" altLang="zh-CN" b="0" i="1" smtClean="0">
                        <a:latin typeface="Cambria Math" panose="02040503050406030204" pitchFamily="18" charset="0"/>
                      </a:rPr>
                      <m:t>= </m:t>
                    </m:r>
                    <m:nary>
                      <m:naryPr>
                        <m:chr m:val="∑"/>
                        <m:subHide m:val="on"/>
                        <m:supHide m:val="on"/>
                        <m:ctrlPr>
                          <a:rPr lang="en-US" altLang="zh-CN" b="0" i="1" smtClean="0">
                            <a:latin typeface="Cambria Math" panose="02040503050406030204" pitchFamily="18" charset="0"/>
                          </a:rPr>
                        </m:ctrlPr>
                      </m:naryPr>
                      <m:sub/>
                      <m:sup/>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e>
                    </m:nary>
                    <m:r>
                      <a:rPr lang="en-US" altLang="zh-CN" b="0" i="1" smtClean="0">
                        <a:latin typeface="Cambria Math" panose="02040503050406030204" pitchFamily="18" charset="0"/>
                        <a:ea typeface="Cambria Math" panose="02040503050406030204" pitchFamily="18" charset="0"/>
                      </a:rPr>
                      <m:t>~ </m:t>
                    </m:r>
                    <m:r>
                      <a:rPr lang="en-US" altLang="zh-CN" b="0" i="1" smtClean="0">
                        <a:latin typeface="Cambria Math" panose="02040503050406030204" pitchFamily="18" charset="0"/>
                        <a:ea typeface="Cambria Math" panose="02040503050406030204" pitchFamily="18" charset="0"/>
                      </a:rPr>
                      <m:t>𝐵𝑖𝑛𝑜𝑚𝑖𝑎𝑙</m:t>
                    </m:r>
                    <m:d>
                      <m:dPr>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𝑛</m:t>
                        </m:r>
                        <m:r>
                          <a:rPr lang="en-US" altLang="zh-CN" b="0" i="1" smtClean="0">
                            <a:latin typeface="Cambria Math" panose="02040503050406030204" pitchFamily="18" charset="0"/>
                            <a:ea typeface="Cambria Math" panose="02040503050406030204" pitchFamily="18" charset="0"/>
                          </a:rPr>
                          <m:t>, </m:t>
                        </m:r>
                        <m:r>
                          <a:rPr lang="en-US" altLang="zh-CN" b="0" i="1" smtClean="0">
                            <a:latin typeface="Cambria Math" panose="02040503050406030204" pitchFamily="18" charset="0"/>
                            <a:ea typeface="Cambria Math" panose="02040503050406030204" pitchFamily="18" charset="0"/>
                          </a:rPr>
                          <m:t>𝑝</m:t>
                        </m:r>
                      </m:e>
                    </m:d>
                  </m:oMath>
                </a14:m>
                <a:endParaRPr lang="en-US" altLang="zh-CN" dirty="0"/>
              </a:p>
              <a:p>
                <a:r>
                  <a:rPr lang="en-US" altLang="zh-CN" dirty="0"/>
                  <a:t>Posterior</a:t>
                </a:r>
                <a:r>
                  <a:rPr lang="zh-CN" altLang="en-US" dirty="0"/>
                  <a:t> </a:t>
                </a:r>
                <a:r>
                  <a:rPr lang="en-US" altLang="zh-CN" dirty="0"/>
                  <a:t>distribution</a:t>
                </a:r>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𝑝</m:t>
                      </m:r>
                      <m:r>
                        <a:rPr lang="en-US" altLang="zh-CN" i="1">
                          <a:latin typeface="Cambria Math" panose="02040503050406030204" pitchFamily="18" charset="0"/>
                        </a:rPr>
                        <m:t> ~ </m:t>
                      </m:r>
                      <m:r>
                        <a:rPr lang="en-US" altLang="zh-CN" i="1">
                          <a:latin typeface="Cambria Math" panose="02040503050406030204" pitchFamily="18" charset="0"/>
                          <a:ea typeface="Cambria Math" panose="02040503050406030204" pitchFamily="18" charset="0"/>
                        </a:rPr>
                        <m:t>𝐵𝑒𝑡𝑎</m:t>
                      </m:r>
                      <m:d>
                        <m:dPr>
                          <m:ctrlPr>
                            <a:rPr lang="en-US" altLang="zh-CN" i="1">
                              <a:latin typeface="Cambria Math" panose="02040503050406030204" pitchFamily="18" charset="0"/>
                              <a:ea typeface="Cambria Math" panose="02040503050406030204" pitchFamily="18" charset="0"/>
                            </a:rPr>
                          </m:ctrlPr>
                        </m:dPr>
                        <m:e>
                          <m:r>
                            <a:rPr lang="en-US" altLang="zh-CN" i="1">
                              <a:latin typeface="Cambria Math" panose="02040503050406030204" pitchFamily="18" charset="0"/>
                              <a:ea typeface="Cambria Math" panose="02040503050406030204" pitchFamily="18" charset="0"/>
                            </a:rPr>
                            <m:t>𝑎</m:t>
                          </m:r>
                          <m:r>
                            <a:rPr lang="en-US" altLang="zh-CN" b="0" i="1" smtClean="0">
                              <a:latin typeface="Cambria Math" panose="02040503050406030204" pitchFamily="18" charset="0"/>
                              <a:ea typeface="Cambria Math" panose="02040503050406030204" pitchFamily="18" charset="0"/>
                            </a:rPr>
                            <m:t>+</m:t>
                          </m:r>
                          <m:nary>
                            <m:naryPr>
                              <m:chr m:val="∑"/>
                              <m:subHide m:val="on"/>
                              <m:supHide m:val="on"/>
                              <m:ctrlPr>
                                <a:rPr lang="en-US" altLang="zh-CN" b="0" i="1" smtClean="0">
                                  <a:latin typeface="Cambria Math" panose="02040503050406030204" pitchFamily="18" charset="0"/>
                                  <a:ea typeface="Cambria Math" panose="02040503050406030204" pitchFamily="18" charset="0"/>
                                </a:rPr>
                              </m:ctrlPr>
                            </m:naryPr>
                            <m:sub/>
                            <m:sup/>
                            <m:e>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𝑥</m:t>
                                  </m:r>
                                </m:e>
                                <m:sub>
                                  <m:r>
                                    <a:rPr lang="en-US" altLang="zh-CN" b="0" i="1" smtClean="0">
                                      <a:latin typeface="Cambria Math" panose="02040503050406030204" pitchFamily="18" charset="0"/>
                                      <a:ea typeface="Cambria Math" panose="02040503050406030204" pitchFamily="18" charset="0"/>
                                    </a:rPr>
                                    <m:t>𝑖</m:t>
                                  </m:r>
                                </m:sub>
                              </m:sSub>
                            </m:e>
                          </m:nary>
                          <m:r>
                            <a:rPr lang="en-US" altLang="zh-CN" i="1">
                              <a:latin typeface="Cambria Math" panose="02040503050406030204" pitchFamily="18" charset="0"/>
                              <a:ea typeface="Cambria Math" panose="02040503050406030204" pitchFamily="18" charset="0"/>
                            </a:rPr>
                            <m:t>, </m:t>
                          </m:r>
                          <m:r>
                            <a:rPr lang="en-US" altLang="zh-CN" i="1">
                              <a:latin typeface="Cambria Math" panose="02040503050406030204" pitchFamily="18" charset="0"/>
                              <a:ea typeface="Cambria Math" panose="02040503050406030204" pitchFamily="18" charset="0"/>
                            </a:rPr>
                            <m:t>𝑏</m:t>
                          </m:r>
                          <m:r>
                            <a:rPr lang="en-US" altLang="zh-CN" b="0" i="1" smtClean="0">
                              <a:latin typeface="Cambria Math" panose="02040503050406030204" pitchFamily="18" charset="0"/>
                              <a:ea typeface="Cambria Math" panose="02040503050406030204" pitchFamily="18" charset="0"/>
                            </a:rPr>
                            <m:t>+</m:t>
                          </m:r>
                          <m:r>
                            <m:rPr>
                              <m:sty m:val="p"/>
                            </m:rPr>
                            <a:rPr lang="en-US" altLang="zh-CN" i="1">
                              <a:latin typeface="Cambria Math" panose="02040503050406030204" pitchFamily="18" charset="0"/>
                              <a:ea typeface="Cambria Math" panose="02040503050406030204" pitchFamily="18" charset="0"/>
                            </a:rPr>
                            <m:t>n</m:t>
                          </m:r>
                          <m:r>
                            <a:rPr lang="en-US" altLang="zh-CN" b="0" i="1" smtClean="0">
                              <a:latin typeface="Cambria Math" panose="02040503050406030204" pitchFamily="18" charset="0"/>
                              <a:ea typeface="Cambria Math" panose="02040503050406030204" pitchFamily="18" charset="0"/>
                            </a:rPr>
                            <m:t>−</m:t>
                          </m:r>
                          <m:nary>
                            <m:naryPr>
                              <m:chr m:val="∑"/>
                              <m:subHide m:val="on"/>
                              <m:supHide m:val="on"/>
                              <m:ctrlPr>
                                <a:rPr lang="en-US" altLang="zh-CN" i="1">
                                  <a:latin typeface="Cambria Math" panose="02040503050406030204" pitchFamily="18" charset="0"/>
                                  <a:ea typeface="Cambria Math" panose="02040503050406030204" pitchFamily="18" charset="0"/>
                                </a:rPr>
                              </m:ctrlPr>
                            </m:naryPr>
                            <m:sub/>
                            <m:sup/>
                            <m:e>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𝑥</m:t>
                                  </m:r>
                                </m:e>
                                <m:sub>
                                  <m:r>
                                    <a:rPr lang="en-US" altLang="zh-CN" i="1">
                                      <a:latin typeface="Cambria Math" panose="02040503050406030204" pitchFamily="18" charset="0"/>
                                      <a:ea typeface="Cambria Math" panose="02040503050406030204" pitchFamily="18" charset="0"/>
                                    </a:rPr>
                                    <m:t>𝑖</m:t>
                                  </m:r>
                                </m:sub>
                              </m:sSub>
                            </m:e>
                          </m:nary>
                        </m:e>
                      </m:d>
                    </m:oMath>
                  </m:oMathPara>
                </a14:m>
                <a:endParaRPr lang="en-US" altLang="zh-CN" dirty="0"/>
              </a:p>
              <a:p>
                <a:pPr marL="0" indent="0">
                  <a:buNone/>
                </a:pPr>
                <a:r>
                  <a:rPr lang="zh-CN" altLang="en-US" dirty="0"/>
                  <a:t>   </a:t>
                </a:r>
                <a:r>
                  <a:rPr lang="en-US" altLang="zh-CN" dirty="0"/>
                  <a:t>It depends on sample size(</a:t>
                </a:r>
                <a14:m>
                  <m:oMath xmlns:m="http://schemas.openxmlformats.org/officeDocument/2006/math">
                    <m:r>
                      <a:rPr lang="en-US" altLang="zh-CN" i="1" dirty="0">
                        <a:latin typeface="Cambria Math" panose="02040503050406030204" pitchFamily="18" charset="0"/>
                      </a:rPr>
                      <m:t>𝑛</m:t>
                    </m:r>
                  </m:oMath>
                </a14:m>
                <a:r>
                  <a:rPr lang="en-US" altLang="zh-CN" dirty="0"/>
                  <a:t>) and number of responders(</a:t>
                </a:r>
                <a14:m>
                  <m:oMath xmlns:m="http://schemas.openxmlformats.org/officeDocument/2006/math">
                    <m:nary>
                      <m:naryPr>
                        <m:chr m:val="∑"/>
                        <m:subHide m:val="on"/>
                        <m:supHide m:val="on"/>
                        <m:ctrlPr>
                          <a:rPr lang="en-US" altLang="zh-CN" i="1">
                            <a:latin typeface="Cambria Math" panose="02040503050406030204" pitchFamily="18" charset="0"/>
                          </a:rPr>
                        </m:ctrlPr>
                      </m:naryPr>
                      <m:sub/>
                      <m:sup/>
                      <m:e>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𝑖</m:t>
                            </m:r>
                          </m:sub>
                        </m:sSub>
                      </m:e>
                    </m:nary>
                  </m:oMath>
                </a14:m>
                <a:r>
                  <a:rPr lang="en-US" altLang="zh-CN" dirty="0"/>
                  <a:t>).</a:t>
                </a:r>
              </a:p>
              <a:p>
                <a:pPr marL="0" indent="0">
                  <a:buNone/>
                </a:pPr>
                <a:endParaRPr lang="en-US" altLang="zh-CN" dirty="0"/>
              </a:p>
              <a:p>
                <a:r>
                  <a:rPr lang="en-US" altLang="zh-CN" dirty="0"/>
                  <a:t>Design rules based on number of responders:</a:t>
                </a:r>
              </a:p>
              <a:p>
                <a:pPr lvl="1"/>
                <a:r>
                  <a:rPr lang="en-US" altLang="zh-CN" dirty="0"/>
                  <a:t>If </a:t>
                </a:r>
                <a14:m>
                  <m:oMath xmlns:m="http://schemas.openxmlformats.org/officeDocument/2006/math">
                    <m:sSub>
                      <m:sSubPr>
                        <m:ctrlPr>
                          <a:rPr lang="en-US" altLang="zh-CN" b="0" i="1" smtClean="0">
                            <a:solidFill>
                              <a:srgbClr val="33C166"/>
                            </a:solidFill>
                            <a:latin typeface="Cambria Math" panose="02040503050406030204" pitchFamily="18" charset="0"/>
                          </a:rPr>
                        </m:ctrlPr>
                      </m:sSubPr>
                      <m:e>
                        <m:r>
                          <a:rPr lang="en-US" altLang="zh-CN" b="0" i="1" smtClean="0">
                            <a:solidFill>
                              <a:srgbClr val="33C166"/>
                            </a:solidFill>
                            <a:latin typeface="Cambria Math" panose="02040503050406030204" pitchFamily="18" charset="0"/>
                          </a:rPr>
                          <m:t>𝑃</m:t>
                        </m:r>
                      </m:e>
                      <m:sub>
                        <m:r>
                          <a:rPr lang="en-US" altLang="zh-CN" b="0" i="1" smtClean="0">
                            <a:solidFill>
                              <a:srgbClr val="33C166"/>
                            </a:solidFill>
                            <a:latin typeface="Cambria Math" panose="02040503050406030204" pitchFamily="18" charset="0"/>
                          </a:rPr>
                          <m:t>𝑝𝑜𝑠𝑡</m:t>
                        </m:r>
                      </m:sub>
                    </m:sSub>
                    <m:d>
                      <m:dPr>
                        <m:ctrlPr>
                          <a:rPr lang="en-US" altLang="zh-CN" b="0" i="1" smtClean="0">
                            <a:solidFill>
                              <a:srgbClr val="33C166"/>
                            </a:solidFill>
                            <a:latin typeface="Cambria Math" panose="02040503050406030204" pitchFamily="18" charset="0"/>
                          </a:rPr>
                        </m:ctrlPr>
                      </m:dPr>
                      <m:e>
                        <m:r>
                          <a:rPr lang="en-US" altLang="zh-CN" b="0" i="1" smtClean="0">
                            <a:solidFill>
                              <a:srgbClr val="33C166"/>
                            </a:solidFill>
                            <a:latin typeface="Cambria Math" panose="02040503050406030204" pitchFamily="18" charset="0"/>
                          </a:rPr>
                          <m:t>𝑝</m:t>
                        </m:r>
                        <m:r>
                          <a:rPr lang="en-US" altLang="zh-CN" b="0" i="1" smtClean="0">
                            <a:solidFill>
                              <a:srgbClr val="33C166"/>
                            </a:solidFill>
                            <a:latin typeface="Cambria Math" panose="02040503050406030204" pitchFamily="18" charset="0"/>
                          </a:rPr>
                          <m:t>&gt; </m:t>
                        </m:r>
                        <m:sSub>
                          <m:sSubPr>
                            <m:ctrlPr>
                              <a:rPr lang="en-US" altLang="zh-CN" b="0" i="1" smtClean="0">
                                <a:solidFill>
                                  <a:srgbClr val="33C166"/>
                                </a:solidFill>
                                <a:latin typeface="Cambria Math" panose="02040503050406030204" pitchFamily="18" charset="0"/>
                              </a:rPr>
                            </m:ctrlPr>
                          </m:sSubPr>
                          <m:e>
                            <m:r>
                              <a:rPr lang="en-US" altLang="zh-CN" b="0" i="1" smtClean="0">
                                <a:solidFill>
                                  <a:srgbClr val="33C166"/>
                                </a:solidFill>
                                <a:latin typeface="Cambria Math" panose="02040503050406030204" pitchFamily="18" charset="0"/>
                              </a:rPr>
                              <m:t>𝑐𝑢𝑡</m:t>
                            </m:r>
                          </m:e>
                          <m:sub>
                            <m:r>
                              <a:rPr lang="en-US" altLang="zh-CN" b="0" i="1" smtClean="0">
                                <a:solidFill>
                                  <a:srgbClr val="33C166"/>
                                </a:solidFill>
                                <a:latin typeface="Cambria Math" panose="02040503050406030204" pitchFamily="18" charset="0"/>
                              </a:rPr>
                              <m:t>𝑒𝑓𝑓</m:t>
                            </m:r>
                          </m:sub>
                        </m:sSub>
                      </m:e>
                    </m:d>
                    <m:r>
                      <a:rPr lang="en-US" altLang="zh-CN" b="0" i="1" smtClean="0">
                        <a:solidFill>
                          <a:srgbClr val="33C166"/>
                        </a:solidFill>
                        <a:latin typeface="Cambria Math" panose="02040503050406030204" pitchFamily="18" charset="0"/>
                      </a:rPr>
                      <m:t>&gt;</m:t>
                    </m:r>
                    <m:sSub>
                      <m:sSubPr>
                        <m:ctrlPr>
                          <a:rPr lang="en-US" altLang="zh-CN" b="0" i="1" smtClean="0">
                            <a:solidFill>
                              <a:srgbClr val="33C166"/>
                            </a:solidFill>
                            <a:latin typeface="Cambria Math" panose="02040503050406030204" pitchFamily="18" charset="0"/>
                          </a:rPr>
                        </m:ctrlPr>
                      </m:sSubPr>
                      <m:e>
                        <m:r>
                          <a:rPr lang="en-US" altLang="zh-CN" b="0" i="1" smtClean="0">
                            <a:solidFill>
                              <a:srgbClr val="33C166"/>
                            </a:solidFill>
                            <a:latin typeface="Cambria Math" panose="02040503050406030204" pitchFamily="18" charset="0"/>
                          </a:rPr>
                          <m:t>𝑝</m:t>
                        </m:r>
                      </m:e>
                      <m:sub>
                        <m:r>
                          <a:rPr lang="en-US" altLang="zh-CN" b="0" i="1" smtClean="0">
                            <a:solidFill>
                              <a:srgbClr val="33C166"/>
                            </a:solidFill>
                            <a:latin typeface="Cambria Math" panose="02040503050406030204" pitchFamily="18" charset="0"/>
                          </a:rPr>
                          <m:t>𝑒𝑓𝑓</m:t>
                        </m:r>
                      </m:sub>
                    </m:sSub>
                  </m:oMath>
                </a14:m>
                <a:r>
                  <a:rPr lang="en-US" altLang="zh-CN" dirty="0">
                    <a:solidFill>
                      <a:srgbClr val="33C166"/>
                    </a:solidFill>
                  </a:rPr>
                  <a:t> ---- </a:t>
                </a:r>
                <a:r>
                  <a:rPr lang="en-US" altLang="zh-CN" dirty="0">
                    <a:solidFill>
                      <a:srgbClr val="33C166"/>
                    </a:solidFill>
                    <a:cs typeface="Times New Roman" panose="02020603050405020304" pitchFamily="18" charset="0"/>
                  </a:rPr>
                  <a:t>Go</a:t>
                </a:r>
                <a:r>
                  <a:rPr lang="en-US" altLang="zh-CN" dirty="0">
                    <a:solidFill>
                      <a:srgbClr val="33C166"/>
                    </a:solidFill>
                  </a:rPr>
                  <a:t>!</a:t>
                </a:r>
              </a:p>
              <a:p>
                <a:pPr lvl="1"/>
                <a:r>
                  <a:rPr lang="en-US" altLang="zh-CN" dirty="0"/>
                  <a:t>If </a:t>
                </a:r>
                <a14:m>
                  <m:oMath xmlns:m="http://schemas.openxmlformats.org/officeDocument/2006/math">
                    <m:sSub>
                      <m:sSubPr>
                        <m:ctrlPr>
                          <a:rPr lang="en-US" altLang="zh-CN" i="1" smtClean="0">
                            <a:solidFill>
                              <a:srgbClr val="E4002B"/>
                            </a:solidFill>
                            <a:latin typeface="Cambria Math" panose="02040503050406030204" pitchFamily="18" charset="0"/>
                          </a:rPr>
                        </m:ctrlPr>
                      </m:sSubPr>
                      <m:e>
                        <m:r>
                          <a:rPr lang="en-US" altLang="zh-CN" i="1">
                            <a:solidFill>
                              <a:srgbClr val="E4002B"/>
                            </a:solidFill>
                            <a:latin typeface="Cambria Math" panose="02040503050406030204" pitchFamily="18" charset="0"/>
                          </a:rPr>
                          <m:t>𝑃</m:t>
                        </m:r>
                      </m:e>
                      <m:sub>
                        <m:r>
                          <a:rPr lang="en-US" altLang="zh-CN" i="1">
                            <a:solidFill>
                              <a:srgbClr val="E4002B"/>
                            </a:solidFill>
                            <a:latin typeface="Cambria Math" panose="02040503050406030204" pitchFamily="18" charset="0"/>
                          </a:rPr>
                          <m:t>𝑝𝑜𝑠𝑡</m:t>
                        </m:r>
                      </m:sub>
                    </m:sSub>
                    <m:d>
                      <m:dPr>
                        <m:ctrlPr>
                          <a:rPr lang="en-US" altLang="zh-CN" i="1">
                            <a:solidFill>
                              <a:srgbClr val="E4002B"/>
                            </a:solidFill>
                            <a:latin typeface="Cambria Math" panose="02040503050406030204" pitchFamily="18" charset="0"/>
                          </a:rPr>
                        </m:ctrlPr>
                      </m:dPr>
                      <m:e>
                        <m:r>
                          <a:rPr lang="en-US" altLang="zh-CN" i="1">
                            <a:solidFill>
                              <a:srgbClr val="E4002B"/>
                            </a:solidFill>
                            <a:latin typeface="Cambria Math" panose="02040503050406030204" pitchFamily="18" charset="0"/>
                          </a:rPr>
                          <m:t>𝑝</m:t>
                        </m:r>
                        <m:r>
                          <a:rPr lang="en-US" altLang="zh-CN" b="0" i="1" smtClean="0">
                            <a:solidFill>
                              <a:srgbClr val="E4002B"/>
                            </a:solidFill>
                            <a:latin typeface="Cambria Math" panose="02040503050406030204" pitchFamily="18" charset="0"/>
                          </a:rPr>
                          <m:t>&lt;</m:t>
                        </m:r>
                        <m:r>
                          <a:rPr lang="en-US" altLang="zh-CN" i="1">
                            <a:solidFill>
                              <a:srgbClr val="E4002B"/>
                            </a:solidFill>
                            <a:latin typeface="Cambria Math" panose="02040503050406030204" pitchFamily="18" charset="0"/>
                          </a:rPr>
                          <m:t> </m:t>
                        </m:r>
                        <m:sSub>
                          <m:sSubPr>
                            <m:ctrlPr>
                              <a:rPr lang="en-US" altLang="zh-CN" i="1">
                                <a:solidFill>
                                  <a:srgbClr val="E4002B"/>
                                </a:solidFill>
                                <a:latin typeface="Cambria Math" panose="02040503050406030204" pitchFamily="18" charset="0"/>
                              </a:rPr>
                            </m:ctrlPr>
                          </m:sSubPr>
                          <m:e>
                            <m:r>
                              <a:rPr lang="en-US" altLang="zh-CN" i="1">
                                <a:solidFill>
                                  <a:srgbClr val="E4002B"/>
                                </a:solidFill>
                                <a:latin typeface="Cambria Math" panose="02040503050406030204" pitchFamily="18" charset="0"/>
                              </a:rPr>
                              <m:t>𝑐𝑢𝑡</m:t>
                            </m:r>
                          </m:e>
                          <m:sub>
                            <m:r>
                              <a:rPr lang="en-US" altLang="zh-CN" b="0" i="1" smtClean="0">
                                <a:solidFill>
                                  <a:srgbClr val="E4002B"/>
                                </a:solidFill>
                                <a:latin typeface="Cambria Math" panose="02040503050406030204" pitchFamily="18" charset="0"/>
                              </a:rPr>
                              <m:t>𝑓𝑢𝑡</m:t>
                            </m:r>
                          </m:sub>
                        </m:sSub>
                      </m:e>
                    </m:d>
                    <m:r>
                      <a:rPr lang="en-US" altLang="zh-CN" i="1">
                        <a:solidFill>
                          <a:srgbClr val="E4002B"/>
                        </a:solidFill>
                        <a:latin typeface="Cambria Math" panose="02040503050406030204" pitchFamily="18" charset="0"/>
                      </a:rPr>
                      <m:t>&gt;</m:t>
                    </m:r>
                    <m:r>
                      <a:rPr lang="en-US" altLang="zh-CN" b="0" i="1" smtClean="0">
                        <a:solidFill>
                          <a:srgbClr val="E4002B"/>
                        </a:solidFill>
                        <a:latin typeface="Cambria Math" panose="02040503050406030204" pitchFamily="18" charset="0"/>
                      </a:rPr>
                      <m:t>1−</m:t>
                    </m:r>
                    <m:sSub>
                      <m:sSubPr>
                        <m:ctrlPr>
                          <a:rPr lang="en-US" altLang="zh-CN" i="1">
                            <a:solidFill>
                              <a:srgbClr val="E4002B"/>
                            </a:solidFill>
                            <a:latin typeface="Cambria Math" panose="02040503050406030204" pitchFamily="18" charset="0"/>
                          </a:rPr>
                        </m:ctrlPr>
                      </m:sSubPr>
                      <m:e>
                        <m:r>
                          <a:rPr lang="en-US" altLang="zh-CN" i="1">
                            <a:solidFill>
                              <a:srgbClr val="E4002B"/>
                            </a:solidFill>
                            <a:latin typeface="Cambria Math" panose="02040503050406030204" pitchFamily="18" charset="0"/>
                          </a:rPr>
                          <m:t>𝑝</m:t>
                        </m:r>
                      </m:e>
                      <m:sub>
                        <m:r>
                          <m:rPr>
                            <m:sty m:val="p"/>
                          </m:rPr>
                          <a:rPr lang="en-US" altLang="zh-CN" i="1" smtClean="0">
                            <a:solidFill>
                              <a:srgbClr val="E4002B"/>
                            </a:solidFill>
                            <a:latin typeface="Cambria Math" panose="02040503050406030204" pitchFamily="18" charset="0"/>
                          </a:rPr>
                          <m:t>fut</m:t>
                        </m:r>
                      </m:sub>
                    </m:sSub>
                  </m:oMath>
                </a14:m>
                <a:r>
                  <a:rPr lang="en-US" altLang="zh-CN" dirty="0">
                    <a:solidFill>
                      <a:srgbClr val="E4002B"/>
                    </a:solidFill>
                  </a:rPr>
                  <a:t> ---- </a:t>
                </a:r>
                <a:r>
                  <a:rPr lang="en-US" altLang="zh-CN" dirty="0">
                    <a:solidFill>
                      <a:srgbClr val="E4002B"/>
                    </a:solidFill>
                    <a:cs typeface="Times New Roman" panose="02020603050405020304" pitchFamily="18" charset="0"/>
                  </a:rPr>
                  <a:t>No-go</a:t>
                </a:r>
                <a:r>
                  <a:rPr lang="en-US" altLang="zh-CN" dirty="0">
                    <a:solidFill>
                      <a:srgbClr val="E4002B"/>
                    </a:solidFill>
                  </a:rPr>
                  <a:t>!</a:t>
                </a:r>
              </a:p>
              <a:p>
                <a:endParaRPr lang="en-US" altLang="zh-CN" dirty="0"/>
              </a:p>
              <a:p>
                <a:endParaRPr lang="en-US" altLang="zh-CN" dirty="0"/>
              </a:p>
              <a:p>
                <a:endParaRPr lang="zh-CN" altLang="en-US" dirty="0"/>
              </a:p>
            </p:txBody>
          </p:sp>
        </mc:Choice>
        <mc:Fallback>
          <p:sp>
            <p:nvSpPr>
              <p:cNvPr id="5" name="Content Placeholder 4">
                <a:extLst>
                  <a:ext uri="{FF2B5EF4-FFF2-40B4-BE49-F238E27FC236}">
                    <a16:creationId xmlns:a16="http://schemas.microsoft.com/office/drawing/2014/main" id="{19A25724-2CA1-4F8E-98FC-DAB5A08A3736}"/>
                  </a:ext>
                </a:extLst>
              </p:cNvPr>
              <p:cNvSpPr>
                <a:spLocks noGrp="1" noRot="1" noChangeAspect="1" noMove="1" noResize="1" noEditPoints="1" noAdjustHandles="1" noChangeArrowheads="1" noChangeShapeType="1" noTextEdit="1"/>
              </p:cNvSpPr>
              <p:nvPr>
                <p:ph sz="quarter" idx="15"/>
              </p:nvPr>
            </p:nvSpPr>
            <p:spPr>
              <a:blipFill>
                <a:blip r:embed="rId2"/>
                <a:stretch>
                  <a:fillRect l="-786" t="-2525"/>
                </a:stretch>
              </a:blipFill>
            </p:spPr>
            <p:txBody>
              <a:bodyPr/>
              <a:lstStyle/>
              <a:p>
                <a:r>
                  <a:rPr lang="zh-CN" altLang="en-US">
                    <a:noFill/>
                  </a:rPr>
                  <a:t> </a:t>
                </a:r>
              </a:p>
            </p:txBody>
          </p:sp>
        </mc:Fallback>
      </mc:AlternateContent>
      <p:sp>
        <p:nvSpPr>
          <p:cNvPr id="6" name="Arrow: Right 5">
            <a:extLst>
              <a:ext uri="{FF2B5EF4-FFF2-40B4-BE49-F238E27FC236}">
                <a16:creationId xmlns:a16="http://schemas.microsoft.com/office/drawing/2014/main" id="{0D4E764D-0FB5-414F-8D7B-F279FDFB1AAA}"/>
              </a:ext>
            </a:extLst>
          </p:cNvPr>
          <p:cNvSpPr/>
          <p:nvPr/>
        </p:nvSpPr>
        <p:spPr>
          <a:xfrm>
            <a:off x="6794994" y="5162366"/>
            <a:ext cx="1633491" cy="2219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Left Brace 8">
            <a:extLst>
              <a:ext uri="{FF2B5EF4-FFF2-40B4-BE49-F238E27FC236}">
                <a16:creationId xmlns:a16="http://schemas.microsoft.com/office/drawing/2014/main" id="{B8E78847-8342-481C-9CEF-67316EFB2563}"/>
              </a:ext>
            </a:extLst>
          </p:cNvPr>
          <p:cNvSpPr/>
          <p:nvPr/>
        </p:nvSpPr>
        <p:spPr>
          <a:xfrm>
            <a:off x="8526139" y="4756627"/>
            <a:ext cx="253877" cy="102454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A502704-9A70-44F4-B772-7FDB9199F60A}"/>
                  </a:ext>
                </a:extLst>
              </p:cNvPr>
              <p:cNvSpPr txBox="1"/>
              <p:nvPr/>
            </p:nvSpPr>
            <p:spPr>
              <a:xfrm>
                <a:off x="8863490" y="4765504"/>
                <a:ext cx="3251200" cy="1015663"/>
              </a:xfrm>
              <a:prstGeom prst="rect">
                <a:avLst/>
              </a:prstGeom>
              <a:noFill/>
            </p:spPr>
            <p:txBody>
              <a:bodyPr wrap="square" rtlCol="0">
                <a:spAutoFit/>
              </a:bodyPr>
              <a:lstStyle/>
              <a:p>
                <a14:m>
                  <m:oMath xmlns:m="http://schemas.openxmlformats.org/officeDocument/2006/math">
                    <m:nary>
                      <m:naryPr>
                        <m:chr m:val="∑"/>
                        <m:subHide m:val="on"/>
                        <m:supHide m:val="on"/>
                        <m:ctrlPr>
                          <a:rPr lang="en-US" altLang="zh-CN" sz="2000" i="1" smtClean="0">
                            <a:solidFill>
                              <a:srgbClr val="33C166"/>
                            </a:solidFill>
                            <a:latin typeface="Cambria Math" panose="02040503050406030204" pitchFamily="18" charset="0"/>
                          </a:rPr>
                        </m:ctrlPr>
                      </m:naryPr>
                      <m:sub/>
                      <m:sup/>
                      <m:e>
                        <m:sSub>
                          <m:sSubPr>
                            <m:ctrlPr>
                              <a:rPr lang="en-US" altLang="zh-CN" sz="2000" i="1">
                                <a:solidFill>
                                  <a:srgbClr val="33C166"/>
                                </a:solidFill>
                                <a:latin typeface="Cambria Math" panose="02040503050406030204" pitchFamily="18" charset="0"/>
                              </a:rPr>
                            </m:ctrlPr>
                          </m:sSubPr>
                          <m:e>
                            <m:r>
                              <a:rPr lang="en-US" altLang="zh-CN" sz="2000" i="1">
                                <a:solidFill>
                                  <a:srgbClr val="33C166"/>
                                </a:solidFill>
                                <a:latin typeface="Cambria Math" panose="02040503050406030204" pitchFamily="18" charset="0"/>
                              </a:rPr>
                              <m:t>𝑥</m:t>
                            </m:r>
                          </m:e>
                          <m:sub>
                            <m:r>
                              <a:rPr lang="en-US" altLang="zh-CN" sz="2000" i="1">
                                <a:solidFill>
                                  <a:srgbClr val="33C166"/>
                                </a:solidFill>
                                <a:latin typeface="Cambria Math" panose="02040503050406030204" pitchFamily="18" charset="0"/>
                              </a:rPr>
                              <m:t>𝑖</m:t>
                            </m:r>
                          </m:sub>
                        </m:sSub>
                      </m:e>
                    </m:nary>
                  </m:oMath>
                </a14:m>
                <a:r>
                  <a:rPr lang="zh-CN" altLang="en-US" sz="2000" dirty="0">
                    <a:solidFill>
                      <a:srgbClr val="33C166"/>
                    </a:solidFill>
                  </a:rPr>
                  <a:t> </a:t>
                </a:r>
                <a:r>
                  <a:rPr lang="en-US" altLang="zh-CN" sz="2000" dirty="0">
                    <a:solidFill>
                      <a:srgbClr val="33C166"/>
                    </a:solidFill>
                    <a:cs typeface="Times New Roman" panose="02020603050405020304" pitchFamily="18" charset="0"/>
                  </a:rPr>
                  <a:t>≥ xx ---- Go</a:t>
                </a:r>
                <a:r>
                  <a:rPr lang="zh-CN" altLang="en-US" sz="2000" dirty="0">
                    <a:solidFill>
                      <a:srgbClr val="33C166"/>
                    </a:solidFill>
                    <a:cs typeface="Times New Roman" panose="02020603050405020304" pitchFamily="18" charset="0"/>
                  </a:rPr>
                  <a:t>！</a:t>
                </a:r>
                <a:endParaRPr lang="en-US" altLang="zh-CN" sz="2000" dirty="0">
                  <a:solidFill>
                    <a:srgbClr val="33C166"/>
                  </a:solidFill>
                  <a:cs typeface="Times New Roman" panose="02020603050405020304" pitchFamily="18" charset="0"/>
                </a:endParaRPr>
              </a:p>
              <a:p>
                <a:endParaRPr lang="en-US" altLang="zh-CN" sz="2000" dirty="0">
                  <a:solidFill>
                    <a:srgbClr val="383B58"/>
                  </a:solidFill>
                  <a:cs typeface="Times New Roman" panose="02020603050405020304" pitchFamily="18" charset="0"/>
                </a:endParaRPr>
              </a:p>
              <a:p>
                <a14:m>
                  <m:oMath xmlns:m="http://schemas.openxmlformats.org/officeDocument/2006/math">
                    <m:nary>
                      <m:naryPr>
                        <m:chr m:val="∑"/>
                        <m:subHide m:val="on"/>
                        <m:supHide m:val="on"/>
                        <m:ctrlPr>
                          <a:rPr lang="en-US" altLang="zh-CN" sz="2000" i="1" smtClean="0">
                            <a:solidFill>
                              <a:srgbClr val="E4002B"/>
                            </a:solidFill>
                            <a:latin typeface="Cambria Math" panose="02040503050406030204" pitchFamily="18" charset="0"/>
                          </a:rPr>
                        </m:ctrlPr>
                      </m:naryPr>
                      <m:sub/>
                      <m:sup/>
                      <m:e>
                        <m:sSub>
                          <m:sSubPr>
                            <m:ctrlPr>
                              <a:rPr lang="en-US" altLang="zh-CN" sz="2000" i="1">
                                <a:solidFill>
                                  <a:srgbClr val="E4002B"/>
                                </a:solidFill>
                                <a:latin typeface="Cambria Math" panose="02040503050406030204" pitchFamily="18" charset="0"/>
                              </a:rPr>
                            </m:ctrlPr>
                          </m:sSubPr>
                          <m:e>
                            <m:r>
                              <a:rPr lang="en-US" altLang="zh-CN" sz="2000" i="1">
                                <a:solidFill>
                                  <a:srgbClr val="E4002B"/>
                                </a:solidFill>
                                <a:latin typeface="Cambria Math" panose="02040503050406030204" pitchFamily="18" charset="0"/>
                              </a:rPr>
                              <m:t>𝑥</m:t>
                            </m:r>
                          </m:e>
                          <m:sub>
                            <m:r>
                              <a:rPr lang="en-US" altLang="zh-CN" sz="2000" i="1">
                                <a:solidFill>
                                  <a:srgbClr val="E4002B"/>
                                </a:solidFill>
                                <a:latin typeface="Cambria Math" panose="02040503050406030204" pitchFamily="18" charset="0"/>
                              </a:rPr>
                              <m:t>𝑖</m:t>
                            </m:r>
                          </m:sub>
                        </m:sSub>
                      </m:e>
                    </m:nary>
                  </m:oMath>
                </a14:m>
                <a:r>
                  <a:rPr lang="zh-CN" altLang="en-US" sz="2000" dirty="0">
                    <a:solidFill>
                      <a:srgbClr val="E4002B"/>
                    </a:solidFill>
                  </a:rPr>
                  <a:t> </a:t>
                </a:r>
                <a:r>
                  <a:rPr lang="en-US" altLang="zh-CN" sz="2000" dirty="0">
                    <a:solidFill>
                      <a:srgbClr val="E4002B"/>
                    </a:solidFill>
                    <a:cs typeface="Times New Roman" panose="02020603050405020304" pitchFamily="18" charset="0"/>
                  </a:rPr>
                  <a:t>≤ </a:t>
                </a:r>
                <a:r>
                  <a:rPr lang="en-US" altLang="zh-CN" sz="2000" dirty="0" err="1">
                    <a:solidFill>
                      <a:srgbClr val="E4002B"/>
                    </a:solidFill>
                    <a:cs typeface="Times New Roman" panose="02020603050405020304" pitchFamily="18" charset="0"/>
                  </a:rPr>
                  <a:t>yy</a:t>
                </a:r>
                <a:r>
                  <a:rPr lang="en-US" altLang="zh-CN" sz="2000" dirty="0">
                    <a:solidFill>
                      <a:srgbClr val="E4002B"/>
                    </a:solidFill>
                    <a:cs typeface="Times New Roman" panose="02020603050405020304" pitchFamily="18" charset="0"/>
                  </a:rPr>
                  <a:t>  ---- No-go</a:t>
                </a:r>
                <a:r>
                  <a:rPr lang="zh-CN" altLang="en-US" sz="2000" dirty="0">
                    <a:solidFill>
                      <a:srgbClr val="E4002B"/>
                    </a:solidFill>
                    <a:cs typeface="Times New Roman" panose="02020603050405020304" pitchFamily="18" charset="0"/>
                  </a:rPr>
                  <a:t>！</a:t>
                </a:r>
                <a:endParaRPr lang="zh-CN" altLang="en-US" sz="2000" dirty="0">
                  <a:solidFill>
                    <a:srgbClr val="383B58"/>
                  </a:solidFill>
                </a:endParaRPr>
              </a:p>
            </p:txBody>
          </p:sp>
        </mc:Choice>
        <mc:Fallback xmlns="">
          <p:sp>
            <p:nvSpPr>
              <p:cNvPr id="10" name="TextBox 9">
                <a:extLst>
                  <a:ext uri="{FF2B5EF4-FFF2-40B4-BE49-F238E27FC236}">
                    <a16:creationId xmlns:a16="http://schemas.microsoft.com/office/drawing/2014/main" id="{EA502704-9A70-44F4-B772-7FDB9199F60A}"/>
                  </a:ext>
                </a:extLst>
              </p:cNvPr>
              <p:cNvSpPr txBox="1">
                <a:spLocks noRot="1" noChangeAspect="1" noMove="1" noResize="1" noEditPoints="1" noAdjustHandles="1" noChangeArrowheads="1" noChangeShapeType="1" noTextEdit="1"/>
              </p:cNvSpPr>
              <p:nvPr/>
            </p:nvSpPr>
            <p:spPr>
              <a:xfrm>
                <a:off x="8863490" y="4765504"/>
                <a:ext cx="3251200" cy="1015663"/>
              </a:xfrm>
              <a:prstGeom prst="rect">
                <a:avLst/>
              </a:prstGeom>
              <a:blipFill>
                <a:blip r:embed="rId3"/>
                <a:stretch>
                  <a:fillRect l="-11632" t="-48193" b="-7289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61565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1F84A-D549-495C-A7E5-F3A4233D6B2B}"/>
              </a:ext>
            </a:extLst>
          </p:cNvPr>
          <p:cNvSpPr>
            <a:spLocks noGrp="1"/>
          </p:cNvSpPr>
          <p:nvPr>
            <p:ph type="title"/>
          </p:nvPr>
        </p:nvSpPr>
        <p:spPr/>
        <p:txBody>
          <a:bodyPr/>
          <a:lstStyle/>
          <a:p>
            <a:r>
              <a:rPr lang="en-US" altLang="zh-CN" dirty="0"/>
              <a:t>Binary</a:t>
            </a:r>
            <a:r>
              <a:rPr lang="zh-CN" altLang="en-US" dirty="0"/>
              <a:t> </a:t>
            </a:r>
            <a:r>
              <a:rPr lang="en-US" altLang="zh-CN" dirty="0"/>
              <a:t>Endpoint</a:t>
            </a:r>
            <a:endParaRPr lang="zh-CN" altLang="en-US" dirty="0"/>
          </a:p>
        </p:txBody>
      </p:sp>
      <p:sp>
        <p:nvSpPr>
          <p:cNvPr id="3" name="Footer Placeholder 2">
            <a:extLst>
              <a:ext uri="{FF2B5EF4-FFF2-40B4-BE49-F238E27FC236}">
                <a16:creationId xmlns:a16="http://schemas.microsoft.com/office/drawing/2014/main" id="{F7B47A5F-868D-4F1D-8EEA-EF5D736ED8A5}"/>
              </a:ext>
            </a:extLst>
          </p:cNvPr>
          <p:cNvSpPr>
            <a:spLocks noGrp="1"/>
          </p:cNvSpPr>
          <p:nvPr>
            <p:ph type="ftr" sz="quarter" idx="11"/>
          </p:nvPr>
        </p:nvSpPr>
        <p:spPr/>
        <p:txBody>
          <a:bodyPr/>
          <a:lstStyle/>
          <a:p>
            <a:r>
              <a:rPr lang="en-US" altLang="zh-CN"/>
              <a:t>Copyright©Simcere Zaiming Pharmaceutical Co., Ltd. ALL RIGHTS RESERVED</a:t>
            </a:r>
            <a:endParaRPr lang="zh-CN" altLang="en-US" dirty="0"/>
          </a:p>
        </p:txBody>
      </p:sp>
      <p:sp>
        <p:nvSpPr>
          <p:cNvPr id="4" name="Slide Number Placeholder 3">
            <a:extLst>
              <a:ext uri="{FF2B5EF4-FFF2-40B4-BE49-F238E27FC236}">
                <a16:creationId xmlns:a16="http://schemas.microsoft.com/office/drawing/2014/main" id="{5189A2D7-3CF3-4188-9D1F-F9E7EF9A8764}"/>
              </a:ext>
            </a:extLst>
          </p:cNvPr>
          <p:cNvSpPr>
            <a:spLocks noGrp="1"/>
          </p:cNvSpPr>
          <p:nvPr>
            <p:ph type="sldNum" sz="quarter" idx="12"/>
          </p:nvPr>
        </p:nvSpPr>
        <p:spPr/>
        <p:txBody>
          <a:bodyPr/>
          <a:lstStyle/>
          <a:p>
            <a:fld id="{E4B38883-E1FC-4E66-8A2B-D2BAE752E622}" type="slidenum">
              <a:rPr lang="zh-CN" altLang="en-US" smtClean="0"/>
              <a:t>12</a:t>
            </a:fld>
            <a:r>
              <a:rPr lang="zh-CN" altLang="en-US"/>
              <a:t>丨</a:t>
            </a:r>
            <a:endParaRPr lang="zh-CN" altLang="en-US" dirty="0"/>
          </a:p>
        </p:txBody>
      </p:sp>
      <p:pic>
        <p:nvPicPr>
          <p:cNvPr id="6" name="Picture 5">
            <a:extLst>
              <a:ext uri="{FF2B5EF4-FFF2-40B4-BE49-F238E27FC236}">
                <a16:creationId xmlns:a16="http://schemas.microsoft.com/office/drawing/2014/main" id="{FE00090E-B356-4E9D-B1B2-943E2001B4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945429"/>
            <a:ext cx="5894774" cy="4421081"/>
          </a:xfrm>
          <a:prstGeom prst="rect">
            <a:avLst/>
          </a:prstGeom>
        </p:spPr>
      </p:pic>
      <p:pic>
        <p:nvPicPr>
          <p:cNvPr id="8" name="Picture 7">
            <a:extLst>
              <a:ext uri="{FF2B5EF4-FFF2-40B4-BE49-F238E27FC236}">
                <a16:creationId xmlns:a16="http://schemas.microsoft.com/office/drawing/2014/main" id="{1F82E5F7-BA59-488C-B420-274F809221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7222" y="1945428"/>
            <a:ext cx="5894776" cy="4421082"/>
          </a:xfrm>
          <a:prstGeom prst="rect">
            <a:avLst/>
          </a:prstGeom>
        </p:spPr>
      </p:pic>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1B2A5C34-DAE1-43AC-9142-CD8BB081EABB}"/>
                  </a:ext>
                </a:extLst>
              </p:cNvPr>
              <p:cNvSpPr/>
              <p:nvPr/>
            </p:nvSpPr>
            <p:spPr>
              <a:xfrm>
                <a:off x="162559" y="1534097"/>
                <a:ext cx="5084143" cy="390748"/>
              </a:xfrm>
              <a:prstGeom prst="rect">
                <a:avLst/>
              </a:prstGeom>
            </p:spPr>
            <p:txBody>
              <a:bodyPr wrap="square">
                <a:spAutoFit/>
              </a:bodyPr>
              <a:lstStyle/>
              <a:p>
                <a:r>
                  <a:rPr lang="en-US" altLang="zh-CN" dirty="0">
                    <a:solidFill>
                      <a:srgbClr val="33C166"/>
                    </a:solidFill>
                  </a:rPr>
                  <a:t>Go: </a:t>
                </a:r>
                <a14:m>
                  <m:oMath xmlns:m="http://schemas.openxmlformats.org/officeDocument/2006/math">
                    <m:sSub>
                      <m:sSubPr>
                        <m:ctrlPr>
                          <a:rPr lang="en-US" altLang="zh-CN" i="1">
                            <a:solidFill>
                              <a:srgbClr val="33C166"/>
                            </a:solidFill>
                            <a:latin typeface="Cambria Math" panose="02040503050406030204" pitchFamily="18" charset="0"/>
                          </a:rPr>
                        </m:ctrlPr>
                      </m:sSubPr>
                      <m:e>
                        <m:r>
                          <a:rPr lang="en-US" altLang="zh-CN" i="1">
                            <a:solidFill>
                              <a:srgbClr val="33C166"/>
                            </a:solidFill>
                            <a:latin typeface="Cambria Math" panose="02040503050406030204" pitchFamily="18" charset="0"/>
                          </a:rPr>
                          <m:t>𝑃</m:t>
                        </m:r>
                      </m:e>
                      <m:sub>
                        <m:r>
                          <a:rPr lang="en-US" altLang="zh-CN" i="1">
                            <a:solidFill>
                              <a:srgbClr val="33C166"/>
                            </a:solidFill>
                            <a:latin typeface="Cambria Math" panose="02040503050406030204" pitchFamily="18" charset="0"/>
                          </a:rPr>
                          <m:t>𝑝𝑜𝑠𝑡</m:t>
                        </m:r>
                      </m:sub>
                    </m:sSub>
                    <m:d>
                      <m:dPr>
                        <m:ctrlPr>
                          <a:rPr lang="en-US" altLang="zh-CN" i="1">
                            <a:solidFill>
                              <a:srgbClr val="33C166"/>
                            </a:solidFill>
                            <a:latin typeface="Cambria Math" panose="02040503050406030204" pitchFamily="18" charset="0"/>
                          </a:rPr>
                        </m:ctrlPr>
                      </m:dPr>
                      <m:e>
                        <m:r>
                          <a:rPr lang="en-US" altLang="zh-CN" i="1">
                            <a:solidFill>
                              <a:srgbClr val="33C166"/>
                            </a:solidFill>
                            <a:latin typeface="Cambria Math" panose="02040503050406030204" pitchFamily="18" charset="0"/>
                          </a:rPr>
                          <m:t>𝑝</m:t>
                        </m:r>
                        <m:r>
                          <a:rPr lang="en-US" altLang="zh-CN" i="1">
                            <a:solidFill>
                              <a:srgbClr val="33C166"/>
                            </a:solidFill>
                            <a:latin typeface="Cambria Math" panose="02040503050406030204" pitchFamily="18" charset="0"/>
                          </a:rPr>
                          <m:t>&gt;0.55</m:t>
                        </m:r>
                      </m:e>
                    </m:d>
                    <m:r>
                      <a:rPr lang="en-US" altLang="zh-CN" i="1">
                        <a:solidFill>
                          <a:srgbClr val="33C166"/>
                        </a:solidFill>
                        <a:latin typeface="Cambria Math" panose="02040503050406030204" pitchFamily="18" charset="0"/>
                      </a:rPr>
                      <m:t>&gt;</m:t>
                    </m:r>
                    <m:r>
                      <a:rPr lang="en-US" altLang="zh-CN" b="0" i="1" smtClean="0">
                        <a:solidFill>
                          <a:srgbClr val="33C166"/>
                        </a:solidFill>
                        <a:latin typeface="Cambria Math" panose="02040503050406030204" pitchFamily="18" charset="0"/>
                      </a:rPr>
                      <m:t>0.67</m:t>
                    </m:r>
                  </m:oMath>
                </a14:m>
                <a:r>
                  <a:rPr lang="zh-CN" altLang="en-US" dirty="0">
                    <a:solidFill>
                      <a:srgbClr val="33C166"/>
                    </a:solidFill>
                  </a:rPr>
                  <a:t>  </a:t>
                </a:r>
                <a:r>
                  <a:rPr lang="en-US" altLang="zh-CN" dirty="0">
                    <a:solidFill>
                      <a:srgbClr val="33C166"/>
                    </a:solidFill>
                    <a:sym typeface="Wingdings" panose="05000000000000000000" pitchFamily="2" charset="2"/>
                  </a:rPr>
                  <a:t> #resp </a:t>
                </a:r>
                <a:r>
                  <a:rPr lang="en-US" altLang="zh-CN" dirty="0">
                    <a:solidFill>
                      <a:srgbClr val="00B140"/>
                    </a:solidFill>
                    <a:cs typeface="Times New Roman" panose="02020603050405020304" pitchFamily="18" charset="0"/>
                  </a:rPr>
                  <a:t>≥ 24 </a:t>
                </a:r>
                <a:endParaRPr lang="zh-CN" altLang="en-US" dirty="0"/>
              </a:p>
            </p:txBody>
          </p:sp>
        </mc:Choice>
        <mc:Fallback xmlns="">
          <p:sp>
            <p:nvSpPr>
              <p:cNvPr id="9" name="Rectangle 8">
                <a:extLst>
                  <a:ext uri="{FF2B5EF4-FFF2-40B4-BE49-F238E27FC236}">
                    <a16:creationId xmlns:a16="http://schemas.microsoft.com/office/drawing/2014/main" id="{1B2A5C34-DAE1-43AC-9142-CD8BB081EABB}"/>
                  </a:ext>
                </a:extLst>
              </p:cNvPr>
              <p:cNvSpPr>
                <a:spLocks noRot="1" noChangeAspect="1" noMove="1" noResize="1" noEditPoints="1" noAdjustHandles="1" noChangeArrowheads="1" noChangeShapeType="1" noTextEdit="1"/>
              </p:cNvSpPr>
              <p:nvPr/>
            </p:nvSpPr>
            <p:spPr>
              <a:xfrm>
                <a:off x="162559" y="1534097"/>
                <a:ext cx="5084143" cy="390748"/>
              </a:xfrm>
              <a:prstGeom prst="rect">
                <a:avLst/>
              </a:prstGeom>
              <a:blipFill>
                <a:blip r:embed="rId4"/>
                <a:stretch>
                  <a:fillRect l="-1079" t="-9375" b="-1875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950FB812-6372-4583-B579-0BC7F4757419}"/>
                  </a:ext>
                </a:extLst>
              </p:cNvPr>
              <p:cNvSpPr/>
              <p:nvPr/>
            </p:nvSpPr>
            <p:spPr>
              <a:xfrm>
                <a:off x="6297222" y="1523805"/>
                <a:ext cx="5225994" cy="390748"/>
              </a:xfrm>
              <a:prstGeom prst="rect">
                <a:avLst/>
              </a:prstGeom>
            </p:spPr>
            <p:txBody>
              <a:bodyPr wrap="square">
                <a:spAutoFit/>
              </a:bodyPr>
              <a:lstStyle/>
              <a:p>
                <a:r>
                  <a:rPr lang="en-US" altLang="zh-CN" dirty="0">
                    <a:solidFill>
                      <a:srgbClr val="E4002B"/>
                    </a:solidFill>
                  </a:rPr>
                  <a:t>No-go: </a:t>
                </a:r>
                <a14:m>
                  <m:oMath xmlns:m="http://schemas.openxmlformats.org/officeDocument/2006/math">
                    <m:sSub>
                      <m:sSubPr>
                        <m:ctrlPr>
                          <a:rPr lang="en-US" altLang="zh-CN" i="1">
                            <a:solidFill>
                              <a:srgbClr val="E4002B"/>
                            </a:solidFill>
                            <a:latin typeface="Cambria Math" panose="02040503050406030204" pitchFamily="18" charset="0"/>
                          </a:rPr>
                        </m:ctrlPr>
                      </m:sSubPr>
                      <m:e>
                        <m:r>
                          <a:rPr lang="en-US" altLang="zh-CN" i="1">
                            <a:solidFill>
                              <a:srgbClr val="E4002B"/>
                            </a:solidFill>
                            <a:latin typeface="Cambria Math" panose="02040503050406030204" pitchFamily="18" charset="0"/>
                          </a:rPr>
                          <m:t>𝑃</m:t>
                        </m:r>
                      </m:e>
                      <m:sub>
                        <m:r>
                          <a:rPr lang="en-US" altLang="zh-CN" i="1">
                            <a:solidFill>
                              <a:srgbClr val="E4002B"/>
                            </a:solidFill>
                            <a:latin typeface="Cambria Math" panose="02040503050406030204" pitchFamily="18" charset="0"/>
                          </a:rPr>
                          <m:t>𝑝𝑜𝑠𝑡</m:t>
                        </m:r>
                      </m:sub>
                    </m:sSub>
                    <m:d>
                      <m:dPr>
                        <m:ctrlPr>
                          <a:rPr lang="en-US" altLang="zh-CN" i="1">
                            <a:solidFill>
                              <a:srgbClr val="E4002B"/>
                            </a:solidFill>
                            <a:latin typeface="Cambria Math" panose="02040503050406030204" pitchFamily="18" charset="0"/>
                          </a:rPr>
                        </m:ctrlPr>
                      </m:dPr>
                      <m:e>
                        <m:r>
                          <a:rPr lang="en-US" altLang="zh-CN" i="1">
                            <a:solidFill>
                              <a:srgbClr val="E4002B"/>
                            </a:solidFill>
                            <a:latin typeface="Cambria Math" panose="02040503050406030204" pitchFamily="18" charset="0"/>
                          </a:rPr>
                          <m:t>𝑝</m:t>
                        </m:r>
                        <m:r>
                          <a:rPr lang="en-US" altLang="zh-CN" i="1">
                            <a:solidFill>
                              <a:srgbClr val="E4002B"/>
                            </a:solidFill>
                            <a:latin typeface="Cambria Math" panose="02040503050406030204" pitchFamily="18" charset="0"/>
                          </a:rPr>
                          <m:t>&lt;0.45</m:t>
                        </m:r>
                      </m:e>
                    </m:d>
                    <m:r>
                      <a:rPr lang="en-US" altLang="zh-CN" i="1">
                        <a:solidFill>
                          <a:srgbClr val="E4002B"/>
                        </a:solidFill>
                        <a:latin typeface="Cambria Math" panose="02040503050406030204" pitchFamily="18" charset="0"/>
                      </a:rPr>
                      <m:t>&gt;</m:t>
                    </m:r>
                    <m:r>
                      <a:rPr lang="en-US" altLang="zh-CN" b="0" i="1" smtClean="0">
                        <a:solidFill>
                          <a:srgbClr val="E4002B"/>
                        </a:solidFill>
                        <a:latin typeface="Cambria Math" panose="02040503050406030204" pitchFamily="18" charset="0"/>
                      </a:rPr>
                      <m:t>0.1</m:t>
                    </m:r>
                  </m:oMath>
                </a14:m>
                <a:r>
                  <a:rPr lang="zh-CN" altLang="en-US" dirty="0">
                    <a:solidFill>
                      <a:srgbClr val="E4002B"/>
                    </a:solidFill>
                  </a:rPr>
                  <a:t> </a:t>
                </a:r>
                <a:r>
                  <a:rPr lang="en-US" altLang="zh-CN" dirty="0">
                    <a:solidFill>
                      <a:srgbClr val="E4002B"/>
                    </a:solidFill>
                    <a:sym typeface="Wingdings" panose="05000000000000000000" pitchFamily="2" charset="2"/>
                  </a:rPr>
                  <a:t> #resp </a:t>
                </a:r>
                <a:r>
                  <a:rPr lang="en-US" altLang="zh-CN" dirty="0">
                    <a:solidFill>
                      <a:srgbClr val="E4002B"/>
                    </a:solidFill>
                    <a:cs typeface="Times New Roman" panose="02020603050405020304" pitchFamily="18" charset="0"/>
                  </a:rPr>
                  <a:t>≤ 22 </a:t>
                </a:r>
                <a:endParaRPr lang="zh-CN" altLang="en-US" dirty="0"/>
              </a:p>
            </p:txBody>
          </p:sp>
        </mc:Choice>
        <mc:Fallback xmlns="">
          <p:sp>
            <p:nvSpPr>
              <p:cNvPr id="10" name="Rectangle 9">
                <a:extLst>
                  <a:ext uri="{FF2B5EF4-FFF2-40B4-BE49-F238E27FC236}">
                    <a16:creationId xmlns:a16="http://schemas.microsoft.com/office/drawing/2014/main" id="{950FB812-6372-4583-B579-0BC7F4757419}"/>
                  </a:ext>
                </a:extLst>
              </p:cNvPr>
              <p:cNvSpPr>
                <a:spLocks noRot="1" noChangeAspect="1" noMove="1" noResize="1" noEditPoints="1" noAdjustHandles="1" noChangeArrowheads="1" noChangeShapeType="1" noTextEdit="1"/>
              </p:cNvSpPr>
              <p:nvPr/>
            </p:nvSpPr>
            <p:spPr>
              <a:xfrm>
                <a:off x="6297222" y="1523805"/>
                <a:ext cx="5225994" cy="390748"/>
              </a:xfrm>
              <a:prstGeom prst="rect">
                <a:avLst/>
              </a:prstGeom>
              <a:blipFill>
                <a:blip r:embed="rId5"/>
                <a:stretch>
                  <a:fillRect l="-933" t="-9375" b="-1875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48A3A5CF-7765-4FDB-BDC9-47D6C0D8C97C}"/>
                  </a:ext>
                </a:extLst>
              </p:cNvPr>
              <p:cNvSpPr txBox="1"/>
              <p:nvPr/>
            </p:nvSpPr>
            <p:spPr>
              <a:xfrm>
                <a:off x="162559" y="1016395"/>
                <a:ext cx="10564428" cy="391582"/>
              </a:xfrm>
              <a:prstGeom prst="rect">
                <a:avLst/>
              </a:prstGeom>
              <a:noFill/>
            </p:spPr>
            <p:txBody>
              <a:bodyPr wrap="square" rtlCol="0">
                <a:spAutoFit/>
              </a:bodyPr>
              <a:lstStyle/>
              <a:p>
                <a:r>
                  <a:rPr lang="en-US" altLang="zh-CN" dirty="0"/>
                  <a:t>Example: </a:t>
                </a:r>
                <a14:m>
                  <m:oMath xmlns:m="http://schemas.openxmlformats.org/officeDocument/2006/math">
                    <m:r>
                      <a:rPr lang="en-US" altLang="zh-CN" i="1" dirty="0">
                        <a:latin typeface="Cambria Math" panose="02040503050406030204" pitchFamily="18" charset="0"/>
                      </a:rPr>
                      <m:t>𝑛</m:t>
                    </m:r>
                  </m:oMath>
                </a14:m>
                <a:r>
                  <a:rPr lang="zh-CN" altLang="en-US" dirty="0"/>
                  <a:t> </a:t>
                </a:r>
                <a:r>
                  <a:rPr lang="en-US" altLang="zh-CN" dirty="0"/>
                  <a:t>= 40,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𝑐𝑢𝑡</m:t>
                        </m:r>
                      </m:e>
                      <m:sub>
                        <m:r>
                          <a:rPr lang="en-US" altLang="zh-CN" i="1">
                            <a:latin typeface="Cambria Math" panose="02040503050406030204" pitchFamily="18" charset="0"/>
                          </a:rPr>
                          <m:t>𝑒𝑓𝑓</m:t>
                        </m:r>
                      </m:sub>
                    </m:sSub>
                  </m:oMath>
                </a14:m>
                <a:r>
                  <a:rPr lang="zh-CN" altLang="en-US" dirty="0"/>
                  <a:t> </a:t>
                </a:r>
                <a:r>
                  <a:rPr lang="en-US" altLang="zh-CN" dirty="0"/>
                  <a:t>= 0.55,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𝑐𝑢𝑡</m:t>
                        </m:r>
                      </m:e>
                      <m:sub>
                        <m:r>
                          <a:rPr lang="en-US" altLang="zh-CN" b="0" i="1" smtClean="0">
                            <a:latin typeface="Cambria Math" panose="02040503050406030204" pitchFamily="18" charset="0"/>
                          </a:rPr>
                          <m:t>𝑓𝑢𝑡</m:t>
                        </m:r>
                      </m:sub>
                    </m:sSub>
                  </m:oMath>
                </a14:m>
                <a:r>
                  <a:rPr lang="zh-CN" altLang="en-US" dirty="0"/>
                  <a:t> </a:t>
                </a:r>
                <a:r>
                  <a:rPr lang="en-US" altLang="zh-CN" dirty="0"/>
                  <a:t>= 0.45,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𝑒𝑓𝑓</m:t>
                        </m:r>
                      </m:sub>
                    </m:sSub>
                  </m:oMath>
                </a14:m>
                <a:r>
                  <a:rPr lang="en-US" altLang="zh-CN" dirty="0"/>
                  <a:t> = 0.67,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b="0" i="1" smtClean="0">
                            <a:latin typeface="Cambria Math" panose="02040503050406030204" pitchFamily="18" charset="0"/>
                          </a:rPr>
                          <m:t>𝑓𝑢𝑡</m:t>
                        </m:r>
                      </m:sub>
                    </m:sSub>
                  </m:oMath>
                </a14:m>
                <a:r>
                  <a:rPr lang="zh-CN" altLang="en-US" dirty="0"/>
                  <a:t> </a:t>
                </a:r>
                <a:r>
                  <a:rPr lang="en-US" altLang="zh-CN" dirty="0"/>
                  <a:t>= 0.9</a:t>
                </a:r>
                <a:endParaRPr lang="zh-CN" altLang="en-US" dirty="0"/>
              </a:p>
            </p:txBody>
          </p:sp>
        </mc:Choice>
        <mc:Fallback>
          <p:sp>
            <p:nvSpPr>
              <p:cNvPr id="11" name="TextBox 10">
                <a:extLst>
                  <a:ext uri="{FF2B5EF4-FFF2-40B4-BE49-F238E27FC236}">
                    <a16:creationId xmlns:a16="http://schemas.microsoft.com/office/drawing/2014/main" id="{48A3A5CF-7765-4FDB-BDC9-47D6C0D8C97C}"/>
                  </a:ext>
                </a:extLst>
              </p:cNvPr>
              <p:cNvSpPr txBox="1">
                <a:spLocks noRot="1" noChangeAspect="1" noMove="1" noResize="1" noEditPoints="1" noAdjustHandles="1" noChangeArrowheads="1" noChangeShapeType="1" noTextEdit="1"/>
              </p:cNvSpPr>
              <p:nvPr/>
            </p:nvSpPr>
            <p:spPr>
              <a:xfrm>
                <a:off x="162559" y="1016395"/>
                <a:ext cx="10564428" cy="391582"/>
              </a:xfrm>
              <a:prstGeom prst="rect">
                <a:avLst/>
              </a:prstGeom>
              <a:blipFill>
                <a:blip r:embed="rId6"/>
                <a:stretch>
                  <a:fillRect l="-519" t="-9375" b="-1875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58754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2C947-70D5-4478-8DAD-9FC6A6FE4AB3}"/>
              </a:ext>
            </a:extLst>
          </p:cNvPr>
          <p:cNvSpPr>
            <a:spLocks noGrp="1"/>
          </p:cNvSpPr>
          <p:nvPr>
            <p:ph type="title"/>
          </p:nvPr>
        </p:nvSpPr>
        <p:spPr/>
        <p:txBody>
          <a:bodyPr/>
          <a:lstStyle/>
          <a:p>
            <a:r>
              <a:rPr lang="en-US" altLang="zh-CN" dirty="0"/>
              <a:t>Binary</a:t>
            </a:r>
            <a:r>
              <a:rPr lang="zh-CN" altLang="en-US" dirty="0"/>
              <a:t> </a:t>
            </a:r>
            <a:r>
              <a:rPr lang="en-US" altLang="zh-CN" dirty="0"/>
              <a:t>Endpoint</a:t>
            </a:r>
            <a:br>
              <a:rPr lang="en-US" altLang="zh-CN" dirty="0"/>
            </a:br>
            <a:r>
              <a:rPr lang="en-US" altLang="zh-CN" sz="2000" dirty="0"/>
              <a:t>An example</a:t>
            </a:r>
            <a:endParaRPr lang="zh-CN" altLang="en-US" sz="2000" dirty="0"/>
          </a:p>
        </p:txBody>
      </p:sp>
      <p:sp>
        <p:nvSpPr>
          <p:cNvPr id="3" name="Footer Placeholder 2">
            <a:extLst>
              <a:ext uri="{FF2B5EF4-FFF2-40B4-BE49-F238E27FC236}">
                <a16:creationId xmlns:a16="http://schemas.microsoft.com/office/drawing/2014/main" id="{95084104-6B6C-4CC4-A4C4-0FC1F633B5C4}"/>
              </a:ext>
            </a:extLst>
          </p:cNvPr>
          <p:cNvSpPr>
            <a:spLocks noGrp="1"/>
          </p:cNvSpPr>
          <p:nvPr>
            <p:ph type="ftr" sz="quarter" idx="11"/>
          </p:nvPr>
        </p:nvSpPr>
        <p:spPr/>
        <p:txBody>
          <a:bodyPr/>
          <a:lstStyle/>
          <a:p>
            <a:r>
              <a:rPr lang="en-US" altLang="zh-CN"/>
              <a:t>Copyright©Simcere Zaiming Pharmaceutical Co., Ltd. ALL RIGHTS RESERVED</a:t>
            </a:r>
            <a:endParaRPr lang="zh-CN" altLang="en-US"/>
          </a:p>
        </p:txBody>
      </p:sp>
      <p:sp>
        <p:nvSpPr>
          <p:cNvPr id="4" name="Slide Number Placeholder 3">
            <a:extLst>
              <a:ext uri="{FF2B5EF4-FFF2-40B4-BE49-F238E27FC236}">
                <a16:creationId xmlns:a16="http://schemas.microsoft.com/office/drawing/2014/main" id="{1B144BCB-4773-40EA-93C3-0FD94A42EEDF}"/>
              </a:ext>
            </a:extLst>
          </p:cNvPr>
          <p:cNvSpPr>
            <a:spLocks noGrp="1"/>
          </p:cNvSpPr>
          <p:nvPr>
            <p:ph type="sldNum" sz="quarter" idx="12"/>
          </p:nvPr>
        </p:nvSpPr>
        <p:spPr/>
        <p:txBody>
          <a:bodyPr/>
          <a:lstStyle/>
          <a:p>
            <a:fld id="{E4B38883-E1FC-4E66-8A2B-D2BAE752E622}" type="slidenum">
              <a:rPr lang="zh-CN" altLang="en-US" smtClean="0"/>
              <a:t>13</a:t>
            </a:fld>
            <a:r>
              <a:rPr lang="zh-CN" altLang="en-US"/>
              <a:t>丨</a:t>
            </a:r>
          </a:p>
        </p:txBody>
      </p:sp>
      <p:sp>
        <p:nvSpPr>
          <p:cNvPr id="5" name="Content Placeholder 4">
            <a:extLst>
              <a:ext uri="{FF2B5EF4-FFF2-40B4-BE49-F238E27FC236}">
                <a16:creationId xmlns:a16="http://schemas.microsoft.com/office/drawing/2014/main" id="{93C4BB8F-28DB-48EC-BD5C-09606843FC1B}"/>
              </a:ext>
            </a:extLst>
          </p:cNvPr>
          <p:cNvSpPr>
            <a:spLocks noGrp="1"/>
          </p:cNvSpPr>
          <p:nvPr>
            <p:ph sz="quarter" idx="15"/>
          </p:nvPr>
        </p:nvSpPr>
        <p:spPr/>
        <p:txBody>
          <a:bodyPr/>
          <a:lstStyle/>
          <a:p>
            <a:r>
              <a:rPr lang="en-US" altLang="zh-CN" dirty="0"/>
              <a:t>A</a:t>
            </a:r>
            <a:r>
              <a:rPr lang="zh-CN" altLang="en-US" dirty="0"/>
              <a:t> </a:t>
            </a:r>
            <a:r>
              <a:rPr lang="en-US" altLang="zh-CN" dirty="0"/>
              <a:t>Ph</a:t>
            </a:r>
            <a:r>
              <a:rPr lang="zh-CN" altLang="en-US" dirty="0"/>
              <a:t> </a:t>
            </a:r>
            <a:r>
              <a:rPr lang="en-US" altLang="zh-CN" dirty="0"/>
              <a:t>I</a:t>
            </a:r>
            <a:r>
              <a:rPr lang="zh-CN" altLang="en-US" dirty="0"/>
              <a:t> </a:t>
            </a:r>
            <a:r>
              <a:rPr lang="en-US" altLang="zh-CN" dirty="0"/>
              <a:t>expansion </a:t>
            </a:r>
            <a:r>
              <a:rPr lang="en-US" altLang="zh-CN" dirty="0" err="1"/>
              <a:t>PoC</a:t>
            </a:r>
            <a:r>
              <a:rPr lang="en-US" altLang="zh-CN" dirty="0"/>
              <a:t> trial, IO treatment targeting PD-1 high NSCLC patients</a:t>
            </a:r>
            <a:r>
              <a:rPr lang="zh-CN" altLang="en-US" dirty="0"/>
              <a:t>：</a:t>
            </a:r>
            <a:endParaRPr lang="en-US" altLang="zh-CN" dirty="0"/>
          </a:p>
          <a:p>
            <a:pPr lvl="1"/>
            <a:r>
              <a:rPr lang="en-US" altLang="zh-CN" dirty="0"/>
              <a:t>Efficacy</a:t>
            </a:r>
            <a:r>
              <a:rPr lang="zh-CN" altLang="en-US" dirty="0"/>
              <a:t> </a:t>
            </a:r>
            <a:r>
              <a:rPr lang="en-US" altLang="zh-CN" dirty="0"/>
              <a:t>boundary</a:t>
            </a:r>
            <a:r>
              <a:rPr lang="zh-CN" altLang="en-US" dirty="0"/>
              <a:t> </a:t>
            </a:r>
            <a:r>
              <a:rPr lang="en-US" altLang="zh-CN" dirty="0"/>
              <a:t>0.55,</a:t>
            </a:r>
            <a:r>
              <a:rPr lang="zh-CN" altLang="en-US" dirty="0"/>
              <a:t> </a:t>
            </a:r>
            <a:r>
              <a:rPr lang="en-US" altLang="zh-CN" dirty="0"/>
              <a:t>futility boundary 0.45;</a:t>
            </a:r>
          </a:p>
          <a:p>
            <a:pPr lvl="1"/>
            <a:r>
              <a:rPr lang="en-US" altLang="zh-CN" dirty="0"/>
              <a:t>Sample</a:t>
            </a:r>
            <a:r>
              <a:rPr lang="zh-CN" altLang="en-US" dirty="0"/>
              <a:t> </a:t>
            </a:r>
            <a:r>
              <a:rPr lang="en-US" altLang="zh-CN" dirty="0"/>
              <a:t>size</a:t>
            </a:r>
            <a:r>
              <a:rPr lang="zh-CN" altLang="en-US" dirty="0"/>
              <a:t> </a:t>
            </a:r>
            <a:r>
              <a:rPr lang="en-US" altLang="zh-CN" dirty="0"/>
              <a:t>40;</a:t>
            </a:r>
          </a:p>
          <a:p>
            <a:pPr lvl="1"/>
            <a:r>
              <a:rPr lang="en-US" altLang="zh-CN" dirty="0"/>
              <a:t>Non-informative</a:t>
            </a:r>
            <a:r>
              <a:rPr lang="zh-CN" altLang="en-US" dirty="0"/>
              <a:t> </a:t>
            </a:r>
            <a:r>
              <a:rPr lang="en-US" altLang="zh-CN" dirty="0"/>
              <a:t>prior</a:t>
            </a:r>
            <a:r>
              <a:rPr lang="zh-CN" altLang="en-US" dirty="0"/>
              <a:t> </a:t>
            </a:r>
            <a:r>
              <a:rPr lang="en-US" altLang="zh-CN" dirty="0"/>
              <a:t>beta(1, 1);</a:t>
            </a:r>
          </a:p>
          <a:p>
            <a:pPr lvl="1"/>
            <a:r>
              <a:rPr lang="en-US" altLang="zh-CN" dirty="0">
                <a:solidFill>
                  <a:srgbClr val="383B58"/>
                </a:solidFill>
              </a:rPr>
              <a:t>Posterior</a:t>
            </a:r>
            <a:r>
              <a:rPr lang="zh-CN" altLang="en-US" dirty="0">
                <a:solidFill>
                  <a:srgbClr val="383B58"/>
                </a:solidFill>
              </a:rPr>
              <a:t> </a:t>
            </a:r>
            <a:r>
              <a:rPr lang="en-US" altLang="zh-CN" dirty="0" err="1">
                <a:solidFill>
                  <a:srgbClr val="33C166"/>
                </a:solidFill>
              </a:rPr>
              <a:t>Pr</a:t>
            </a:r>
            <a:r>
              <a:rPr lang="en-US" altLang="zh-CN" dirty="0">
                <a:solidFill>
                  <a:srgbClr val="33C166"/>
                </a:solidFill>
              </a:rPr>
              <a:t>(ORR </a:t>
            </a:r>
            <a:r>
              <a:rPr lang="en-US" altLang="zh-CN" dirty="0">
                <a:solidFill>
                  <a:srgbClr val="33C166"/>
                </a:solidFill>
                <a:cs typeface="Times New Roman" panose="02020603050405020304" pitchFamily="18" charset="0"/>
              </a:rPr>
              <a:t>≥ 0.55) ≥ 67%  ---- Declare Go</a:t>
            </a:r>
          </a:p>
          <a:p>
            <a:pPr lvl="1"/>
            <a:r>
              <a:rPr lang="en-US" altLang="zh-CN" dirty="0">
                <a:solidFill>
                  <a:srgbClr val="383B58"/>
                </a:solidFill>
                <a:cs typeface="Times New Roman" panose="02020603050405020304" pitchFamily="18" charset="0"/>
              </a:rPr>
              <a:t>Posterior</a:t>
            </a:r>
            <a:r>
              <a:rPr lang="zh-CN" altLang="en-US" dirty="0">
                <a:solidFill>
                  <a:srgbClr val="383B58"/>
                </a:solidFill>
                <a:cs typeface="Times New Roman" panose="02020603050405020304" pitchFamily="18" charset="0"/>
              </a:rPr>
              <a:t> </a:t>
            </a:r>
            <a:r>
              <a:rPr lang="en-US" altLang="zh-CN" dirty="0" err="1">
                <a:solidFill>
                  <a:srgbClr val="E4002B"/>
                </a:solidFill>
              </a:rPr>
              <a:t>Pr</a:t>
            </a:r>
            <a:r>
              <a:rPr lang="en-US" altLang="zh-CN" dirty="0">
                <a:solidFill>
                  <a:srgbClr val="E4002B"/>
                </a:solidFill>
              </a:rPr>
              <a:t>(ORR </a:t>
            </a:r>
            <a:r>
              <a:rPr lang="en-US" altLang="zh-CN" dirty="0">
                <a:solidFill>
                  <a:srgbClr val="E4002B"/>
                </a:solidFill>
                <a:cs typeface="Times New Roman" panose="02020603050405020304" pitchFamily="18" charset="0"/>
              </a:rPr>
              <a:t>≤ 0.45) ≥ 10%  ---- Declare No-go</a:t>
            </a:r>
          </a:p>
          <a:p>
            <a:pPr lvl="1"/>
            <a:endParaRPr lang="en-US" altLang="zh-CN" dirty="0">
              <a:solidFill>
                <a:srgbClr val="E4002B"/>
              </a:solidFill>
              <a:cs typeface="Times New Roman" panose="02020603050405020304" pitchFamily="18" charset="0"/>
            </a:endParaRPr>
          </a:p>
          <a:p>
            <a:r>
              <a:rPr lang="en-US" altLang="zh-CN" dirty="0">
                <a:solidFill>
                  <a:srgbClr val="383B58"/>
                </a:solidFill>
                <a:cs typeface="Times New Roman" panose="02020603050405020304" pitchFamily="18" charset="0"/>
              </a:rPr>
              <a:t>Decision rules</a:t>
            </a:r>
          </a:p>
          <a:p>
            <a:pPr lvl="1"/>
            <a:r>
              <a:rPr lang="en-US" altLang="zh-CN" dirty="0">
                <a:solidFill>
                  <a:srgbClr val="383B58"/>
                </a:solidFill>
              </a:rPr>
              <a:t>If </a:t>
            </a:r>
            <a:r>
              <a:rPr lang="en-US" altLang="zh-CN" dirty="0">
                <a:solidFill>
                  <a:srgbClr val="00B140"/>
                </a:solidFill>
              </a:rPr>
              <a:t>#resp </a:t>
            </a:r>
            <a:r>
              <a:rPr lang="en-US" altLang="zh-CN" dirty="0">
                <a:solidFill>
                  <a:srgbClr val="00B140"/>
                </a:solidFill>
                <a:cs typeface="Times New Roman" panose="02020603050405020304" pitchFamily="18" charset="0"/>
              </a:rPr>
              <a:t>≥ 24 </a:t>
            </a:r>
            <a:r>
              <a:rPr lang="en-US" altLang="zh-CN" dirty="0">
                <a:solidFill>
                  <a:srgbClr val="383B58"/>
                </a:solidFill>
                <a:cs typeface="Times New Roman" panose="02020603050405020304" pitchFamily="18" charset="0"/>
              </a:rPr>
              <a:t>(</a:t>
            </a:r>
            <a:r>
              <a:rPr lang="en-US" altLang="zh-CN" dirty="0" err="1">
                <a:solidFill>
                  <a:srgbClr val="383B58"/>
                </a:solidFill>
                <a:cs typeface="Times New Roman" panose="02020603050405020304" pitchFamily="18" charset="0"/>
              </a:rPr>
              <a:t>Obs</a:t>
            </a:r>
            <a:r>
              <a:rPr lang="en-US" altLang="zh-CN" dirty="0">
                <a:solidFill>
                  <a:srgbClr val="383B58"/>
                </a:solidFill>
                <a:cs typeface="Times New Roman" panose="02020603050405020304" pitchFamily="18" charset="0"/>
              </a:rPr>
              <a:t> </a:t>
            </a:r>
            <a:r>
              <a:rPr lang="en-US" altLang="zh-CN" dirty="0">
                <a:solidFill>
                  <a:srgbClr val="434661"/>
                </a:solidFill>
                <a:cs typeface="Times New Roman" panose="02020603050405020304" pitchFamily="18" charset="0"/>
              </a:rPr>
              <a:t>ORR ≥60%),</a:t>
            </a:r>
            <a:r>
              <a:rPr lang="zh-CN" altLang="en-US" dirty="0">
                <a:solidFill>
                  <a:srgbClr val="434661"/>
                </a:solidFill>
                <a:cs typeface="Times New Roman" panose="02020603050405020304" pitchFamily="18" charset="0"/>
              </a:rPr>
              <a:t> </a:t>
            </a:r>
            <a:r>
              <a:rPr lang="en-US" altLang="zh-CN" dirty="0">
                <a:solidFill>
                  <a:srgbClr val="434661"/>
                </a:solidFill>
                <a:cs typeface="Times New Roman" panose="02020603050405020304" pitchFamily="18" charset="0"/>
              </a:rPr>
              <a:t>then declare</a:t>
            </a:r>
            <a:r>
              <a:rPr lang="zh-CN" altLang="en-US" dirty="0">
                <a:solidFill>
                  <a:srgbClr val="434661"/>
                </a:solidFill>
                <a:cs typeface="Times New Roman" panose="02020603050405020304" pitchFamily="18" charset="0"/>
              </a:rPr>
              <a:t> </a:t>
            </a:r>
            <a:r>
              <a:rPr lang="en-US" altLang="zh-CN" dirty="0">
                <a:solidFill>
                  <a:srgbClr val="434661"/>
                </a:solidFill>
                <a:cs typeface="Times New Roman" panose="02020603050405020304" pitchFamily="18" charset="0"/>
              </a:rPr>
              <a:t>Go,</a:t>
            </a:r>
            <a:r>
              <a:rPr lang="zh-CN" altLang="en-US" dirty="0">
                <a:solidFill>
                  <a:srgbClr val="434661"/>
                </a:solidFill>
                <a:cs typeface="Times New Roman" panose="02020603050405020304" pitchFamily="18" charset="0"/>
              </a:rPr>
              <a:t> </a:t>
            </a:r>
            <a:r>
              <a:rPr lang="en-US" altLang="zh-CN" dirty="0">
                <a:solidFill>
                  <a:srgbClr val="434661"/>
                </a:solidFill>
                <a:cs typeface="Times New Roman" panose="02020603050405020304" pitchFamily="18" charset="0"/>
              </a:rPr>
              <a:t>with </a:t>
            </a:r>
            <a:r>
              <a:rPr lang="en-US" altLang="zh-CN" dirty="0" err="1">
                <a:solidFill>
                  <a:srgbClr val="33C166"/>
                </a:solidFill>
              </a:rPr>
              <a:t>Pr</a:t>
            </a:r>
            <a:r>
              <a:rPr lang="en-US" altLang="zh-CN" dirty="0">
                <a:solidFill>
                  <a:srgbClr val="33C166"/>
                </a:solidFill>
              </a:rPr>
              <a:t>(ORR </a:t>
            </a:r>
            <a:r>
              <a:rPr lang="en-US" altLang="zh-CN" dirty="0">
                <a:solidFill>
                  <a:srgbClr val="33C166"/>
                </a:solidFill>
                <a:cs typeface="Times New Roman" panose="02020603050405020304" pitchFamily="18" charset="0"/>
              </a:rPr>
              <a:t>≥ 0.55)=72.8%. </a:t>
            </a:r>
          </a:p>
          <a:p>
            <a:pPr lvl="1"/>
            <a:r>
              <a:rPr lang="en-US" altLang="zh-CN" dirty="0">
                <a:solidFill>
                  <a:srgbClr val="434661"/>
                </a:solidFill>
                <a:cs typeface="Times New Roman" panose="02020603050405020304" pitchFamily="18" charset="0"/>
              </a:rPr>
              <a:t>If</a:t>
            </a:r>
            <a:r>
              <a:rPr lang="zh-CN" altLang="en-US" dirty="0">
                <a:solidFill>
                  <a:srgbClr val="434661"/>
                </a:solidFill>
                <a:cs typeface="Times New Roman" panose="02020603050405020304" pitchFamily="18" charset="0"/>
              </a:rPr>
              <a:t> </a:t>
            </a:r>
            <a:r>
              <a:rPr lang="en-US" altLang="zh-CN" dirty="0">
                <a:solidFill>
                  <a:srgbClr val="E4002B"/>
                </a:solidFill>
                <a:cs typeface="Times New Roman" panose="02020603050405020304" pitchFamily="18" charset="0"/>
              </a:rPr>
              <a:t>#resp ≤ 22 </a:t>
            </a:r>
            <a:r>
              <a:rPr lang="en-US" altLang="zh-CN" dirty="0">
                <a:solidFill>
                  <a:srgbClr val="383B58"/>
                </a:solidFill>
                <a:cs typeface="Times New Roman" panose="02020603050405020304" pitchFamily="18" charset="0"/>
              </a:rPr>
              <a:t>(</a:t>
            </a:r>
            <a:r>
              <a:rPr lang="en-US" altLang="zh-CN" dirty="0" err="1">
                <a:solidFill>
                  <a:srgbClr val="383B58"/>
                </a:solidFill>
                <a:cs typeface="Times New Roman" panose="02020603050405020304" pitchFamily="18" charset="0"/>
              </a:rPr>
              <a:t>Obs</a:t>
            </a:r>
            <a:r>
              <a:rPr lang="zh-CN" altLang="en-US" dirty="0">
                <a:solidFill>
                  <a:srgbClr val="383B58"/>
                </a:solidFill>
                <a:cs typeface="Times New Roman" panose="02020603050405020304" pitchFamily="18" charset="0"/>
              </a:rPr>
              <a:t> </a:t>
            </a:r>
            <a:r>
              <a:rPr lang="en-US" altLang="zh-CN" dirty="0">
                <a:solidFill>
                  <a:srgbClr val="383B58"/>
                </a:solidFill>
                <a:cs typeface="Times New Roman" panose="02020603050405020304" pitchFamily="18" charset="0"/>
              </a:rPr>
              <a:t>ORR ≤ 55%),</a:t>
            </a:r>
            <a:r>
              <a:rPr lang="zh-CN" altLang="en-US" dirty="0">
                <a:solidFill>
                  <a:srgbClr val="383B58"/>
                </a:solidFill>
                <a:cs typeface="Times New Roman" panose="02020603050405020304" pitchFamily="18" charset="0"/>
              </a:rPr>
              <a:t> </a:t>
            </a:r>
            <a:r>
              <a:rPr lang="en-US" altLang="zh-CN" dirty="0">
                <a:solidFill>
                  <a:srgbClr val="383B58"/>
                </a:solidFill>
                <a:cs typeface="Times New Roman" panose="02020603050405020304" pitchFamily="18" charset="0"/>
              </a:rPr>
              <a:t>then declare No-go,</a:t>
            </a:r>
            <a:r>
              <a:rPr lang="zh-CN" altLang="en-US" dirty="0">
                <a:solidFill>
                  <a:srgbClr val="383B58"/>
                </a:solidFill>
                <a:cs typeface="Times New Roman" panose="02020603050405020304" pitchFamily="18" charset="0"/>
              </a:rPr>
              <a:t> </a:t>
            </a:r>
            <a:r>
              <a:rPr lang="en-US" altLang="zh-CN" dirty="0">
                <a:solidFill>
                  <a:srgbClr val="383B58"/>
                </a:solidFill>
                <a:cs typeface="Times New Roman" panose="02020603050405020304" pitchFamily="18" charset="0"/>
              </a:rPr>
              <a:t>with</a:t>
            </a:r>
            <a:r>
              <a:rPr lang="zh-CN" altLang="en-US" dirty="0">
                <a:solidFill>
                  <a:srgbClr val="383B58"/>
                </a:solidFill>
                <a:cs typeface="Times New Roman" panose="02020603050405020304" pitchFamily="18" charset="0"/>
              </a:rPr>
              <a:t> </a:t>
            </a:r>
            <a:r>
              <a:rPr lang="en-US" altLang="zh-CN" dirty="0" err="1">
                <a:solidFill>
                  <a:srgbClr val="E4002B"/>
                </a:solidFill>
              </a:rPr>
              <a:t>Pr</a:t>
            </a:r>
            <a:r>
              <a:rPr lang="en-US" altLang="zh-CN" dirty="0">
                <a:solidFill>
                  <a:srgbClr val="E4002B"/>
                </a:solidFill>
              </a:rPr>
              <a:t>(ORR </a:t>
            </a:r>
            <a:r>
              <a:rPr lang="en-US" altLang="zh-CN" dirty="0">
                <a:solidFill>
                  <a:srgbClr val="E4002B"/>
                </a:solidFill>
                <a:cs typeface="Times New Roman" panose="02020603050405020304" pitchFamily="18" charset="0"/>
              </a:rPr>
              <a:t>≤ 0.45)=10.2%.</a:t>
            </a:r>
            <a:endParaRPr lang="en-US" altLang="zh-CN" dirty="0">
              <a:solidFill>
                <a:srgbClr val="383B58"/>
              </a:solidFill>
            </a:endParaRPr>
          </a:p>
        </p:txBody>
      </p:sp>
    </p:spTree>
    <p:extLst>
      <p:ext uri="{BB962C8B-B14F-4D97-AF65-F5344CB8AC3E}">
        <p14:creationId xmlns:p14="http://schemas.microsoft.com/office/powerpoint/2010/main" val="583805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A07DE-1E83-421A-83AF-50C7AEAFDB5F}"/>
              </a:ext>
            </a:extLst>
          </p:cNvPr>
          <p:cNvSpPr>
            <a:spLocks noGrp="1"/>
          </p:cNvSpPr>
          <p:nvPr>
            <p:ph type="title"/>
          </p:nvPr>
        </p:nvSpPr>
        <p:spPr/>
        <p:txBody>
          <a:bodyPr/>
          <a:lstStyle/>
          <a:p>
            <a:r>
              <a:rPr lang="en-US" altLang="zh-CN" dirty="0"/>
              <a:t>Binary</a:t>
            </a:r>
            <a:r>
              <a:rPr lang="zh-CN" altLang="en-US" dirty="0"/>
              <a:t> </a:t>
            </a:r>
            <a:r>
              <a:rPr lang="en-US" altLang="zh-CN" dirty="0"/>
              <a:t>Endpoint</a:t>
            </a:r>
            <a:br>
              <a:rPr lang="en-US" altLang="zh-CN" dirty="0"/>
            </a:br>
            <a:r>
              <a:rPr lang="en-US" altLang="zh-CN" sz="2000" dirty="0"/>
              <a:t>Operating characteristics(OC)</a:t>
            </a:r>
            <a:endParaRPr lang="zh-CN" altLang="en-US" sz="2000" dirty="0"/>
          </a:p>
        </p:txBody>
      </p:sp>
      <p:sp>
        <p:nvSpPr>
          <p:cNvPr id="3" name="Footer Placeholder 2">
            <a:extLst>
              <a:ext uri="{FF2B5EF4-FFF2-40B4-BE49-F238E27FC236}">
                <a16:creationId xmlns:a16="http://schemas.microsoft.com/office/drawing/2014/main" id="{A4F4B633-C9EE-4B75-ABFB-15C801201B8C}"/>
              </a:ext>
            </a:extLst>
          </p:cNvPr>
          <p:cNvSpPr>
            <a:spLocks noGrp="1"/>
          </p:cNvSpPr>
          <p:nvPr>
            <p:ph type="ftr" sz="quarter" idx="11"/>
          </p:nvPr>
        </p:nvSpPr>
        <p:spPr/>
        <p:txBody>
          <a:bodyPr/>
          <a:lstStyle/>
          <a:p>
            <a:r>
              <a:rPr lang="en-US" altLang="zh-CN"/>
              <a:t>Copyright©Simcere Zaiming Pharmaceutical Co., Ltd. ALL RIGHTS RESERVED</a:t>
            </a:r>
            <a:endParaRPr lang="zh-CN" altLang="en-US"/>
          </a:p>
        </p:txBody>
      </p:sp>
      <p:sp>
        <p:nvSpPr>
          <p:cNvPr id="4" name="Slide Number Placeholder 3">
            <a:extLst>
              <a:ext uri="{FF2B5EF4-FFF2-40B4-BE49-F238E27FC236}">
                <a16:creationId xmlns:a16="http://schemas.microsoft.com/office/drawing/2014/main" id="{0A495541-DE46-4EE1-8737-56F2CAA60F6A}"/>
              </a:ext>
            </a:extLst>
          </p:cNvPr>
          <p:cNvSpPr>
            <a:spLocks noGrp="1"/>
          </p:cNvSpPr>
          <p:nvPr>
            <p:ph type="sldNum" sz="quarter" idx="12"/>
          </p:nvPr>
        </p:nvSpPr>
        <p:spPr/>
        <p:txBody>
          <a:bodyPr/>
          <a:lstStyle/>
          <a:p>
            <a:fld id="{E4B38883-E1FC-4E66-8A2B-D2BAE752E622}" type="slidenum">
              <a:rPr lang="zh-CN" altLang="en-US" smtClean="0"/>
              <a:t>14</a:t>
            </a:fld>
            <a:r>
              <a:rPr lang="zh-CN" altLang="en-US"/>
              <a:t>丨</a:t>
            </a:r>
          </a:p>
        </p:txBody>
      </p:sp>
      <p:pic>
        <p:nvPicPr>
          <p:cNvPr id="5" name="Picture 4">
            <a:extLst>
              <a:ext uri="{FF2B5EF4-FFF2-40B4-BE49-F238E27FC236}">
                <a16:creationId xmlns:a16="http://schemas.microsoft.com/office/drawing/2014/main" id="{6391149A-F873-436E-8E73-CBC6287907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8207"/>
            <a:ext cx="6954157" cy="5215616"/>
          </a:xfrm>
          <a:prstGeom prst="rect">
            <a:avLst/>
          </a:prstGeom>
        </p:spPr>
      </p:pic>
      <p:graphicFrame>
        <p:nvGraphicFramePr>
          <p:cNvPr id="6" name="Table 5">
            <a:extLst>
              <a:ext uri="{FF2B5EF4-FFF2-40B4-BE49-F238E27FC236}">
                <a16:creationId xmlns:a16="http://schemas.microsoft.com/office/drawing/2014/main" id="{4451A5ED-EA53-46F7-AE6D-A97EC5B175B2}"/>
              </a:ext>
            </a:extLst>
          </p:cNvPr>
          <p:cNvGraphicFramePr>
            <a:graphicFrameLocks noGrp="1"/>
          </p:cNvGraphicFramePr>
          <p:nvPr>
            <p:extLst/>
          </p:nvPr>
        </p:nvGraphicFramePr>
        <p:xfrm>
          <a:off x="6954157" y="3232158"/>
          <a:ext cx="5155340" cy="1483360"/>
        </p:xfrm>
        <a:graphic>
          <a:graphicData uri="http://schemas.openxmlformats.org/drawingml/2006/table">
            <a:tbl>
              <a:tblPr firstRow="1" bandRow="1">
                <a:tableStyleId>{5C22544A-7EE6-4342-B048-85BDC9FD1C3A}</a:tableStyleId>
              </a:tblPr>
              <a:tblGrid>
                <a:gridCol w="1288835">
                  <a:extLst>
                    <a:ext uri="{9D8B030D-6E8A-4147-A177-3AD203B41FA5}">
                      <a16:colId xmlns:a16="http://schemas.microsoft.com/office/drawing/2014/main" val="2175948260"/>
                    </a:ext>
                  </a:extLst>
                </a:gridCol>
                <a:gridCol w="1288835">
                  <a:extLst>
                    <a:ext uri="{9D8B030D-6E8A-4147-A177-3AD203B41FA5}">
                      <a16:colId xmlns:a16="http://schemas.microsoft.com/office/drawing/2014/main" val="1563075898"/>
                    </a:ext>
                  </a:extLst>
                </a:gridCol>
                <a:gridCol w="1288835">
                  <a:extLst>
                    <a:ext uri="{9D8B030D-6E8A-4147-A177-3AD203B41FA5}">
                      <a16:colId xmlns:a16="http://schemas.microsoft.com/office/drawing/2014/main" val="1319252311"/>
                    </a:ext>
                  </a:extLst>
                </a:gridCol>
                <a:gridCol w="1288835">
                  <a:extLst>
                    <a:ext uri="{9D8B030D-6E8A-4147-A177-3AD203B41FA5}">
                      <a16:colId xmlns:a16="http://schemas.microsoft.com/office/drawing/2014/main" val="942743480"/>
                    </a:ext>
                  </a:extLst>
                </a:gridCol>
              </a:tblGrid>
              <a:tr h="370840">
                <a:tc>
                  <a:txBody>
                    <a:bodyPr/>
                    <a:lstStyle/>
                    <a:p>
                      <a:r>
                        <a:rPr lang="en-US" altLang="zh-CN" sz="1200" dirty="0">
                          <a:latin typeface="微软雅黑" panose="020B0503020204020204" pitchFamily="34" charset="-122"/>
                          <a:ea typeface="微软雅黑" panose="020B0503020204020204" pitchFamily="34" charset="-122"/>
                        </a:rPr>
                        <a:t>ORR </a:t>
                      </a:r>
                      <a:endParaRPr lang="zh-CN" altLang="en-US" sz="1200" dirty="0">
                        <a:latin typeface="微软雅黑" panose="020B0503020204020204" pitchFamily="34" charset="-122"/>
                        <a:ea typeface="微软雅黑" panose="020B0503020204020204" pitchFamily="34" charset="-122"/>
                      </a:endParaRPr>
                    </a:p>
                  </a:txBody>
                  <a:tcPr anchor="ctr"/>
                </a:tc>
                <a:tc>
                  <a:txBody>
                    <a:bodyPr/>
                    <a:lstStyle/>
                    <a:p>
                      <a:r>
                        <a:rPr lang="en-US" altLang="zh-CN" sz="1200" dirty="0" err="1">
                          <a:latin typeface="微软雅黑" panose="020B0503020204020204" pitchFamily="34" charset="-122"/>
                          <a:ea typeface="微软雅黑" panose="020B0503020204020204" pitchFamily="34" charset="-122"/>
                        </a:rPr>
                        <a:t>Pr</a:t>
                      </a:r>
                      <a:r>
                        <a:rPr lang="en-US" altLang="zh-CN" sz="1200" dirty="0">
                          <a:latin typeface="微软雅黑" panose="020B0503020204020204" pitchFamily="34" charset="-122"/>
                          <a:ea typeface="微软雅黑" panose="020B0503020204020204" pitchFamily="34" charset="-122"/>
                        </a:rPr>
                        <a:t>(Go)</a:t>
                      </a:r>
                      <a:endParaRPr lang="zh-CN" altLang="en-US" sz="1200" dirty="0">
                        <a:latin typeface="微软雅黑" panose="020B0503020204020204" pitchFamily="34" charset="-122"/>
                        <a:ea typeface="微软雅黑" panose="020B0503020204020204" pitchFamily="34" charset="-122"/>
                      </a:endParaRPr>
                    </a:p>
                  </a:txBody>
                  <a:tcPr anchor="ctr"/>
                </a:tc>
                <a:tc>
                  <a:txBody>
                    <a:bodyPr/>
                    <a:lstStyle/>
                    <a:p>
                      <a:r>
                        <a:rPr lang="en-US" altLang="zh-CN" sz="1200" dirty="0" err="1">
                          <a:latin typeface="微软雅黑" panose="020B0503020204020204" pitchFamily="34" charset="-122"/>
                          <a:ea typeface="微软雅黑" panose="020B0503020204020204" pitchFamily="34" charset="-122"/>
                        </a:rPr>
                        <a:t>Pr</a:t>
                      </a:r>
                      <a:r>
                        <a:rPr lang="en-US" altLang="zh-CN" sz="1200" dirty="0">
                          <a:latin typeface="微软雅黑" panose="020B0503020204020204" pitchFamily="34" charset="-122"/>
                          <a:ea typeface="微软雅黑" panose="020B0503020204020204" pitchFamily="34" charset="-122"/>
                        </a:rPr>
                        <a:t>(No-go)</a:t>
                      </a:r>
                      <a:endParaRPr lang="zh-CN" altLang="en-US" sz="1200" dirty="0">
                        <a:latin typeface="微软雅黑" panose="020B0503020204020204" pitchFamily="34" charset="-122"/>
                        <a:ea typeface="微软雅黑" panose="020B0503020204020204" pitchFamily="34" charset="-122"/>
                      </a:endParaRPr>
                    </a:p>
                  </a:txBody>
                  <a:tcPr anchor="ctr"/>
                </a:tc>
                <a:tc>
                  <a:txBody>
                    <a:bodyPr/>
                    <a:lstStyle/>
                    <a:p>
                      <a:r>
                        <a:rPr lang="en-US" altLang="zh-CN" sz="1200" dirty="0" err="1">
                          <a:latin typeface="微软雅黑" panose="020B0503020204020204" pitchFamily="34" charset="-122"/>
                          <a:ea typeface="微软雅黑" panose="020B0503020204020204" pitchFamily="34" charset="-122"/>
                        </a:rPr>
                        <a:t>Pr</a:t>
                      </a:r>
                      <a:r>
                        <a:rPr lang="en-US" altLang="zh-CN" sz="1200" dirty="0">
                          <a:latin typeface="微软雅黑" panose="020B0503020204020204" pitchFamily="34" charset="-122"/>
                          <a:ea typeface="微软雅黑" panose="020B0503020204020204" pitchFamily="34" charset="-122"/>
                        </a:rPr>
                        <a:t>(Gray area*)</a:t>
                      </a:r>
                      <a:endParaRPr lang="zh-CN" altLang="en-US" sz="1200" dirty="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710402062"/>
                  </a:ext>
                </a:extLst>
              </a:tr>
              <a:tr h="370840">
                <a:tc>
                  <a:txBody>
                    <a:bodyPr/>
                    <a:lstStyle/>
                    <a:p>
                      <a:r>
                        <a:rPr lang="en-US" altLang="zh-CN" dirty="0">
                          <a:latin typeface="微软雅黑" panose="020B0503020204020204" pitchFamily="34" charset="-122"/>
                          <a:ea typeface="微软雅黑" panose="020B0503020204020204" pitchFamily="34" charset="-122"/>
                        </a:rPr>
                        <a:t>0.45 </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r>
                        <a:rPr lang="en-US" altLang="zh-CN" dirty="0">
                          <a:latin typeface="微软雅黑" panose="020B0503020204020204" pitchFamily="34" charset="-122"/>
                          <a:ea typeface="微软雅黑" panose="020B0503020204020204" pitchFamily="34" charset="-122"/>
                        </a:rPr>
                        <a:t>4.1%</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r>
                        <a:rPr lang="en-US" altLang="zh-CN" dirty="0">
                          <a:latin typeface="微软雅黑" panose="020B0503020204020204" pitchFamily="34" charset="-122"/>
                          <a:ea typeface="微软雅黑" panose="020B0503020204020204" pitchFamily="34" charset="-122"/>
                        </a:rPr>
                        <a:t>92.3%</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r>
                        <a:rPr lang="en-US" altLang="zh-CN" dirty="0">
                          <a:latin typeface="微软雅黑" panose="020B0503020204020204" pitchFamily="34" charset="-122"/>
                          <a:ea typeface="微软雅黑" panose="020B0503020204020204" pitchFamily="34" charset="-122"/>
                        </a:rPr>
                        <a:t>3.6%</a:t>
                      </a:r>
                      <a:endParaRPr lang="zh-CN" altLang="en-US" dirty="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3441882611"/>
                  </a:ext>
                </a:extLst>
              </a:tr>
              <a:tr h="370840">
                <a:tc>
                  <a:txBody>
                    <a:bodyPr/>
                    <a:lstStyle/>
                    <a:p>
                      <a:r>
                        <a:rPr lang="en-US" altLang="zh-CN" dirty="0">
                          <a:latin typeface="微软雅黑" panose="020B0503020204020204" pitchFamily="34" charset="-122"/>
                          <a:ea typeface="微软雅黑" panose="020B0503020204020204" pitchFamily="34" charset="-122"/>
                        </a:rPr>
                        <a:t>0.55</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r>
                        <a:rPr lang="en-US" altLang="zh-CN" dirty="0">
                          <a:latin typeface="微软雅黑" panose="020B0503020204020204" pitchFamily="34" charset="-122"/>
                          <a:ea typeface="微软雅黑" panose="020B0503020204020204" pitchFamily="34" charset="-122"/>
                        </a:rPr>
                        <a:t>31.9%</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r>
                        <a:rPr lang="en-US" altLang="zh-CN" dirty="0">
                          <a:latin typeface="微软雅黑" panose="020B0503020204020204" pitchFamily="34" charset="-122"/>
                          <a:ea typeface="微软雅黑" panose="020B0503020204020204" pitchFamily="34" charset="-122"/>
                        </a:rPr>
                        <a:t>56.1%</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r>
                        <a:rPr lang="en-US" altLang="zh-CN" dirty="0">
                          <a:latin typeface="微软雅黑" panose="020B0503020204020204" pitchFamily="34" charset="-122"/>
                          <a:ea typeface="微软雅黑" panose="020B0503020204020204" pitchFamily="34" charset="-122"/>
                        </a:rPr>
                        <a:t>12.1%</a:t>
                      </a:r>
                      <a:endParaRPr lang="zh-CN" altLang="en-US" dirty="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970456056"/>
                  </a:ext>
                </a:extLst>
              </a:tr>
              <a:tr h="370840">
                <a:tc>
                  <a:txBody>
                    <a:bodyPr/>
                    <a:lstStyle/>
                    <a:p>
                      <a:r>
                        <a:rPr lang="en-US" altLang="zh-CN" dirty="0">
                          <a:latin typeface="微软雅黑" panose="020B0503020204020204" pitchFamily="34" charset="-122"/>
                          <a:ea typeface="微软雅黑" panose="020B0503020204020204" pitchFamily="34" charset="-122"/>
                        </a:rPr>
                        <a:t>0.60</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r>
                        <a:rPr lang="en-US" altLang="zh-CN" dirty="0">
                          <a:latin typeface="微软雅黑" panose="020B0503020204020204" pitchFamily="34" charset="-122"/>
                          <a:ea typeface="微软雅黑" panose="020B0503020204020204" pitchFamily="34" charset="-122"/>
                        </a:rPr>
                        <a:t>56.8%</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r>
                        <a:rPr lang="en-US" altLang="zh-CN" dirty="0">
                          <a:latin typeface="微软雅黑" panose="020B0503020204020204" pitchFamily="34" charset="-122"/>
                          <a:ea typeface="微软雅黑" panose="020B0503020204020204" pitchFamily="34" charset="-122"/>
                        </a:rPr>
                        <a:t>31.1%</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r>
                        <a:rPr lang="en-US" altLang="zh-CN" dirty="0">
                          <a:latin typeface="微软雅黑" panose="020B0503020204020204" pitchFamily="34" charset="-122"/>
                          <a:ea typeface="微软雅黑" panose="020B0503020204020204" pitchFamily="34" charset="-122"/>
                        </a:rPr>
                        <a:t>12.0%</a:t>
                      </a:r>
                      <a:endParaRPr lang="zh-CN" altLang="en-US" dirty="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3771774596"/>
                  </a:ext>
                </a:extLst>
              </a:tr>
            </a:tbl>
          </a:graphicData>
        </a:graphic>
      </p:graphicFrame>
      <p:sp>
        <p:nvSpPr>
          <p:cNvPr id="7" name="TextBox 6">
            <a:extLst>
              <a:ext uri="{FF2B5EF4-FFF2-40B4-BE49-F238E27FC236}">
                <a16:creationId xmlns:a16="http://schemas.microsoft.com/office/drawing/2014/main" id="{355C0B16-D2B6-4F98-8A95-92BB23714555}"/>
              </a:ext>
            </a:extLst>
          </p:cNvPr>
          <p:cNvSpPr txBox="1"/>
          <p:nvPr/>
        </p:nvSpPr>
        <p:spPr>
          <a:xfrm>
            <a:off x="6954157" y="4720192"/>
            <a:ext cx="5420261" cy="276999"/>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 </a:t>
            </a:r>
            <a:r>
              <a:rPr lang="en-US" altLang="zh-CN" sz="1200" dirty="0">
                <a:latin typeface="微软雅黑" panose="020B0503020204020204" pitchFamily="34" charset="-122"/>
                <a:ea typeface="微软雅黑" panose="020B0503020204020204" pitchFamily="34" charset="-122"/>
              </a:rPr>
              <a:t>Other information e.g. PK/PD should be considered to make decision.</a:t>
            </a:r>
            <a:endParaRPr lang="zh-CN" altLang="en-US" sz="1200" dirty="0">
              <a:latin typeface="微软雅黑" panose="020B0503020204020204" pitchFamily="34" charset="-122"/>
              <a:ea typeface="微软雅黑" panose="020B0503020204020204" pitchFamily="34" charset="-122"/>
            </a:endParaRPr>
          </a:p>
        </p:txBody>
      </p:sp>
      <p:sp>
        <p:nvSpPr>
          <p:cNvPr id="8" name="TextBox 18">
            <a:extLst>
              <a:ext uri="{FF2B5EF4-FFF2-40B4-BE49-F238E27FC236}">
                <a16:creationId xmlns:a16="http://schemas.microsoft.com/office/drawing/2014/main" id="{AEC4D166-4609-4174-A614-0FDD49AD0CE9}"/>
              </a:ext>
            </a:extLst>
          </p:cNvPr>
          <p:cNvSpPr txBox="1"/>
          <p:nvPr/>
        </p:nvSpPr>
        <p:spPr>
          <a:xfrm>
            <a:off x="6954157" y="1596648"/>
            <a:ext cx="4377871" cy="1526187"/>
          </a:xfrm>
          <a:prstGeom prst="rect">
            <a:avLst/>
          </a:prstGeom>
          <a:noFill/>
        </p:spPr>
        <p:txBody>
          <a:bodyPr wrap="square" rtlCol="0">
            <a:spAutoFit/>
          </a:bodyPr>
          <a:lstStyle/>
          <a:p>
            <a:pPr>
              <a:lnSpc>
                <a:spcPct val="150000"/>
              </a:lnSpc>
            </a:pPr>
            <a:r>
              <a:rPr lang="en-US" altLang="zh-CN" sz="1600" dirty="0">
                <a:latin typeface="微软雅黑" panose="020B0503020204020204" pitchFamily="34" charset="-122"/>
                <a:ea typeface="微软雅黑" panose="020B0503020204020204" pitchFamily="34" charset="-122"/>
              </a:rPr>
              <a:t>OC according to the following rule</a:t>
            </a:r>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en-US" altLang="zh-CN" sz="1600" dirty="0">
                <a:latin typeface="微软雅黑" panose="020B0503020204020204" pitchFamily="34" charset="-122"/>
                <a:ea typeface="微软雅黑" panose="020B0503020204020204" pitchFamily="34" charset="-122"/>
              </a:rPr>
              <a:t>Go</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when #resp </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 24, </a:t>
            </a:r>
          </a:p>
          <a:p>
            <a:pPr marL="285750" indent="-285750">
              <a:lnSpc>
                <a:spcPct val="150000"/>
              </a:lnSpc>
              <a:buFont typeface="Arial" panose="020B0604020202020204" pitchFamily="34" charset="0"/>
              <a:buChar char="•"/>
            </a:pP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No-go</a:t>
            </a:r>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when #resp ≤ 22.</a:t>
            </a:r>
          </a:p>
          <a:p>
            <a:pPr marL="285750" indent="-285750">
              <a:lnSpc>
                <a:spcPct val="150000"/>
              </a:lnSpc>
              <a:buFont typeface="Arial" panose="020B0604020202020204" pitchFamily="34" charset="0"/>
              <a:buChar char="•"/>
            </a:pP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Gray area*</a:t>
            </a:r>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#resp btw 23 </a:t>
            </a:r>
          </a:p>
        </p:txBody>
      </p:sp>
    </p:spTree>
    <p:extLst>
      <p:ext uri="{BB962C8B-B14F-4D97-AF65-F5344CB8AC3E}">
        <p14:creationId xmlns:p14="http://schemas.microsoft.com/office/powerpoint/2010/main" val="3897116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en-US" altLang="zh-CN" dirty="0" err="1">
                <a:cs typeface="+mn-ea"/>
                <a:sym typeface="+mn-lt"/>
              </a:rPr>
              <a:t>Copyright©Simcere</a:t>
            </a:r>
            <a:r>
              <a:rPr lang="en-US" altLang="zh-CN" dirty="0">
                <a:cs typeface="+mn-ea"/>
                <a:sym typeface="+mn-lt"/>
              </a:rPr>
              <a:t> </a:t>
            </a:r>
            <a:r>
              <a:rPr lang="en-US" altLang="zh-CN" dirty="0" err="1">
                <a:cs typeface="+mn-ea"/>
                <a:sym typeface="+mn-lt"/>
              </a:rPr>
              <a:t>Zaiming</a:t>
            </a:r>
            <a:r>
              <a:rPr lang="en-US" altLang="zh-CN" dirty="0">
                <a:cs typeface="+mn-ea"/>
                <a:sym typeface="+mn-lt"/>
              </a:rPr>
              <a:t> Pharmaceutical Co., Ltd. ALL RIGHTS RESERVED</a:t>
            </a:r>
            <a:endParaRPr lang="zh-CN" altLang="en-US" dirty="0">
              <a:cs typeface="+mn-ea"/>
              <a:sym typeface="+mn-lt"/>
            </a:endParaRPr>
          </a:p>
        </p:txBody>
      </p:sp>
      <p:sp>
        <p:nvSpPr>
          <p:cNvPr id="5" name="灯片编号占位符 4"/>
          <p:cNvSpPr>
            <a:spLocks noGrp="1"/>
          </p:cNvSpPr>
          <p:nvPr>
            <p:ph type="sldNum" sz="quarter" idx="12"/>
          </p:nvPr>
        </p:nvSpPr>
        <p:spPr/>
        <p:txBody>
          <a:bodyPr/>
          <a:lstStyle/>
          <a:p>
            <a:fld id="{E4B38883-E1FC-4E66-8A2B-D2BAE752E622}" type="slidenum">
              <a:rPr lang="zh-CN" altLang="en-US" smtClean="0">
                <a:cs typeface="+mn-ea"/>
                <a:sym typeface="+mn-lt"/>
              </a:rPr>
              <a:t>15</a:t>
            </a:fld>
            <a:r>
              <a:rPr lang="zh-CN" altLang="en-US">
                <a:cs typeface="+mn-ea"/>
                <a:sym typeface="+mn-lt"/>
              </a:rPr>
              <a:t>丨</a:t>
            </a:r>
            <a:endParaRPr lang="zh-CN" altLang="en-US" dirty="0">
              <a:cs typeface="+mn-ea"/>
              <a:sym typeface="+mn-lt"/>
            </a:endParaRPr>
          </a:p>
        </p:txBody>
      </p:sp>
      <p:sp>
        <p:nvSpPr>
          <p:cNvPr id="6" name="标题 5"/>
          <p:cNvSpPr>
            <a:spLocks noGrp="1"/>
          </p:cNvSpPr>
          <p:nvPr>
            <p:ph type="title"/>
          </p:nvPr>
        </p:nvSpPr>
        <p:spPr/>
        <p:txBody>
          <a:bodyPr/>
          <a:lstStyle/>
          <a:p>
            <a:r>
              <a:rPr lang="en-US" altLang="zh-CN" dirty="0"/>
              <a:t>TTE</a:t>
            </a:r>
            <a:r>
              <a:rPr lang="zh-CN" altLang="en-US" dirty="0"/>
              <a:t> </a:t>
            </a:r>
            <a:r>
              <a:rPr lang="en-US" altLang="zh-CN" dirty="0"/>
              <a:t>Endpoint</a:t>
            </a:r>
            <a:endParaRPr lang="zh-CN" altLang="en-US" dirty="0"/>
          </a:p>
        </p:txBody>
      </p:sp>
      <p:sp>
        <p:nvSpPr>
          <p:cNvPr id="7" name="文本占位符 6"/>
          <p:cNvSpPr>
            <a:spLocks noGrp="1"/>
          </p:cNvSpPr>
          <p:nvPr>
            <p:ph type="body" sz="quarter" idx="20"/>
          </p:nvPr>
        </p:nvSpPr>
        <p:spPr/>
        <p:txBody>
          <a:bodyPr/>
          <a:lstStyle/>
          <a:p>
            <a:r>
              <a:rPr lang="en-US" altLang="zh-CN" dirty="0"/>
              <a:t>03</a:t>
            </a:r>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8E540-3BAA-45CF-94F7-661557E3F166}"/>
              </a:ext>
            </a:extLst>
          </p:cNvPr>
          <p:cNvSpPr>
            <a:spLocks noGrp="1"/>
          </p:cNvSpPr>
          <p:nvPr>
            <p:ph type="title"/>
          </p:nvPr>
        </p:nvSpPr>
        <p:spPr/>
        <p:txBody>
          <a:bodyPr/>
          <a:lstStyle/>
          <a:p>
            <a:r>
              <a:rPr lang="en-US" altLang="zh-CN" dirty="0"/>
              <a:t>TTE</a:t>
            </a:r>
            <a:r>
              <a:rPr lang="zh-CN" altLang="en-US" dirty="0"/>
              <a:t> </a:t>
            </a:r>
            <a:r>
              <a:rPr lang="en-US" altLang="zh-CN" dirty="0"/>
              <a:t>Endpoint</a:t>
            </a:r>
            <a:endParaRPr lang="zh-CN" altLang="en-US" dirty="0"/>
          </a:p>
        </p:txBody>
      </p:sp>
      <p:sp>
        <p:nvSpPr>
          <p:cNvPr id="3" name="Footer Placeholder 2">
            <a:extLst>
              <a:ext uri="{FF2B5EF4-FFF2-40B4-BE49-F238E27FC236}">
                <a16:creationId xmlns:a16="http://schemas.microsoft.com/office/drawing/2014/main" id="{B8BB4901-8D7B-4AA1-996F-205B3ED5CA4E}"/>
              </a:ext>
            </a:extLst>
          </p:cNvPr>
          <p:cNvSpPr>
            <a:spLocks noGrp="1"/>
          </p:cNvSpPr>
          <p:nvPr>
            <p:ph type="ftr" sz="quarter" idx="11"/>
          </p:nvPr>
        </p:nvSpPr>
        <p:spPr/>
        <p:txBody>
          <a:bodyPr/>
          <a:lstStyle/>
          <a:p>
            <a:r>
              <a:rPr lang="en-US" altLang="zh-CN" dirty="0" err="1"/>
              <a:t>Copyright©Simcere</a:t>
            </a:r>
            <a:r>
              <a:rPr lang="en-US" altLang="zh-CN" dirty="0"/>
              <a:t> </a:t>
            </a:r>
            <a:r>
              <a:rPr lang="en-US" altLang="zh-CN" dirty="0" err="1"/>
              <a:t>Zaiming</a:t>
            </a:r>
            <a:r>
              <a:rPr lang="en-US" altLang="zh-CN" dirty="0"/>
              <a:t> Pharmaceutical Co., Ltd. ALL RIGHTS RESERVED</a:t>
            </a:r>
            <a:endParaRPr lang="zh-CN" altLang="en-US" dirty="0"/>
          </a:p>
        </p:txBody>
      </p:sp>
      <p:sp>
        <p:nvSpPr>
          <p:cNvPr id="4" name="Slide Number Placeholder 3">
            <a:extLst>
              <a:ext uri="{FF2B5EF4-FFF2-40B4-BE49-F238E27FC236}">
                <a16:creationId xmlns:a16="http://schemas.microsoft.com/office/drawing/2014/main" id="{A6E6A9DF-CA75-4D09-8913-27D8AC5C6A6D}"/>
              </a:ext>
            </a:extLst>
          </p:cNvPr>
          <p:cNvSpPr>
            <a:spLocks noGrp="1"/>
          </p:cNvSpPr>
          <p:nvPr>
            <p:ph type="sldNum" sz="quarter" idx="12"/>
          </p:nvPr>
        </p:nvSpPr>
        <p:spPr/>
        <p:txBody>
          <a:bodyPr/>
          <a:lstStyle/>
          <a:p>
            <a:fld id="{E4B38883-E1FC-4E66-8A2B-D2BAE752E622}" type="slidenum">
              <a:rPr lang="zh-CN" altLang="en-US" smtClean="0"/>
              <a:t>16</a:t>
            </a:fld>
            <a:r>
              <a:rPr lang="zh-CN" altLang="en-US"/>
              <a:t>丨</a:t>
            </a:r>
          </a:p>
        </p:txBody>
      </p:sp>
      <mc:AlternateContent xmlns:mc="http://schemas.openxmlformats.org/markup-compatibility/2006">
        <mc:Choice xmlns:a14="http://schemas.microsoft.com/office/drawing/2010/main" Requires="a14">
          <p:sp>
            <p:nvSpPr>
              <p:cNvPr id="5" name="Content Placeholder 4">
                <a:extLst>
                  <a:ext uri="{FF2B5EF4-FFF2-40B4-BE49-F238E27FC236}">
                    <a16:creationId xmlns:a16="http://schemas.microsoft.com/office/drawing/2014/main" id="{5A81D29A-E6CA-4337-BD9D-5C0A35E16661}"/>
                  </a:ext>
                </a:extLst>
              </p:cNvPr>
              <p:cNvSpPr>
                <a:spLocks noGrp="1"/>
              </p:cNvSpPr>
              <p:nvPr>
                <p:ph sz="quarter" idx="15"/>
              </p:nvPr>
            </p:nvSpPr>
            <p:spPr/>
            <p:txBody>
              <a:bodyPr>
                <a:normAutofit/>
              </a:bodyPr>
              <a:lstStyle/>
              <a:p>
                <a:r>
                  <a:rPr lang="en-US" altLang="zh-CN" dirty="0"/>
                  <a:t>Prior of hazard: </a:t>
                </a:r>
                <a14:m>
                  <m:oMath xmlns:m="http://schemas.openxmlformats.org/officeDocument/2006/math">
                    <m:r>
                      <a:rPr lang="zh-CN" altLang="en-US" i="1" smtClean="0">
                        <a:latin typeface="Cambria Math" panose="02040503050406030204" pitchFamily="18" charset="0"/>
                      </a:rPr>
                      <m:t>𝜆</m:t>
                    </m:r>
                    <m:r>
                      <a:rPr lang="en-US" altLang="zh-CN"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𝐺𝑎𝑚𝑚𝑎</m:t>
                    </m:r>
                    <m:d>
                      <m:dPr>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𝑎</m:t>
                        </m:r>
                        <m:r>
                          <a:rPr lang="en-US" altLang="zh-CN" b="0" i="1" smtClean="0">
                            <a:latin typeface="Cambria Math" panose="02040503050406030204" pitchFamily="18" charset="0"/>
                            <a:ea typeface="Cambria Math" panose="02040503050406030204" pitchFamily="18" charset="0"/>
                          </a:rPr>
                          <m:t>, </m:t>
                        </m:r>
                        <m:r>
                          <a:rPr lang="en-US" altLang="zh-CN" b="0" i="1" smtClean="0">
                            <a:latin typeface="Cambria Math" panose="02040503050406030204" pitchFamily="18" charset="0"/>
                            <a:ea typeface="Cambria Math" panose="02040503050406030204" pitchFamily="18" charset="0"/>
                          </a:rPr>
                          <m:t>𝑏</m:t>
                        </m:r>
                      </m:e>
                    </m:d>
                  </m:oMath>
                </a14:m>
                <a:r>
                  <a:rPr lang="zh-CN" altLang="en-US" dirty="0"/>
                  <a:t>，</a:t>
                </a:r>
                <a14:m>
                  <m:oMath xmlns:m="http://schemas.openxmlformats.org/officeDocument/2006/math">
                    <m:r>
                      <m:rPr>
                        <m:sty m:val="p"/>
                      </m:rPr>
                      <a:rPr lang="en-US" altLang="zh-CN" i="1" dirty="0">
                        <a:latin typeface="Cambria Math" panose="02040503050406030204" pitchFamily="18" charset="0"/>
                      </a:rPr>
                      <m:t>f</m:t>
                    </m:r>
                    <m:d>
                      <m:dPr>
                        <m:ctrlPr>
                          <a:rPr lang="en-US" altLang="zh-CN" i="1" dirty="0" smtClean="0">
                            <a:latin typeface="Cambria Math" panose="02040503050406030204" pitchFamily="18" charset="0"/>
                          </a:rPr>
                        </m:ctrlPr>
                      </m:dPr>
                      <m:e>
                        <m:r>
                          <a:rPr lang="zh-CN" altLang="en-US" i="1">
                            <a:latin typeface="Cambria Math" panose="02040503050406030204" pitchFamily="18" charset="0"/>
                          </a:rPr>
                          <m:t>𝜆</m:t>
                        </m:r>
                      </m:e>
                    </m:d>
                    <m:r>
                      <a:rPr lang="en-US" altLang="zh-CN" b="0" i="1" dirty="0" smtClean="0">
                        <a:latin typeface="Cambria Math" panose="02040503050406030204" pitchFamily="18" charset="0"/>
                      </a:rPr>
                      <m:t>= </m:t>
                    </m:r>
                    <m:f>
                      <m:fPr>
                        <m:ctrlPr>
                          <a:rPr lang="en-US" altLang="zh-CN" b="0" i="1" dirty="0" smtClean="0">
                            <a:latin typeface="Cambria Math" panose="02040503050406030204" pitchFamily="18" charset="0"/>
                          </a:rPr>
                        </m:ctrlPr>
                      </m:fPr>
                      <m:num>
                        <m:sSup>
                          <m:sSupPr>
                            <m:ctrlPr>
                              <a:rPr lang="en-US" altLang="zh-CN" b="0" i="1" dirty="0" smtClean="0">
                                <a:latin typeface="Cambria Math" panose="02040503050406030204" pitchFamily="18" charset="0"/>
                              </a:rPr>
                            </m:ctrlPr>
                          </m:sSupPr>
                          <m:e>
                            <m:r>
                              <a:rPr lang="en-US" altLang="zh-CN" b="0" i="1" dirty="0" smtClean="0">
                                <a:latin typeface="Cambria Math" panose="02040503050406030204" pitchFamily="18" charset="0"/>
                              </a:rPr>
                              <m:t>𝑏</m:t>
                            </m:r>
                          </m:e>
                          <m:sup>
                            <m:r>
                              <a:rPr lang="en-US" altLang="zh-CN" b="0" i="1" dirty="0" smtClean="0">
                                <a:latin typeface="Cambria Math" panose="02040503050406030204" pitchFamily="18" charset="0"/>
                              </a:rPr>
                              <m:t>𝑎</m:t>
                            </m:r>
                          </m:sup>
                        </m:sSup>
                      </m:num>
                      <m:den>
                        <m:r>
                          <m:rPr>
                            <m:sty m:val="p"/>
                          </m:rPr>
                          <a:rPr lang="el-GR" altLang="zh-CN" b="0" i="1" dirty="0" smtClean="0">
                            <a:latin typeface="Cambria Math" panose="02040503050406030204" pitchFamily="18" charset="0"/>
                          </a:rPr>
                          <m:t>Γ</m:t>
                        </m:r>
                        <m:d>
                          <m:dPr>
                            <m:ctrlPr>
                              <a:rPr lang="el-GR" altLang="zh-CN" b="0" i="1" dirty="0" smtClean="0">
                                <a:latin typeface="Cambria Math" panose="02040503050406030204" pitchFamily="18" charset="0"/>
                              </a:rPr>
                            </m:ctrlPr>
                          </m:dPr>
                          <m:e>
                            <m:r>
                              <a:rPr lang="en-US" altLang="zh-CN" b="0" i="1" dirty="0" smtClean="0">
                                <a:latin typeface="Cambria Math" panose="02040503050406030204" pitchFamily="18" charset="0"/>
                              </a:rPr>
                              <m:t>𝑎</m:t>
                            </m:r>
                          </m:e>
                        </m:d>
                      </m:den>
                    </m:f>
                    <m:sSup>
                      <m:sSupPr>
                        <m:ctrlPr>
                          <a:rPr lang="en-US" altLang="zh-CN" b="0" i="1" dirty="0" smtClean="0">
                            <a:latin typeface="Cambria Math" panose="02040503050406030204" pitchFamily="18" charset="0"/>
                          </a:rPr>
                        </m:ctrlPr>
                      </m:sSupPr>
                      <m:e>
                        <m:r>
                          <a:rPr lang="zh-CN" altLang="en-US" i="1">
                            <a:latin typeface="Cambria Math" panose="02040503050406030204" pitchFamily="18" charset="0"/>
                          </a:rPr>
                          <m:t>𝜆</m:t>
                        </m:r>
                      </m:e>
                      <m:sup>
                        <m:r>
                          <a:rPr lang="en-US" altLang="zh-CN" b="0" i="1" dirty="0" smtClean="0">
                            <a:latin typeface="Cambria Math" panose="02040503050406030204" pitchFamily="18" charset="0"/>
                          </a:rPr>
                          <m:t>𝑎</m:t>
                        </m:r>
                        <m:r>
                          <a:rPr lang="en-US" altLang="zh-CN" b="0" i="1" dirty="0" smtClean="0">
                            <a:latin typeface="Cambria Math" panose="02040503050406030204" pitchFamily="18" charset="0"/>
                          </a:rPr>
                          <m:t> −1</m:t>
                        </m:r>
                      </m:sup>
                    </m:sSup>
                    <m:r>
                      <a:rPr lang="en-US" altLang="zh-CN" i="1">
                        <a:latin typeface="Cambria Math" panose="02040503050406030204" pitchFamily="18" charset="0"/>
                      </a:rPr>
                      <m:t>𝑒𝑥𝑝</m:t>
                    </m:r>
                    <m:d>
                      <m:dPr>
                        <m:ctrlPr>
                          <a:rPr lang="en-US" altLang="zh-CN" i="1">
                            <a:latin typeface="Cambria Math" panose="02040503050406030204" pitchFamily="18" charset="0"/>
                          </a:rPr>
                        </m:ctrlPr>
                      </m:dPr>
                      <m:e>
                        <m:r>
                          <a:rPr lang="en-US" altLang="zh-CN" b="0" i="1" smtClean="0">
                            <a:latin typeface="Cambria Math" panose="02040503050406030204" pitchFamily="18" charset="0"/>
                          </a:rPr>
                          <m:t>−</m:t>
                        </m:r>
                        <m:r>
                          <a:rPr lang="en-US" altLang="zh-CN" b="0" i="1" smtClean="0">
                            <a:latin typeface="Cambria Math" panose="02040503050406030204" pitchFamily="18" charset="0"/>
                          </a:rPr>
                          <m:t>𝑏</m:t>
                        </m:r>
                        <m:r>
                          <a:rPr lang="zh-CN" altLang="en-US" i="1">
                            <a:latin typeface="Cambria Math" panose="02040503050406030204" pitchFamily="18" charset="0"/>
                          </a:rPr>
                          <m:t>𝜆</m:t>
                        </m:r>
                      </m:e>
                    </m:d>
                  </m:oMath>
                </a14:m>
                <a:r>
                  <a:rPr lang="en-US" altLang="zh-CN" dirty="0"/>
                  <a:t> </a:t>
                </a:r>
              </a:p>
              <a:p>
                <a:r>
                  <a:rPr lang="en-US" altLang="zh-CN" dirty="0"/>
                  <a:t>TTE (e.g. PFS) :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𝑇</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 </m:t>
                    </m:r>
                    <m:r>
                      <a:rPr lang="en-US" altLang="zh-CN" b="0" i="1" smtClean="0">
                        <a:latin typeface="Cambria Math" panose="02040503050406030204" pitchFamily="18" charset="0"/>
                        <a:ea typeface="Cambria Math" panose="02040503050406030204" pitchFamily="18" charset="0"/>
                      </a:rPr>
                      <m:t>~ </m:t>
                    </m:r>
                    <m:r>
                      <a:rPr lang="en-US" altLang="zh-CN" b="0" i="1" smtClean="0">
                        <a:latin typeface="Cambria Math" panose="02040503050406030204" pitchFamily="18" charset="0"/>
                      </a:rPr>
                      <m:t>𝑒𝑥𝑝</m:t>
                    </m:r>
                    <m:d>
                      <m:dPr>
                        <m:ctrlPr>
                          <a:rPr lang="en-US" altLang="zh-CN" b="0" i="1" smtClean="0">
                            <a:latin typeface="Cambria Math" panose="02040503050406030204" pitchFamily="18" charset="0"/>
                          </a:rPr>
                        </m:ctrlPr>
                      </m:dPr>
                      <m:e>
                        <m:r>
                          <a:rPr lang="zh-CN" altLang="en-US" i="1">
                            <a:latin typeface="Cambria Math" panose="02040503050406030204" pitchFamily="18" charset="0"/>
                          </a:rPr>
                          <m:t>𝜆</m:t>
                        </m:r>
                      </m:e>
                    </m:d>
                  </m:oMath>
                </a14:m>
                <a:r>
                  <a:rPr lang="zh-CN" altLang="en-US" dirty="0"/>
                  <a:t> </a:t>
                </a:r>
                <a:r>
                  <a:rPr lang="en-US" altLang="zh-CN" dirty="0"/>
                  <a:t>,</a:t>
                </a:r>
                <a:r>
                  <a:rPr lang="zh-CN" altLang="en-US" dirty="0"/>
                  <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𝑇</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r>
                      <a:rPr lang="en-US" altLang="zh-CN" i="1">
                        <a:latin typeface="Cambria Math" panose="02040503050406030204" pitchFamily="18" charset="0"/>
                      </a:rPr>
                      <m:t>=</m:t>
                    </m:r>
                    <m:r>
                      <a:rPr lang="zh-CN" altLang="en-US" i="1">
                        <a:latin typeface="Cambria Math" panose="02040503050406030204" pitchFamily="18" charset="0"/>
                      </a:rPr>
                      <m:t>𝜆</m:t>
                    </m:r>
                    <m:r>
                      <a:rPr lang="en-US" altLang="zh-CN" i="1">
                        <a:latin typeface="Cambria Math" panose="02040503050406030204" pitchFamily="18" charset="0"/>
                      </a:rPr>
                      <m:t>𝑒𝑥𝑝</m:t>
                    </m:r>
                    <m:d>
                      <m:dPr>
                        <m:ctrlPr>
                          <a:rPr lang="en-US" altLang="zh-CN" i="1">
                            <a:latin typeface="Cambria Math" panose="02040503050406030204" pitchFamily="18" charset="0"/>
                          </a:rPr>
                        </m:ctrlPr>
                      </m:dPr>
                      <m:e>
                        <m:r>
                          <a:rPr lang="en-US" altLang="zh-CN" b="0" i="1" smtClean="0">
                            <a:latin typeface="Cambria Math" panose="02040503050406030204" pitchFamily="18" charset="0"/>
                          </a:rPr>
                          <m:t>−</m:t>
                        </m:r>
                        <m:r>
                          <a:rPr lang="zh-CN" altLang="en-US" i="1">
                            <a:latin typeface="Cambria Math" panose="02040503050406030204" pitchFamily="18" charset="0"/>
                          </a:rPr>
                          <m:t>𝜆</m:t>
                        </m:r>
                        <m:r>
                          <a:rPr lang="en-US" altLang="zh-CN" b="0" i="1" smtClean="0">
                            <a:latin typeface="Cambria Math" panose="02040503050406030204" pitchFamily="18" charset="0"/>
                          </a:rPr>
                          <m:t>𝑡</m:t>
                        </m:r>
                      </m:e>
                    </m:d>
                  </m:oMath>
                </a14:m>
                <a:endParaRPr lang="en-US" altLang="zh-CN" dirty="0"/>
              </a:p>
              <a:p>
                <a:r>
                  <a:rPr lang="en-US" altLang="zh-CN" dirty="0"/>
                  <a:t>Non-informative</a:t>
                </a:r>
                <a:r>
                  <a:rPr lang="zh-CN" altLang="en-US" dirty="0"/>
                  <a:t> </a:t>
                </a:r>
                <a:r>
                  <a:rPr lang="en-US" altLang="zh-CN" dirty="0"/>
                  <a:t>censoring</a:t>
                </a:r>
              </a:p>
              <a:p>
                <a:r>
                  <a:rPr lang="en-US" altLang="zh-CN" dirty="0"/>
                  <a:t>Data likelihood w.r.t </a:t>
                </a:r>
                <a14:m>
                  <m:oMath xmlns:m="http://schemas.openxmlformats.org/officeDocument/2006/math">
                    <m:r>
                      <a:rPr lang="zh-CN" altLang="en-US" i="1">
                        <a:latin typeface="Cambria Math" panose="02040503050406030204" pitchFamily="18" charset="0"/>
                      </a:rPr>
                      <m:t>𝜆</m:t>
                    </m:r>
                  </m:oMath>
                </a14:m>
                <a:r>
                  <a:rPr lang="en-US" altLang="zh-CN" dirty="0"/>
                  <a:t>: </a:t>
                </a:r>
              </a:p>
              <a:p>
                <a:pPr marL="0" indent="0" algn="ctr">
                  <a:buNone/>
                </a:pPr>
                <a14:m>
                  <m:oMath xmlns:m="http://schemas.openxmlformats.org/officeDocument/2006/math">
                    <m:r>
                      <a:rPr lang="en-US" altLang="zh-CN" b="0" i="1" smtClean="0">
                        <a:latin typeface="Cambria Math" panose="02040503050406030204" pitchFamily="18" charset="0"/>
                      </a:rPr>
                      <m:t>𝐿</m:t>
                    </m:r>
                    <m:d>
                      <m:dPr>
                        <m:ctrlPr>
                          <a:rPr lang="en-US" altLang="zh-CN" b="0" i="1" smtClean="0">
                            <a:latin typeface="Cambria Math" panose="02040503050406030204" pitchFamily="18" charset="0"/>
                          </a:rPr>
                        </m:ctrlPr>
                      </m:dPr>
                      <m:e>
                        <m:r>
                          <a:rPr lang="zh-CN" altLang="en-US" i="1">
                            <a:latin typeface="Cambria Math" panose="02040503050406030204" pitchFamily="18" charset="0"/>
                          </a:rPr>
                          <m:t>𝜆</m:t>
                        </m:r>
                      </m:e>
                    </m:d>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rPr>
                      <m:t> </m:t>
                    </m:r>
                    <m:nary>
                      <m:naryPr>
                        <m:chr m:val="∏"/>
                        <m:subHide m:val="on"/>
                        <m:supHide m:val="on"/>
                        <m:ctrlPr>
                          <a:rPr lang="en-US" altLang="zh-CN" b="0" i="1" smtClean="0">
                            <a:latin typeface="Cambria Math" panose="02040503050406030204" pitchFamily="18" charset="0"/>
                          </a:rPr>
                        </m:ctrlPr>
                      </m:naryPr>
                      <m:sub/>
                      <m:sup/>
                      <m:e>
                        <m:sSup>
                          <m:sSupPr>
                            <m:ctrlPr>
                              <a:rPr lang="en-US" altLang="zh-CN" b="0" i="1" smtClean="0">
                                <a:latin typeface="Cambria Math" panose="02040503050406030204" pitchFamily="18" charset="0"/>
                              </a:rPr>
                            </m:ctrlPr>
                          </m:sSupPr>
                          <m:e>
                            <m:r>
                              <a:rPr lang="en-US" altLang="zh-CN" i="1">
                                <a:latin typeface="Cambria Math" panose="02040503050406030204" pitchFamily="18" charset="0"/>
                              </a:rPr>
                              <m:t>𝑓</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𝑖</m:t>
                                    </m:r>
                                  </m:sub>
                                </m:sSub>
                              </m:e>
                            </m:d>
                          </m:e>
                          <m:sup>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𝛿</m:t>
                                </m:r>
                              </m:e>
                              <m:sub>
                                <m:r>
                                  <a:rPr lang="en-US" altLang="zh-CN" b="0" i="1" smtClean="0">
                                    <a:latin typeface="Cambria Math" panose="02040503050406030204" pitchFamily="18" charset="0"/>
                                  </a:rPr>
                                  <m:t>𝑖</m:t>
                                </m:r>
                              </m:sub>
                            </m:sSub>
                          </m:sup>
                        </m:sSup>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1 −</m:t>
                                </m:r>
                                <m:r>
                                  <a:rPr lang="en-US" altLang="zh-CN" b="0" i="1" smtClean="0">
                                    <a:latin typeface="Cambria Math" panose="02040503050406030204" pitchFamily="18" charset="0"/>
                                  </a:rPr>
                                  <m:t>𝐹</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𝑡</m:t>
                                        </m:r>
                                      </m:e>
                                      <m:sub>
                                        <m:r>
                                          <a:rPr lang="en-US" altLang="zh-CN" b="0" i="1" smtClean="0">
                                            <a:latin typeface="Cambria Math" panose="02040503050406030204" pitchFamily="18" charset="0"/>
                                          </a:rPr>
                                          <m:t>𝑖</m:t>
                                        </m:r>
                                      </m:sub>
                                    </m:sSub>
                                  </m:e>
                                </m:d>
                              </m:e>
                            </m:d>
                          </m:e>
                          <m:sup>
                            <m:r>
                              <a:rPr lang="en-US" altLang="zh-CN" b="0" i="1" smtClean="0">
                                <a:latin typeface="Cambria Math" panose="02040503050406030204" pitchFamily="18" charset="0"/>
                              </a:rPr>
                              <m:t>1 − </m:t>
                            </m:r>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𝛿</m:t>
                                </m:r>
                              </m:e>
                              <m:sub>
                                <m:r>
                                  <a:rPr lang="en-US" altLang="zh-CN" b="0" i="1" smtClean="0">
                                    <a:latin typeface="Cambria Math" panose="02040503050406030204" pitchFamily="18" charset="0"/>
                                  </a:rPr>
                                  <m:t>𝑖</m:t>
                                </m:r>
                              </m:sub>
                            </m:sSub>
                          </m:sup>
                        </m:sSup>
                      </m:e>
                    </m:nary>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zh-CN" altLang="en-US" i="1">
                            <a:latin typeface="Cambria Math" panose="02040503050406030204" pitchFamily="18" charset="0"/>
                          </a:rPr>
                          <m:t>𝜆</m:t>
                        </m:r>
                      </m:e>
                      <m:sup>
                        <m:nary>
                          <m:naryPr>
                            <m:chr m:val="∑"/>
                            <m:subHide m:val="on"/>
                            <m:supHide m:val="on"/>
                            <m:ctrlPr>
                              <a:rPr lang="en-US" altLang="zh-CN" b="0" i="1" smtClean="0">
                                <a:latin typeface="Cambria Math" panose="02040503050406030204" pitchFamily="18" charset="0"/>
                              </a:rPr>
                            </m:ctrlPr>
                          </m:naryPr>
                          <m:sub/>
                          <m:sup/>
                          <m:e>
                            <m:sSub>
                              <m:sSubPr>
                                <m:ctrlPr>
                                  <a:rPr lang="en-US" altLang="zh-CN" b="0" i="1" smtClean="0">
                                    <a:latin typeface="Cambria Math" panose="02040503050406030204" pitchFamily="18" charset="0"/>
                                  </a:rPr>
                                </m:ctrlPr>
                              </m:sSubPr>
                              <m:e>
                                <m:r>
                                  <a:rPr lang="zh-CN" altLang="en-US" i="1">
                                    <a:latin typeface="Cambria Math" panose="02040503050406030204" pitchFamily="18" charset="0"/>
                                  </a:rPr>
                                  <m:t>𝛿</m:t>
                                </m:r>
                              </m:e>
                              <m:sub>
                                <m:r>
                                  <a:rPr lang="en-US" altLang="zh-CN" b="0" i="1" smtClean="0">
                                    <a:latin typeface="Cambria Math" panose="02040503050406030204" pitchFamily="18" charset="0"/>
                                  </a:rPr>
                                  <m:t>𝑖</m:t>
                                </m:r>
                              </m:sub>
                            </m:sSub>
                          </m:e>
                        </m:nary>
                      </m:sup>
                    </m:sSup>
                    <m:r>
                      <a:rPr lang="en-US" altLang="zh-CN" i="1">
                        <a:latin typeface="Cambria Math" panose="02040503050406030204" pitchFamily="18" charset="0"/>
                      </a:rPr>
                      <m:t>𝑒𝑥𝑝</m:t>
                    </m:r>
                    <m:d>
                      <m:dPr>
                        <m:ctrlPr>
                          <a:rPr lang="en-US" altLang="zh-CN" i="1">
                            <a:latin typeface="Cambria Math" panose="02040503050406030204" pitchFamily="18" charset="0"/>
                          </a:rPr>
                        </m:ctrlPr>
                      </m:dPr>
                      <m:e>
                        <m:r>
                          <a:rPr lang="en-US" altLang="zh-CN" b="0" i="1" smtClean="0">
                            <a:latin typeface="Cambria Math" panose="02040503050406030204" pitchFamily="18" charset="0"/>
                          </a:rPr>
                          <m:t>−</m:t>
                        </m:r>
                        <m:r>
                          <a:rPr lang="zh-CN" altLang="en-US" i="1">
                            <a:latin typeface="Cambria Math" panose="02040503050406030204" pitchFamily="18" charset="0"/>
                          </a:rPr>
                          <m:t>𝜆</m:t>
                        </m:r>
                        <m:nary>
                          <m:naryPr>
                            <m:chr m:val="∑"/>
                            <m:subHide m:val="on"/>
                            <m:supHide m:val="on"/>
                            <m:ctrlPr>
                              <a:rPr lang="zh-CN" altLang="en-US" i="1" smtClean="0">
                                <a:latin typeface="Cambria Math" panose="02040503050406030204" pitchFamily="18" charset="0"/>
                              </a:rPr>
                            </m:ctrlPr>
                          </m:naryPr>
                          <m:sub/>
                          <m:sup/>
                          <m:e>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𝑡</m:t>
                                </m:r>
                              </m:e>
                              <m:sub>
                                <m:r>
                                  <a:rPr lang="en-US" altLang="zh-CN" b="0" i="1" smtClean="0">
                                    <a:latin typeface="Cambria Math" panose="02040503050406030204" pitchFamily="18" charset="0"/>
                                  </a:rPr>
                                  <m:t>𝑖</m:t>
                                </m:r>
                              </m:sub>
                            </m:sSub>
                          </m:e>
                        </m:nary>
                      </m:e>
                    </m:d>
                  </m:oMath>
                </a14:m>
                <a:r>
                  <a:rPr lang="zh-CN" altLang="en-US" dirty="0"/>
                  <a:t> </a:t>
                </a:r>
                <a:endParaRPr lang="en-US" altLang="zh-CN" dirty="0"/>
              </a:p>
              <a:p>
                <a:pPr marL="0" indent="0">
                  <a:buNone/>
                </a:pPr>
                <a:r>
                  <a:rPr lang="en-US" altLang="zh-CN" dirty="0"/>
                  <a:t>   </a:t>
                </a:r>
                <a:r>
                  <a:rPr lang="en-US" altLang="zh-CN" sz="1900" dirty="0"/>
                  <a:t>where </a:t>
                </a:r>
                <a14:m>
                  <m:oMath xmlns:m="http://schemas.openxmlformats.org/officeDocument/2006/math">
                    <m:sSub>
                      <m:sSubPr>
                        <m:ctrlPr>
                          <a:rPr lang="en-US" altLang="zh-CN" sz="1900" i="1" smtClean="0">
                            <a:latin typeface="Cambria Math" panose="02040503050406030204" pitchFamily="18" charset="0"/>
                          </a:rPr>
                        </m:ctrlPr>
                      </m:sSubPr>
                      <m:e>
                        <m:r>
                          <a:rPr lang="zh-CN" altLang="en-US" sz="1900" i="1">
                            <a:latin typeface="Cambria Math" panose="02040503050406030204" pitchFamily="18" charset="0"/>
                          </a:rPr>
                          <m:t>𝛿</m:t>
                        </m:r>
                      </m:e>
                      <m:sub>
                        <m:r>
                          <a:rPr lang="en-US" altLang="zh-CN" sz="1900" b="0" i="1" smtClean="0">
                            <a:latin typeface="Cambria Math" panose="02040503050406030204" pitchFamily="18" charset="0"/>
                          </a:rPr>
                          <m:t>𝑖</m:t>
                        </m:r>
                      </m:sub>
                    </m:sSub>
                    <m:r>
                      <a:rPr lang="en-US" altLang="zh-CN" sz="1900" b="0" i="1" smtClean="0">
                        <a:latin typeface="Cambria Math" panose="02040503050406030204" pitchFamily="18" charset="0"/>
                      </a:rPr>
                      <m:t>=1</m:t>
                    </m:r>
                  </m:oMath>
                </a14:m>
                <a:r>
                  <a:rPr lang="zh-CN" altLang="en-US" sz="1900" dirty="0"/>
                  <a:t> </a:t>
                </a:r>
                <a:r>
                  <a:rPr lang="en-US" altLang="zh-CN" sz="1900" dirty="0"/>
                  <a:t>represents event, and </a:t>
                </a:r>
                <a14:m>
                  <m:oMath xmlns:m="http://schemas.openxmlformats.org/officeDocument/2006/math">
                    <m:sSub>
                      <m:sSubPr>
                        <m:ctrlPr>
                          <a:rPr lang="en-US" altLang="zh-CN" sz="1900" i="1">
                            <a:latin typeface="Cambria Math" panose="02040503050406030204" pitchFamily="18" charset="0"/>
                          </a:rPr>
                        </m:ctrlPr>
                      </m:sSubPr>
                      <m:e>
                        <m:r>
                          <a:rPr lang="zh-CN" altLang="en-US" sz="1900" i="1">
                            <a:latin typeface="Cambria Math" panose="02040503050406030204" pitchFamily="18" charset="0"/>
                          </a:rPr>
                          <m:t>𝛿</m:t>
                        </m:r>
                      </m:e>
                      <m:sub>
                        <m:r>
                          <a:rPr lang="en-US" altLang="zh-CN" sz="1900" i="1">
                            <a:latin typeface="Cambria Math" panose="02040503050406030204" pitchFamily="18" charset="0"/>
                          </a:rPr>
                          <m:t>𝑖</m:t>
                        </m:r>
                      </m:sub>
                    </m:sSub>
                    <m:r>
                      <a:rPr lang="en-US" altLang="zh-CN" sz="1900" i="1">
                        <a:latin typeface="Cambria Math" panose="02040503050406030204" pitchFamily="18" charset="0"/>
                      </a:rPr>
                      <m:t>=</m:t>
                    </m:r>
                    <m:r>
                      <a:rPr lang="en-US" altLang="zh-CN" sz="1900" b="0" i="1" smtClean="0">
                        <a:latin typeface="Cambria Math" panose="02040503050406030204" pitchFamily="18" charset="0"/>
                      </a:rPr>
                      <m:t>0</m:t>
                    </m:r>
                  </m:oMath>
                </a14:m>
                <a:r>
                  <a:rPr lang="en-US" altLang="zh-CN" sz="1900" dirty="0"/>
                  <a:t> represents censoring. </a:t>
                </a:r>
              </a:p>
              <a:p>
                <a:r>
                  <a:rPr lang="en-US" altLang="zh-CN" dirty="0"/>
                  <a:t>Posterior</a:t>
                </a:r>
                <a:r>
                  <a:rPr lang="zh-CN" altLang="en-US" dirty="0"/>
                  <a:t> </a:t>
                </a:r>
                <a:r>
                  <a:rPr lang="en-US" altLang="zh-CN" dirty="0"/>
                  <a:t>distribution:</a:t>
                </a:r>
              </a:p>
              <a:p>
                <a:pPr marL="0" indent="0" algn="ctr">
                  <a:buNone/>
                </a:pPr>
                <a14:m>
                  <m:oMath xmlns:m="http://schemas.openxmlformats.org/officeDocument/2006/math">
                    <m:r>
                      <a:rPr lang="zh-CN" altLang="en-US" i="1">
                        <a:latin typeface="Cambria Math" panose="02040503050406030204" pitchFamily="18" charset="0"/>
                      </a:rPr>
                      <m:t>𝜆</m:t>
                    </m:r>
                    <m:r>
                      <a:rPr lang="en-US" altLang="zh-CN" i="1">
                        <a:latin typeface="Cambria Math" panose="02040503050406030204" pitchFamily="18" charset="0"/>
                        <a:ea typeface="Cambria Math" panose="02040503050406030204" pitchFamily="18" charset="0"/>
                      </a:rPr>
                      <m:t>~</m:t>
                    </m:r>
                  </m:oMath>
                </a14:m>
                <a:r>
                  <a:rPr lang="en-US" altLang="zh-CN" dirty="0">
                    <a:ea typeface="Cambria Math" panose="02040503050406030204" pitchFamily="18" charset="0"/>
                  </a:rPr>
                  <a:t> </a:t>
                </a:r>
                <a14:m>
                  <m:oMath xmlns:m="http://schemas.openxmlformats.org/officeDocument/2006/math">
                    <m:r>
                      <a:rPr lang="en-US" altLang="zh-CN" i="1">
                        <a:latin typeface="Cambria Math" panose="02040503050406030204" pitchFamily="18" charset="0"/>
                        <a:ea typeface="Cambria Math" panose="02040503050406030204" pitchFamily="18" charset="0"/>
                      </a:rPr>
                      <m:t>𝐺𝑎𝑚𝑚𝑎</m:t>
                    </m:r>
                    <m:d>
                      <m:dPr>
                        <m:ctrlPr>
                          <a:rPr lang="en-US" altLang="zh-CN" i="1">
                            <a:latin typeface="Cambria Math" panose="02040503050406030204" pitchFamily="18" charset="0"/>
                            <a:ea typeface="Cambria Math" panose="02040503050406030204" pitchFamily="18" charset="0"/>
                          </a:rPr>
                        </m:ctrlPr>
                      </m:dPr>
                      <m:e>
                        <m:r>
                          <a:rPr lang="en-US" altLang="zh-CN" i="1">
                            <a:latin typeface="Cambria Math" panose="02040503050406030204" pitchFamily="18" charset="0"/>
                            <a:ea typeface="Cambria Math" panose="02040503050406030204" pitchFamily="18" charset="0"/>
                          </a:rPr>
                          <m:t>𝑎</m:t>
                        </m:r>
                        <m:r>
                          <a:rPr lang="en-US" altLang="zh-CN" i="1" smtClean="0">
                            <a:latin typeface="Cambria Math" panose="02040503050406030204" pitchFamily="18" charset="0"/>
                            <a:ea typeface="Cambria Math" panose="02040503050406030204" pitchFamily="18" charset="0"/>
                          </a:rPr>
                          <m:t>+</m:t>
                        </m:r>
                        <m:nary>
                          <m:naryPr>
                            <m:chr m:val="∑"/>
                            <m:subHide m:val="on"/>
                            <m:supHide m:val="on"/>
                            <m:ctrlPr>
                              <a:rPr lang="en-US" altLang="zh-CN" i="1">
                                <a:latin typeface="Cambria Math" panose="02040503050406030204" pitchFamily="18" charset="0"/>
                              </a:rPr>
                            </m:ctrlPr>
                          </m:naryPr>
                          <m:sub/>
                          <m:sup/>
                          <m:e>
                            <m:sSub>
                              <m:sSubPr>
                                <m:ctrlPr>
                                  <a:rPr lang="en-US" altLang="zh-CN" i="1">
                                    <a:latin typeface="Cambria Math" panose="02040503050406030204" pitchFamily="18" charset="0"/>
                                  </a:rPr>
                                </m:ctrlPr>
                              </m:sSubPr>
                              <m:e>
                                <m:r>
                                  <a:rPr lang="zh-CN" altLang="en-US" i="1">
                                    <a:latin typeface="Cambria Math" panose="02040503050406030204" pitchFamily="18" charset="0"/>
                                  </a:rPr>
                                  <m:t>𝛿</m:t>
                                </m:r>
                              </m:e>
                              <m:sub>
                                <m:r>
                                  <a:rPr lang="en-US" altLang="zh-CN" i="1">
                                    <a:latin typeface="Cambria Math" panose="02040503050406030204" pitchFamily="18" charset="0"/>
                                  </a:rPr>
                                  <m:t>𝑖</m:t>
                                </m:r>
                              </m:sub>
                            </m:sSub>
                          </m:e>
                        </m:nary>
                        <m:r>
                          <a:rPr lang="en-US" altLang="zh-CN" b="0" i="1" smtClean="0">
                            <a:latin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𝑏</m:t>
                        </m:r>
                        <m:r>
                          <a:rPr lang="en-US" altLang="zh-CN" b="0" i="1" smtClean="0">
                            <a:latin typeface="Cambria Math" panose="02040503050406030204" pitchFamily="18" charset="0"/>
                            <a:ea typeface="Cambria Math" panose="02040503050406030204" pitchFamily="18" charset="0"/>
                          </a:rPr>
                          <m:t>+</m:t>
                        </m:r>
                        <m:nary>
                          <m:naryPr>
                            <m:chr m:val="∑"/>
                            <m:subHide m:val="on"/>
                            <m:supHide m:val="on"/>
                            <m:ctrlPr>
                              <a:rPr lang="zh-CN" altLang="en-US" i="1">
                                <a:latin typeface="Cambria Math" panose="02040503050406030204" pitchFamily="18" charset="0"/>
                              </a:rPr>
                            </m:ctrlPr>
                          </m:naryPr>
                          <m:sub/>
                          <m:sup/>
                          <m:e>
                            <m:sSub>
                              <m:sSubPr>
                                <m:ctrlPr>
                                  <a:rPr lang="en-US"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𝑖</m:t>
                                </m:r>
                              </m:sub>
                            </m:sSub>
                          </m:e>
                        </m:nary>
                      </m:e>
                    </m:d>
                  </m:oMath>
                </a14:m>
                <a:endParaRPr lang="en-US" altLang="zh-CN" sz="1600" dirty="0"/>
              </a:p>
              <a:p>
                <a:pPr marL="0" indent="0">
                  <a:buNone/>
                </a:pPr>
                <a:r>
                  <a:rPr lang="zh-CN" altLang="en-US" sz="1900" dirty="0"/>
                  <a:t>    </a:t>
                </a:r>
                <a:r>
                  <a:rPr lang="en-US" altLang="zh-CN" sz="1900" dirty="0"/>
                  <a:t>where </a:t>
                </a:r>
                <a14:m>
                  <m:oMath xmlns:m="http://schemas.openxmlformats.org/officeDocument/2006/math">
                    <m:nary>
                      <m:naryPr>
                        <m:chr m:val="∑"/>
                        <m:subHide m:val="on"/>
                        <m:supHide m:val="on"/>
                        <m:ctrlPr>
                          <a:rPr lang="en-US" altLang="zh-CN" sz="1900" i="1">
                            <a:latin typeface="Cambria Math" panose="02040503050406030204" pitchFamily="18" charset="0"/>
                          </a:rPr>
                        </m:ctrlPr>
                      </m:naryPr>
                      <m:sub/>
                      <m:sup/>
                      <m:e>
                        <m:sSub>
                          <m:sSubPr>
                            <m:ctrlPr>
                              <a:rPr lang="en-US" altLang="zh-CN" sz="1900" i="1">
                                <a:latin typeface="Cambria Math" panose="02040503050406030204" pitchFamily="18" charset="0"/>
                              </a:rPr>
                            </m:ctrlPr>
                          </m:sSubPr>
                          <m:e>
                            <m:r>
                              <a:rPr lang="zh-CN" altLang="en-US" sz="1900" i="1">
                                <a:latin typeface="Cambria Math" panose="02040503050406030204" pitchFamily="18" charset="0"/>
                              </a:rPr>
                              <m:t>𝛿</m:t>
                            </m:r>
                          </m:e>
                          <m:sub>
                            <m:r>
                              <a:rPr lang="en-US" altLang="zh-CN" sz="1900" i="1">
                                <a:latin typeface="Cambria Math" panose="02040503050406030204" pitchFamily="18" charset="0"/>
                              </a:rPr>
                              <m:t>𝑖</m:t>
                            </m:r>
                          </m:sub>
                        </m:sSub>
                      </m:e>
                    </m:nary>
                  </m:oMath>
                </a14:m>
                <a:r>
                  <a:rPr lang="zh-CN" altLang="en-US" sz="1900" dirty="0"/>
                  <a:t> </a:t>
                </a:r>
                <a:r>
                  <a:rPr lang="en-US" altLang="zh-CN" sz="1900" dirty="0"/>
                  <a:t>is the total number of events at analysis, </a:t>
                </a:r>
                <a:r>
                  <a:rPr lang="zh-CN" altLang="en-US" sz="1900" dirty="0"/>
                  <a:t> </a:t>
                </a:r>
                <a:endParaRPr lang="en-US" altLang="zh-CN" sz="1900" dirty="0"/>
              </a:p>
              <a:p>
                <a:pPr marL="0" indent="0">
                  <a:buNone/>
                </a:pPr>
                <a:r>
                  <a:rPr lang="zh-CN" altLang="en-US" sz="1900" dirty="0"/>
                  <a:t>               </a:t>
                </a:r>
                <a14:m>
                  <m:oMath xmlns:m="http://schemas.openxmlformats.org/officeDocument/2006/math">
                    <m:nary>
                      <m:naryPr>
                        <m:chr m:val="∑"/>
                        <m:subHide m:val="on"/>
                        <m:supHide m:val="on"/>
                        <m:ctrlPr>
                          <a:rPr lang="zh-CN" altLang="en-US" sz="1900" i="1">
                            <a:latin typeface="Cambria Math" panose="02040503050406030204" pitchFamily="18" charset="0"/>
                          </a:rPr>
                        </m:ctrlPr>
                      </m:naryPr>
                      <m:sub/>
                      <m:sup/>
                      <m:e>
                        <m:sSub>
                          <m:sSubPr>
                            <m:ctrlPr>
                              <a:rPr lang="en-US" altLang="zh-CN" sz="1900" i="1">
                                <a:latin typeface="Cambria Math" panose="02040503050406030204" pitchFamily="18" charset="0"/>
                              </a:rPr>
                            </m:ctrlPr>
                          </m:sSubPr>
                          <m:e>
                            <m:r>
                              <a:rPr lang="en-US" altLang="zh-CN" sz="1900" i="1">
                                <a:latin typeface="Cambria Math" panose="02040503050406030204" pitchFamily="18" charset="0"/>
                              </a:rPr>
                              <m:t>𝑡</m:t>
                            </m:r>
                          </m:e>
                          <m:sub>
                            <m:r>
                              <a:rPr lang="en-US" altLang="zh-CN" sz="1900" i="1">
                                <a:latin typeface="Cambria Math" panose="02040503050406030204" pitchFamily="18" charset="0"/>
                              </a:rPr>
                              <m:t>𝑖</m:t>
                            </m:r>
                          </m:sub>
                        </m:sSub>
                      </m:e>
                    </m:nary>
                  </m:oMath>
                </a14:m>
                <a:r>
                  <a:rPr lang="zh-CN" altLang="en-US" sz="1900" dirty="0"/>
                  <a:t> </a:t>
                </a:r>
                <a:r>
                  <a:rPr lang="en-US" altLang="zh-CN" sz="1900" dirty="0"/>
                  <a:t>is the total observation time of all subjects, </a:t>
                </a:r>
                <a:r>
                  <a:rPr lang="en-US" altLang="zh-CN" sz="1900" b="1" dirty="0">
                    <a:solidFill>
                      <a:srgbClr val="383B58"/>
                    </a:solidFill>
                  </a:rPr>
                  <a:t>regardless of event/censor.</a:t>
                </a:r>
                <a:endParaRPr lang="en-US" altLang="zh-CN" sz="1600" b="1" dirty="0">
                  <a:solidFill>
                    <a:srgbClr val="383B58"/>
                  </a:solidFill>
                </a:endParaRPr>
              </a:p>
            </p:txBody>
          </p:sp>
        </mc:Choice>
        <mc:Fallback>
          <p:sp>
            <p:nvSpPr>
              <p:cNvPr id="5" name="Content Placeholder 4">
                <a:extLst>
                  <a:ext uri="{FF2B5EF4-FFF2-40B4-BE49-F238E27FC236}">
                    <a16:creationId xmlns:a16="http://schemas.microsoft.com/office/drawing/2014/main" id="{5A81D29A-E6CA-4337-BD9D-5C0A35E16661}"/>
                  </a:ext>
                </a:extLst>
              </p:cNvPr>
              <p:cNvSpPr>
                <a:spLocks noGrp="1" noRot="1" noChangeAspect="1" noMove="1" noResize="1" noEditPoints="1" noAdjustHandles="1" noChangeArrowheads="1" noChangeShapeType="1" noTextEdit="1"/>
              </p:cNvSpPr>
              <p:nvPr>
                <p:ph sz="quarter" idx="15"/>
              </p:nvPr>
            </p:nvSpPr>
            <p:spPr>
              <a:blipFill>
                <a:blip r:embed="rId2"/>
                <a:stretch>
                  <a:fillRect l="-786" b="-1237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23526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61E1B-4B65-4ADA-938A-DA8973F3AA46}"/>
              </a:ext>
            </a:extLst>
          </p:cNvPr>
          <p:cNvSpPr>
            <a:spLocks noGrp="1"/>
          </p:cNvSpPr>
          <p:nvPr>
            <p:ph type="title"/>
          </p:nvPr>
        </p:nvSpPr>
        <p:spPr/>
        <p:txBody>
          <a:bodyPr/>
          <a:lstStyle/>
          <a:p>
            <a:r>
              <a:rPr lang="en-US" altLang="zh-CN" dirty="0"/>
              <a:t>TTE</a:t>
            </a:r>
            <a:r>
              <a:rPr lang="zh-CN" altLang="en-US" dirty="0"/>
              <a:t> </a:t>
            </a:r>
            <a:r>
              <a:rPr lang="en-US" altLang="zh-CN" dirty="0"/>
              <a:t>Endpoint</a:t>
            </a:r>
            <a:endParaRPr lang="zh-CN" altLang="en-US" dirty="0"/>
          </a:p>
        </p:txBody>
      </p:sp>
      <p:sp>
        <p:nvSpPr>
          <p:cNvPr id="3" name="Footer Placeholder 2">
            <a:extLst>
              <a:ext uri="{FF2B5EF4-FFF2-40B4-BE49-F238E27FC236}">
                <a16:creationId xmlns:a16="http://schemas.microsoft.com/office/drawing/2014/main" id="{D2FA7287-059E-4B48-B9C5-CB217ACCD2B3}"/>
              </a:ext>
            </a:extLst>
          </p:cNvPr>
          <p:cNvSpPr>
            <a:spLocks noGrp="1"/>
          </p:cNvSpPr>
          <p:nvPr>
            <p:ph type="ftr" sz="quarter" idx="11"/>
          </p:nvPr>
        </p:nvSpPr>
        <p:spPr/>
        <p:txBody>
          <a:bodyPr/>
          <a:lstStyle/>
          <a:p>
            <a:r>
              <a:rPr lang="en-US" altLang="zh-CN"/>
              <a:t>Copyright©Simcere Zaiming Pharmaceutical Co., Ltd. ALL RIGHTS RESERVED</a:t>
            </a:r>
            <a:endParaRPr lang="zh-CN" altLang="en-US" dirty="0"/>
          </a:p>
        </p:txBody>
      </p:sp>
      <p:sp>
        <p:nvSpPr>
          <p:cNvPr id="4" name="Slide Number Placeholder 3">
            <a:extLst>
              <a:ext uri="{FF2B5EF4-FFF2-40B4-BE49-F238E27FC236}">
                <a16:creationId xmlns:a16="http://schemas.microsoft.com/office/drawing/2014/main" id="{AF2308CD-B378-4FA8-B8FC-8F49E19F0FF8}"/>
              </a:ext>
            </a:extLst>
          </p:cNvPr>
          <p:cNvSpPr>
            <a:spLocks noGrp="1"/>
          </p:cNvSpPr>
          <p:nvPr>
            <p:ph type="sldNum" sz="quarter" idx="12"/>
          </p:nvPr>
        </p:nvSpPr>
        <p:spPr/>
        <p:txBody>
          <a:bodyPr/>
          <a:lstStyle/>
          <a:p>
            <a:fld id="{E4B38883-E1FC-4E66-8A2B-D2BAE752E622}" type="slidenum">
              <a:rPr lang="zh-CN" altLang="en-US" smtClean="0"/>
              <a:t>17</a:t>
            </a:fld>
            <a:r>
              <a:rPr lang="zh-CN" altLang="en-US"/>
              <a:t>丨</a:t>
            </a:r>
            <a:endParaRPr lang="zh-CN" altLang="en-US" dirty="0"/>
          </a:p>
        </p:txBody>
      </p:sp>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C8084A22-CC86-453B-A39F-6D39D1703614}"/>
                  </a:ext>
                </a:extLst>
              </p:cNvPr>
              <p:cNvSpPr/>
              <p:nvPr/>
            </p:nvSpPr>
            <p:spPr>
              <a:xfrm>
                <a:off x="627380" y="985520"/>
                <a:ext cx="10937240" cy="2268442"/>
              </a:xfrm>
              <a:prstGeom prst="rect">
                <a:avLst/>
              </a:prstGeom>
            </p:spPr>
            <p:txBody>
              <a:bodyPr wrap="square">
                <a:spAutoFit/>
              </a:bodyPr>
              <a:lstStyle/>
              <a:p>
                <a:pPr marL="285750" indent="-285750">
                  <a:buFont typeface="Arial" panose="020B0604020202020204" pitchFamily="34" charset="0"/>
                  <a:buChar char="•"/>
                </a:pPr>
                <a:r>
                  <a:rPr lang="en-US" altLang="zh-CN" dirty="0"/>
                  <a:t>Based on exp. dist., </a:t>
                </a:r>
                <a14:m>
                  <m:oMath xmlns:m="http://schemas.openxmlformats.org/officeDocument/2006/math">
                    <m:r>
                      <a:rPr lang="zh-CN" altLang="en-US" i="1">
                        <a:latin typeface="Cambria Math" panose="02040503050406030204" pitchFamily="18" charset="0"/>
                      </a:rPr>
                      <m:t>𝜆</m:t>
                    </m:r>
                    <m:r>
                      <a:rPr lang="en-US" altLang="zh-CN" i="1">
                        <a:latin typeface="Cambria Math" panose="02040503050406030204" pitchFamily="18" charset="0"/>
                      </a:rPr>
                      <m:t>=</m:t>
                    </m:r>
                    <m:f>
                      <m:fPr>
                        <m:ctrlPr>
                          <a:rPr lang="en-US" altLang="zh-CN" i="1">
                            <a:latin typeface="Cambria Math" panose="02040503050406030204" pitchFamily="18" charset="0"/>
                          </a:rPr>
                        </m:ctrlPr>
                      </m:fPr>
                      <m:num>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log</m:t>
                            </m:r>
                          </m:fName>
                          <m:e>
                            <m:d>
                              <m:dPr>
                                <m:ctrlPr>
                                  <a:rPr lang="en-US" altLang="zh-CN" i="1">
                                    <a:latin typeface="Cambria Math" panose="02040503050406030204" pitchFamily="18" charset="0"/>
                                  </a:rPr>
                                </m:ctrlPr>
                              </m:dPr>
                              <m:e>
                                <m:r>
                                  <a:rPr lang="en-US" altLang="zh-CN" i="1">
                                    <a:latin typeface="Cambria Math" panose="02040503050406030204" pitchFamily="18" charset="0"/>
                                  </a:rPr>
                                  <m:t>2</m:t>
                                </m:r>
                              </m:e>
                            </m:d>
                          </m:e>
                        </m:func>
                      </m:num>
                      <m:den>
                        <m:r>
                          <a:rPr lang="en-US" altLang="zh-CN" i="1">
                            <a:latin typeface="Cambria Math" panose="02040503050406030204" pitchFamily="18" charset="0"/>
                          </a:rPr>
                          <m:t>𝑚𝑃𝐹𝑆</m:t>
                        </m:r>
                      </m:den>
                    </m:f>
                  </m:oMath>
                </a14:m>
                <a:r>
                  <a:rPr lang="en-US" altLang="zh-CN" dirty="0"/>
                  <a:t>, hence the following go/no-go rules for hazard (or </a:t>
                </a:r>
                <a:r>
                  <a:rPr lang="en-US" altLang="zh-CN" dirty="0" err="1"/>
                  <a:t>mPFS</a:t>
                </a:r>
                <a:r>
                  <a:rPr lang="en-US" altLang="zh-CN" dirty="0"/>
                  <a:t>):</a:t>
                </a:r>
              </a:p>
              <a:p>
                <a:pPr lvl="1"/>
                <a:r>
                  <a:rPr lang="en-US" altLang="zh-CN" dirty="0"/>
                  <a:t>If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𝑝𝑜𝑠𝑡</m:t>
                        </m:r>
                      </m:sub>
                    </m:sSub>
                    <m:d>
                      <m:dPr>
                        <m:ctrlPr>
                          <a:rPr lang="en-US" altLang="zh-CN" i="1">
                            <a:latin typeface="Cambria Math" panose="02040503050406030204" pitchFamily="18" charset="0"/>
                          </a:rPr>
                        </m:ctrlPr>
                      </m:dPr>
                      <m:e>
                        <m:r>
                          <a:rPr lang="zh-CN" altLang="en-US" i="1">
                            <a:latin typeface="Cambria Math" panose="02040503050406030204" pitchFamily="18" charset="0"/>
                          </a:rPr>
                          <m:t>𝜆</m:t>
                        </m:r>
                        <m:r>
                          <a:rPr lang="en-US" altLang="zh-CN" b="1" i="1">
                            <a:highlight>
                              <a:srgbClr val="FFFF00"/>
                            </a:highlight>
                            <a:latin typeface="Cambria Math" panose="02040503050406030204" pitchFamily="18" charset="0"/>
                          </a:rPr>
                          <m:t>&lt;</m:t>
                        </m:r>
                        <m:r>
                          <a:rPr lang="en-US" altLang="zh-CN" i="1">
                            <a:latin typeface="Cambria Math" panose="02040503050406030204" pitchFamily="18" charset="0"/>
                          </a:rPr>
                          <m:t> </m:t>
                        </m:r>
                        <m:sSub>
                          <m:sSubPr>
                            <m:ctrlPr>
                              <a:rPr lang="en-US" altLang="zh-CN" i="1">
                                <a:latin typeface="Cambria Math" panose="02040503050406030204" pitchFamily="18" charset="0"/>
                              </a:rPr>
                            </m:ctrlPr>
                          </m:sSubPr>
                          <m:e>
                            <m:r>
                              <a:rPr lang="en-US" altLang="zh-CN" i="1">
                                <a:latin typeface="Cambria Math" panose="02040503050406030204" pitchFamily="18" charset="0"/>
                              </a:rPr>
                              <m:t>𝑐𝑢𝑡</m:t>
                            </m:r>
                          </m:e>
                          <m:sub>
                            <m:r>
                              <a:rPr lang="en-US" altLang="zh-CN" i="1">
                                <a:latin typeface="Cambria Math" panose="02040503050406030204" pitchFamily="18" charset="0"/>
                              </a:rPr>
                              <m:t>𝑒𝑓𝑓</m:t>
                            </m:r>
                          </m:sub>
                        </m:sSub>
                      </m:e>
                    </m:d>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𝑝𝑜𝑠𝑡</m:t>
                        </m:r>
                      </m:sub>
                    </m:sSub>
                    <m:d>
                      <m:dPr>
                        <m:ctrlPr>
                          <a:rPr lang="en-US" altLang="zh-CN" i="1">
                            <a:latin typeface="Cambria Math" panose="02040503050406030204" pitchFamily="18" charset="0"/>
                          </a:rPr>
                        </m:ctrlPr>
                      </m:dPr>
                      <m:e>
                        <m:r>
                          <a:rPr lang="en-US" altLang="zh-CN" i="1">
                            <a:latin typeface="Cambria Math" panose="02040503050406030204" pitchFamily="18" charset="0"/>
                          </a:rPr>
                          <m:t>𝑚𝑃𝐹𝑆</m:t>
                        </m:r>
                        <m:r>
                          <a:rPr lang="en-US" altLang="zh-CN" i="1">
                            <a:latin typeface="Cambria Math" panose="02040503050406030204" pitchFamily="18" charset="0"/>
                          </a:rPr>
                          <m:t>&gt; </m:t>
                        </m:r>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𝑐𝑢𝑡</m:t>
                            </m:r>
                          </m:e>
                          <m:sub>
                            <m:r>
                              <a:rPr lang="en-US" altLang="zh-CN" i="1">
                                <a:latin typeface="Cambria Math" panose="02040503050406030204" pitchFamily="18" charset="0"/>
                              </a:rPr>
                              <m:t>𝑒𝑓𝑓</m:t>
                            </m:r>
                          </m:sub>
                          <m:sup>
                            <m:r>
                              <a:rPr lang="en-US" altLang="zh-CN" i="1">
                                <a:latin typeface="Cambria Math" panose="02040503050406030204" pitchFamily="18" charset="0"/>
                              </a:rPr>
                              <m:t>′</m:t>
                            </m:r>
                          </m:sup>
                        </m:sSubSup>
                      </m:e>
                    </m:d>
                    <m:r>
                      <a:rPr lang="en-US" altLang="zh-CN" i="1">
                        <a:latin typeface="Cambria Math" panose="02040503050406030204" pitchFamily="18" charset="0"/>
                      </a:rPr>
                      <m:t>&gt;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𝑒𝑓𝑓</m:t>
                        </m:r>
                      </m:sub>
                    </m:sSub>
                  </m:oMath>
                </a14:m>
                <a:r>
                  <a:rPr lang="en-US" altLang="zh-CN" dirty="0"/>
                  <a:t> ---- Go!</a:t>
                </a:r>
              </a:p>
              <a:p>
                <a:pPr lvl="1"/>
                <a:r>
                  <a:rPr lang="en-US" altLang="zh-CN" dirty="0"/>
                  <a:t>If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𝑝𝑜𝑠𝑡</m:t>
                        </m:r>
                      </m:sub>
                    </m:sSub>
                    <m:d>
                      <m:dPr>
                        <m:ctrlPr>
                          <a:rPr lang="en-US" altLang="zh-CN" i="1">
                            <a:latin typeface="Cambria Math" panose="02040503050406030204" pitchFamily="18" charset="0"/>
                          </a:rPr>
                        </m:ctrlPr>
                      </m:dPr>
                      <m:e>
                        <m:r>
                          <a:rPr lang="zh-CN" altLang="en-US" i="1">
                            <a:latin typeface="Cambria Math" panose="02040503050406030204" pitchFamily="18" charset="0"/>
                          </a:rPr>
                          <m:t>𝜆</m:t>
                        </m:r>
                        <m:r>
                          <a:rPr lang="en-US" altLang="zh-CN" i="1">
                            <a:highlight>
                              <a:srgbClr val="FFFF00"/>
                            </a:highlight>
                            <a:latin typeface="Cambria Math" panose="02040503050406030204" pitchFamily="18" charset="0"/>
                          </a:rPr>
                          <m:t>&gt;</m:t>
                        </m:r>
                        <m:r>
                          <a:rPr lang="en-US" altLang="zh-CN" i="1">
                            <a:latin typeface="Cambria Math" panose="02040503050406030204" pitchFamily="18" charset="0"/>
                          </a:rPr>
                          <m:t> </m:t>
                        </m:r>
                        <m:sSub>
                          <m:sSubPr>
                            <m:ctrlPr>
                              <a:rPr lang="en-US" altLang="zh-CN" i="1">
                                <a:latin typeface="Cambria Math" panose="02040503050406030204" pitchFamily="18" charset="0"/>
                              </a:rPr>
                            </m:ctrlPr>
                          </m:sSubPr>
                          <m:e>
                            <m:r>
                              <a:rPr lang="en-US" altLang="zh-CN" i="1">
                                <a:latin typeface="Cambria Math" panose="02040503050406030204" pitchFamily="18" charset="0"/>
                              </a:rPr>
                              <m:t>𝑐𝑢𝑡</m:t>
                            </m:r>
                          </m:e>
                          <m:sub>
                            <m:r>
                              <a:rPr lang="en-US" altLang="zh-CN" i="1">
                                <a:latin typeface="Cambria Math" panose="02040503050406030204" pitchFamily="18" charset="0"/>
                              </a:rPr>
                              <m:t>𝑓𝑢𝑡</m:t>
                            </m:r>
                          </m:sub>
                        </m:sSub>
                      </m:e>
                    </m:d>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𝑝𝑜𝑠𝑡</m:t>
                        </m:r>
                      </m:sub>
                    </m:sSub>
                    <m:d>
                      <m:dPr>
                        <m:ctrlPr>
                          <a:rPr lang="en-US" altLang="zh-CN" i="1">
                            <a:latin typeface="Cambria Math" panose="02040503050406030204" pitchFamily="18" charset="0"/>
                          </a:rPr>
                        </m:ctrlPr>
                      </m:dPr>
                      <m:e>
                        <m:r>
                          <a:rPr lang="en-US" altLang="zh-CN" i="1">
                            <a:latin typeface="Cambria Math" panose="02040503050406030204" pitchFamily="18" charset="0"/>
                          </a:rPr>
                          <m:t>𝑚𝑃𝐹𝑆</m:t>
                        </m:r>
                        <m:r>
                          <a:rPr lang="en-US" altLang="zh-CN" i="1">
                            <a:latin typeface="Cambria Math" panose="02040503050406030204" pitchFamily="18" charset="0"/>
                          </a:rPr>
                          <m:t>&lt; </m:t>
                        </m:r>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𝑐𝑢𝑡</m:t>
                            </m:r>
                          </m:e>
                          <m:sub>
                            <m:r>
                              <a:rPr lang="en-US" altLang="zh-CN" i="1">
                                <a:latin typeface="Cambria Math" panose="02040503050406030204" pitchFamily="18" charset="0"/>
                              </a:rPr>
                              <m:t>𝑓𝑢𝑡</m:t>
                            </m:r>
                          </m:sub>
                          <m:sup>
                            <m:r>
                              <a:rPr lang="en-US" altLang="zh-CN" i="1">
                                <a:latin typeface="Cambria Math" panose="02040503050406030204" pitchFamily="18" charset="0"/>
                              </a:rPr>
                              <m:t>′</m:t>
                            </m:r>
                          </m:sup>
                        </m:sSubSup>
                      </m:e>
                    </m:d>
                    <m:r>
                      <a:rPr lang="en-US" altLang="zh-CN" i="1">
                        <a:latin typeface="Cambria Math" panose="02040503050406030204" pitchFamily="18" charset="0"/>
                      </a:rPr>
                      <m:t>&gt;1−</m:t>
                    </m:r>
                    <m:sSub>
                      <m:sSubPr>
                        <m:ctrlPr>
                          <a:rPr lang="en-US" altLang="zh-CN" i="1">
                            <a:latin typeface="Cambria Math" panose="02040503050406030204" pitchFamily="18" charset="0"/>
                          </a:rPr>
                        </m:ctrlPr>
                      </m:sSubPr>
                      <m:e>
                        <m:r>
                          <a:rPr lang="en-US" altLang="zh-CN" i="1">
                            <a:latin typeface="Cambria Math" panose="02040503050406030204" pitchFamily="18" charset="0"/>
                          </a:rPr>
                          <m:t>𝑝</m:t>
                        </m:r>
                      </m:e>
                      <m:sub>
                        <m:r>
                          <m:rPr>
                            <m:sty m:val="p"/>
                          </m:rPr>
                          <a:rPr lang="en-US" altLang="zh-CN" i="1">
                            <a:latin typeface="Cambria Math" panose="02040503050406030204" pitchFamily="18" charset="0"/>
                          </a:rPr>
                          <m:t>fut</m:t>
                        </m:r>
                      </m:sub>
                    </m:sSub>
                  </m:oMath>
                </a14:m>
                <a:r>
                  <a:rPr lang="en-US" altLang="zh-CN" dirty="0"/>
                  <a:t> ---- No-go!</a:t>
                </a:r>
              </a:p>
              <a:p>
                <a:pPr marL="742950" lvl="1" indent="-285750">
                  <a:buFont typeface="Arial" panose="020B0604020202020204" pitchFamily="34" charset="0"/>
                  <a:buChar char="•"/>
                </a:pPr>
                <a:endParaRPr lang="en-US" altLang="zh-CN" dirty="0"/>
              </a:p>
              <a:p>
                <a:pPr marL="285750" lvl="1" indent="-285750">
                  <a:buFont typeface="Arial" panose="020B0604020202020204" pitchFamily="34" charset="0"/>
                  <a:buChar char="•"/>
                </a:pPr>
                <a:r>
                  <a:rPr lang="en-US" altLang="zh-CN" dirty="0">
                    <a:solidFill>
                      <a:srgbClr val="383B58"/>
                    </a:solidFill>
                  </a:rPr>
                  <a:t>Post. dist. of </a:t>
                </a:r>
                <a14:m>
                  <m:oMath xmlns:m="http://schemas.openxmlformats.org/officeDocument/2006/math">
                    <m:r>
                      <a:rPr lang="zh-CN" altLang="en-US" i="1" dirty="0">
                        <a:solidFill>
                          <a:srgbClr val="383B58"/>
                        </a:solidFill>
                        <a:latin typeface="Cambria Math" panose="02040503050406030204" pitchFamily="18" charset="0"/>
                      </a:rPr>
                      <m:t>𝜆</m:t>
                    </m:r>
                  </m:oMath>
                </a14:m>
                <a:r>
                  <a:rPr lang="zh-CN" altLang="en-US" dirty="0">
                    <a:solidFill>
                      <a:srgbClr val="383B58"/>
                    </a:solidFill>
                    <a:cs typeface="Times New Roman" panose="02020603050405020304" pitchFamily="18" charset="0"/>
                  </a:rPr>
                  <a:t> </a:t>
                </a:r>
                <a:r>
                  <a:rPr lang="en-US" altLang="zh-CN" dirty="0">
                    <a:solidFill>
                      <a:srgbClr val="383B58"/>
                    </a:solidFill>
                    <a:cs typeface="Times New Roman" panose="02020603050405020304" pitchFamily="18" charset="0"/>
                  </a:rPr>
                  <a:t>relies on number of events and total observation time, hence a bi-variate decision table. </a:t>
                </a:r>
              </a:p>
              <a:p>
                <a:pPr lvl="1"/>
                <a:endParaRPr lang="en-US" altLang="zh-CN" dirty="0"/>
              </a:p>
            </p:txBody>
          </p:sp>
        </mc:Choice>
        <mc:Fallback>
          <p:sp>
            <p:nvSpPr>
              <p:cNvPr id="5" name="Rectangle 4">
                <a:extLst>
                  <a:ext uri="{FF2B5EF4-FFF2-40B4-BE49-F238E27FC236}">
                    <a16:creationId xmlns:a16="http://schemas.microsoft.com/office/drawing/2014/main" id="{C8084A22-CC86-453B-A39F-6D39D1703614}"/>
                  </a:ext>
                </a:extLst>
              </p:cNvPr>
              <p:cNvSpPr>
                <a:spLocks noRot="1" noChangeAspect="1" noMove="1" noResize="1" noEditPoints="1" noAdjustHandles="1" noChangeArrowheads="1" noChangeShapeType="1" noTextEdit="1"/>
              </p:cNvSpPr>
              <p:nvPr/>
            </p:nvSpPr>
            <p:spPr>
              <a:xfrm>
                <a:off x="627380" y="985520"/>
                <a:ext cx="10937240" cy="2268442"/>
              </a:xfrm>
              <a:prstGeom prst="rect">
                <a:avLst/>
              </a:prstGeom>
              <a:blipFill>
                <a:blip r:embed="rId2"/>
                <a:stretch>
                  <a:fillRect l="-390"/>
                </a:stretch>
              </a:blipFill>
            </p:spPr>
            <p:txBody>
              <a:bodyPr/>
              <a:lstStyle/>
              <a:p>
                <a:r>
                  <a:rPr lang="zh-CN" altLang="en-US">
                    <a:noFill/>
                  </a:rPr>
                  <a:t> </a:t>
                </a:r>
              </a:p>
            </p:txBody>
          </p:sp>
        </mc:Fallback>
      </mc:AlternateContent>
      <p:pic>
        <p:nvPicPr>
          <p:cNvPr id="8" name="Picture 7">
            <a:extLst>
              <a:ext uri="{FF2B5EF4-FFF2-40B4-BE49-F238E27FC236}">
                <a16:creationId xmlns:a16="http://schemas.microsoft.com/office/drawing/2014/main" id="{32CB7A96-DE98-4DB5-86A4-795B37A3DB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1915" y="3187083"/>
            <a:ext cx="9468170" cy="2969306"/>
          </a:xfrm>
          <a:prstGeom prst="rect">
            <a:avLst/>
          </a:prstGeom>
        </p:spPr>
      </p:pic>
      <p:sp>
        <p:nvSpPr>
          <p:cNvPr id="9" name="TextBox 8">
            <a:extLst>
              <a:ext uri="{FF2B5EF4-FFF2-40B4-BE49-F238E27FC236}">
                <a16:creationId xmlns:a16="http://schemas.microsoft.com/office/drawing/2014/main" id="{316704B0-7B65-4C7C-857F-606271E93238}"/>
              </a:ext>
            </a:extLst>
          </p:cNvPr>
          <p:cNvSpPr txBox="1"/>
          <p:nvPr/>
        </p:nvSpPr>
        <p:spPr>
          <a:xfrm>
            <a:off x="499895" y="4487070"/>
            <a:ext cx="559769" cy="369332"/>
          </a:xfrm>
          <a:prstGeom prst="rect">
            <a:avLst/>
          </a:prstGeom>
          <a:noFill/>
        </p:spPr>
        <p:txBody>
          <a:bodyPr wrap="none" rtlCol="0">
            <a:spAutoFit/>
          </a:bodyPr>
          <a:lstStyle/>
          <a:p>
            <a:r>
              <a:rPr lang="en-US" altLang="zh-CN" dirty="0"/>
              <a:t>……</a:t>
            </a:r>
            <a:endParaRPr lang="zh-CN" altLang="en-US" dirty="0"/>
          </a:p>
        </p:txBody>
      </p:sp>
      <p:sp>
        <p:nvSpPr>
          <p:cNvPr id="10" name="TextBox 9">
            <a:extLst>
              <a:ext uri="{FF2B5EF4-FFF2-40B4-BE49-F238E27FC236}">
                <a16:creationId xmlns:a16="http://schemas.microsoft.com/office/drawing/2014/main" id="{869927B7-387D-49F9-9833-83D9858AA2B6}"/>
              </a:ext>
            </a:extLst>
          </p:cNvPr>
          <p:cNvSpPr txBox="1"/>
          <p:nvPr/>
        </p:nvSpPr>
        <p:spPr>
          <a:xfrm>
            <a:off x="11284735" y="4487070"/>
            <a:ext cx="559769" cy="369332"/>
          </a:xfrm>
          <a:prstGeom prst="rect">
            <a:avLst/>
          </a:prstGeom>
          <a:noFill/>
        </p:spPr>
        <p:txBody>
          <a:bodyPr wrap="none" rtlCol="0">
            <a:spAutoFit/>
          </a:bodyPr>
          <a:lstStyle/>
          <a:p>
            <a:r>
              <a:rPr lang="en-US" altLang="zh-CN" dirty="0"/>
              <a:t>……</a:t>
            </a:r>
            <a:endParaRPr lang="zh-CN" altLang="en-US" dirty="0"/>
          </a:p>
        </p:txBody>
      </p:sp>
    </p:spTree>
    <p:extLst>
      <p:ext uri="{BB962C8B-B14F-4D97-AF65-F5344CB8AC3E}">
        <p14:creationId xmlns:p14="http://schemas.microsoft.com/office/powerpoint/2010/main" val="272207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F420E-91D2-4B75-9097-4E1F0CEA50DD}"/>
              </a:ext>
            </a:extLst>
          </p:cNvPr>
          <p:cNvSpPr>
            <a:spLocks noGrp="1"/>
          </p:cNvSpPr>
          <p:nvPr>
            <p:ph type="title"/>
          </p:nvPr>
        </p:nvSpPr>
        <p:spPr/>
        <p:txBody>
          <a:bodyPr/>
          <a:lstStyle/>
          <a:p>
            <a:r>
              <a:rPr lang="en-US" altLang="zh-CN" dirty="0"/>
              <a:t>TTE</a:t>
            </a:r>
            <a:r>
              <a:rPr lang="zh-CN" altLang="en-US" dirty="0"/>
              <a:t> </a:t>
            </a:r>
            <a:r>
              <a:rPr lang="en-US" altLang="zh-CN" dirty="0"/>
              <a:t>Endpoint</a:t>
            </a:r>
            <a:br>
              <a:rPr lang="en-US" altLang="zh-CN" dirty="0"/>
            </a:br>
            <a:r>
              <a:rPr lang="en-US" altLang="zh-CN" sz="2000" dirty="0"/>
              <a:t>Example</a:t>
            </a:r>
            <a:r>
              <a:rPr lang="zh-CN" altLang="en-US" sz="2000" dirty="0"/>
              <a:t> </a:t>
            </a:r>
            <a:r>
              <a:rPr lang="en-US" altLang="zh-CN" sz="2000" dirty="0"/>
              <a:t>1</a:t>
            </a:r>
            <a:endParaRPr lang="zh-CN" altLang="en-US" sz="2000" dirty="0"/>
          </a:p>
        </p:txBody>
      </p:sp>
      <p:sp>
        <p:nvSpPr>
          <p:cNvPr id="3" name="Footer Placeholder 2">
            <a:extLst>
              <a:ext uri="{FF2B5EF4-FFF2-40B4-BE49-F238E27FC236}">
                <a16:creationId xmlns:a16="http://schemas.microsoft.com/office/drawing/2014/main" id="{191D54D6-655C-479B-91D3-D331AAFDE138}"/>
              </a:ext>
            </a:extLst>
          </p:cNvPr>
          <p:cNvSpPr>
            <a:spLocks noGrp="1"/>
          </p:cNvSpPr>
          <p:nvPr>
            <p:ph type="ftr" sz="quarter" idx="11"/>
          </p:nvPr>
        </p:nvSpPr>
        <p:spPr/>
        <p:txBody>
          <a:bodyPr/>
          <a:lstStyle/>
          <a:p>
            <a:r>
              <a:rPr lang="en-US" altLang="zh-CN"/>
              <a:t>Copyright©Simcere Zaiming Pharmaceutical Co., Ltd. ALL RIGHTS RESERVED</a:t>
            </a:r>
            <a:endParaRPr lang="zh-CN" altLang="en-US"/>
          </a:p>
        </p:txBody>
      </p:sp>
      <p:sp>
        <p:nvSpPr>
          <p:cNvPr id="4" name="Slide Number Placeholder 3">
            <a:extLst>
              <a:ext uri="{FF2B5EF4-FFF2-40B4-BE49-F238E27FC236}">
                <a16:creationId xmlns:a16="http://schemas.microsoft.com/office/drawing/2014/main" id="{A29D3F20-24FB-4E48-9E7B-169611264C24}"/>
              </a:ext>
            </a:extLst>
          </p:cNvPr>
          <p:cNvSpPr>
            <a:spLocks noGrp="1"/>
          </p:cNvSpPr>
          <p:nvPr>
            <p:ph type="sldNum" sz="quarter" idx="12"/>
          </p:nvPr>
        </p:nvSpPr>
        <p:spPr/>
        <p:txBody>
          <a:bodyPr/>
          <a:lstStyle/>
          <a:p>
            <a:fld id="{E4B38883-E1FC-4E66-8A2B-D2BAE752E622}" type="slidenum">
              <a:rPr lang="zh-CN" altLang="en-US" smtClean="0"/>
              <a:t>18</a:t>
            </a:fld>
            <a:r>
              <a:rPr lang="zh-CN" altLang="en-US"/>
              <a:t>丨</a:t>
            </a:r>
          </a:p>
        </p:txBody>
      </p:sp>
      <mc:AlternateContent xmlns:mc="http://schemas.openxmlformats.org/markup-compatibility/2006">
        <mc:Choice xmlns:a14="http://schemas.microsoft.com/office/drawing/2010/main" Requires="a14">
          <p:sp>
            <p:nvSpPr>
              <p:cNvPr id="5" name="Content Placeholder 4">
                <a:extLst>
                  <a:ext uri="{FF2B5EF4-FFF2-40B4-BE49-F238E27FC236}">
                    <a16:creationId xmlns:a16="http://schemas.microsoft.com/office/drawing/2014/main" id="{7FE337A0-3FDF-46BA-9BA6-DF31947078E0}"/>
                  </a:ext>
                </a:extLst>
              </p:cNvPr>
              <p:cNvSpPr>
                <a:spLocks noGrp="1"/>
              </p:cNvSpPr>
              <p:nvPr>
                <p:ph sz="quarter" idx="15"/>
              </p:nvPr>
            </p:nvSpPr>
            <p:spPr/>
            <p:txBody>
              <a:bodyPr/>
              <a:lstStyle/>
              <a:p>
                <a:r>
                  <a:rPr lang="en-US" altLang="zh-CN" dirty="0"/>
                  <a:t>A</a:t>
                </a:r>
                <a:r>
                  <a:rPr lang="zh-CN" altLang="en-US" dirty="0"/>
                  <a:t> </a:t>
                </a:r>
                <a:r>
                  <a:rPr lang="en-US" altLang="zh-CN" dirty="0"/>
                  <a:t>Ph</a:t>
                </a:r>
                <a:r>
                  <a:rPr lang="zh-CN" altLang="en-US" dirty="0"/>
                  <a:t> </a:t>
                </a:r>
                <a:r>
                  <a:rPr lang="en-US" altLang="zh-CN" dirty="0"/>
                  <a:t>I</a:t>
                </a:r>
                <a:r>
                  <a:rPr lang="zh-CN" altLang="en-US" dirty="0"/>
                  <a:t> </a:t>
                </a:r>
                <a:r>
                  <a:rPr lang="en-US" altLang="zh-CN" dirty="0"/>
                  <a:t>expansion </a:t>
                </a:r>
                <a:r>
                  <a:rPr lang="en-US" altLang="zh-CN" dirty="0" err="1"/>
                  <a:t>PoC</a:t>
                </a:r>
                <a:r>
                  <a:rPr lang="en-US" altLang="zh-CN" dirty="0"/>
                  <a:t> trial, IO treatment targeting PD-1 high NSCLC patients: </a:t>
                </a:r>
              </a:p>
              <a:p>
                <a:pPr lvl="1"/>
                <a:r>
                  <a:rPr lang="en-US" altLang="zh-CN" dirty="0"/>
                  <a:t>Efficacy</a:t>
                </a:r>
                <a:r>
                  <a:rPr lang="zh-CN" altLang="en-US" dirty="0"/>
                  <a:t> </a:t>
                </a:r>
                <a:r>
                  <a:rPr lang="en-US" altLang="zh-CN" dirty="0"/>
                  <a:t>boundary</a:t>
                </a:r>
                <a:r>
                  <a:rPr lang="zh-CN" altLang="en-US" dirty="0"/>
                  <a:t> </a:t>
                </a:r>
                <a:r>
                  <a:rPr lang="en-US" altLang="zh-CN" dirty="0" err="1"/>
                  <a:t>mPFS</a:t>
                </a:r>
                <a:r>
                  <a:rPr lang="en-US" altLang="zh-CN" dirty="0"/>
                  <a:t> = 9.5m, futility boundary </a:t>
                </a:r>
                <a:r>
                  <a:rPr lang="en-US" altLang="zh-CN" dirty="0" err="1"/>
                  <a:t>mPFS</a:t>
                </a:r>
                <a:r>
                  <a:rPr lang="en-US" altLang="zh-CN" dirty="0"/>
                  <a:t> = 7m;</a:t>
                </a:r>
              </a:p>
              <a:p>
                <a:pPr lvl="1"/>
                <a:r>
                  <a:rPr lang="en-US" altLang="zh-CN" dirty="0"/>
                  <a:t>Sample</a:t>
                </a:r>
                <a:r>
                  <a:rPr lang="zh-CN" altLang="en-US" dirty="0"/>
                  <a:t> </a:t>
                </a:r>
                <a:r>
                  <a:rPr lang="en-US" altLang="zh-CN" dirty="0"/>
                  <a:t>size</a:t>
                </a:r>
                <a:r>
                  <a:rPr lang="zh-CN" altLang="en-US" dirty="0"/>
                  <a:t> </a:t>
                </a:r>
                <a:r>
                  <a:rPr lang="en-US" altLang="zh-CN" dirty="0"/>
                  <a:t>40;</a:t>
                </a:r>
                <a:r>
                  <a:rPr lang="zh-CN" altLang="en-US" dirty="0"/>
                  <a:t> </a:t>
                </a:r>
                <a:endParaRPr lang="en-US" altLang="zh-CN" dirty="0"/>
              </a:p>
              <a:p>
                <a:pPr lvl="1"/>
                <a:r>
                  <a:rPr lang="en-US" altLang="zh-CN" dirty="0"/>
                  <a:t>Weak informative prior,</a:t>
                </a:r>
                <a:r>
                  <a:rPr lang="zh-CN" altLang="en-US" dirty="0"/>
                  <a:t> </a:t>
                </a:r>
                <a:r>
                  <a:rPr lang="en-US" altLang="zh-CN" dirty="0"/>
                  <a:t>Gamma(0.001, 0.001); </a:t>
                </a:r>
              </a:p>
              <a:p>
                <a:pPr lvl="1"/>
                <a:r>
                  <a:rPr lang="en-US" altLang="zh-CN" dirty="0">
                    <a:cs typeface="Times New Roman" panose="02020603050405020304" pitchFamily="18" charset="0"/>
                  </a:rPr>
                  <a:t>Accrual</a:t>
                </a:r>
                <a:r>
                  <a:rPr lang="zh-CN" altLang="en-US" dirty="0">
                    <a:cs typeface="Times New Roman" panose="02020603050405020304" pitchFamily="18" charset="0"/>
                  </a:rPr>
                  <a:t> </a:t>
                </a:r>
                <a:r>
                  <a:rPr lang="en-US" altLang="zh-CN" dirty="0">
                    <a:cs typeface="Times New Roman" panose="02020603050405020304" pitchFamily="18" charset="0"/>
                  </a:rPr>
                  <a:t>time:</a:t>
                </a:r>
                <a:r>
                  <a:rPr lang="zh-CN" altLang="en-US" dirty="0">
                    <a:cs typeface="Times New Roman" panose="02020603050405020304" pitchFamily="18" charset="0"/>
                  </a:rPr>
                  <a:t> </a:t>
                </a:r>
                <a:r>
                  <a:rPr lang="en-US" altLang="zh-CN" dirty="0">
                    <a:cs typeface="Times New Roman" panose="02020603050405020304" pitchFamily="18" charset="0"/>
                  </a:rPr>
                  <a:t>5m; </a:t>
                </a:r>
              </a:p>
              <a:p>
                <a:pPr lvl="1"/>
                <a:r>
                  <a:rPr lang="en-US" altLang="zh-CN" dirty="0">
                    <a:cs typeface="Times New Roman" panose="02020603050405020304" pitchFamily="18" charset="0"/>
                  </a:rPr>
                  <a:t>Analysis time: 6m after LPI;</a:t>
                </a:r>
                <a:endParaRPr lang="en-US" altLang="zh-CN" dirty="0"/>
              </a:p>
              <a:p>
                <a:pPr lvl="1"/>
                <a:r>
                  <a:rPr lang="en-US" altLang="zh-CN" dirty="0"/>
                  <a:t>Posterior </a:t>
                </a:r>
                <a:r>
                  <a:rPr lang="en-US" altLang="zh-CN" dirty="0" err="1">
                    <a:solidFill>
                      <a:srgbClr val="00B140"/>
                    </a:solidFill>
                  </a:rPr>
                  <a:t>Pr</a:t>
                </a:r>
                <a:r>
                  <a:rPr lang="en-US" altLang="zh-CN" dirty="0">
                    <a:solidFill>
                      <a:srgbClr val="00B140"/>
                    </a:solidFill>
                  </a:rPr>
                  <a:t>(</a:t>
                </a:r>
                <a14:m>
                  <m:oMath xmlns:m="http://schemas.openxmlformats.org/officeDocument/2006/math">
                    <m:r>
                      <a:rPr lang="zh-CN" altLang="en-US" i="1" dirty="0">
                        <a:solidFill>
                          <a:srgbClr val="00B140"/>
                        </a:solidFill>
                        <a:latin typeface="Cambria Math" panose="02040503050406030204" pitchFamily="18" charset="0"/>
                      </a:rPr>
                      <m:t>𝜆</m:t>
                    </m:r>
                  </m:oMath>
                </a14:m>
                <a:r>
                  <a:rPr lang="en-US" altLang="zh-CN" dirty="0">
                    <a:solidFill>
                      <a:srgbClr val="00B140"/>
                    </a:solidFill>
                    <a:cs typeface="Times New Roman" panose="02020603050405020304" pitchFamily="18" charset="0"/>
                  </a:rPr>
                  <a:t>≤</a:t>
                </a:r>
                <a:r>
                  <a:rPr lang="en-US" altLang="zh-CN" dirty="0">
                    <a:solidFill>
                      <a:srgbClr val="00B140"/>
                    </a:solidFill>
                  </a:rPr>
                  <a:t> 0.073)  = </a:t>
                </a:r>
                <a:r>
                  <a:rPr lang="en-US" altLang="zh-CN" dirty="0" err="1">
                    <a:solidFill>
                      <a:srgbClr val="00B140"/>
                    </a:solidFill>
                  </a:rPr>
                  <a:t>Pr</a:t>
                </a:r>
                <a:r>
                  <a:rPr lang="en-US" altLang="zh-CN" dirty="0">
                    <a:solidFill>
                      <a:srgbClr val="00B140"/>
                    </a:solidFill>
                  </a:rPr>
                  <a:t>(m-PFS </a:t>
                </a:r>
                <a:r>
                  <a:rPr lang="en-US" altLang="zh-CN" dirty="0">
                    <a:solidFill>
                      <a:srgbClr val="00B140"/>
                    </a:solidFill>
                    <a:cs typeface="Times New Roman" panose="02020603050405020304" pitchFamily="18" charset="0"/>
                  </a:rPr>
                  <a:t>≥ 9.5) </a:t>
                </a:r>
                <a:r>
                  <a:rPr lang="en-US" altLang="zh-CN" dirty="0">
                    <a:solidFill>
                      <a:srgbClr val="33C166"/>
                    </a:solidFill>
                    <a:cs typeface="Times New Roman" panose="02020603050405020304" pitchFamily="18" charset="0"/>
                  </a:rPr>
                  <a:t>≥ 67%  ---- Declare Go</a:t>
                </a:r>
              </a:p>
              <a:p>
                <a:pPr lvl="1"/>
                <a:r>
                  <a:rPr lang="en-US" altLang="zh-CN" dirty="0">
                    <a:solidFill>
                      <a:srgbClr val="383B58"/>
                    </a:solidFill>
                    <a:cs typeface="Times New Roman" panose="02020603050405020304" pitchFamily="18" charset="0"/>
                  </a:rPr>
                  <a:t>Posterior </a:t>
                </a:r>
                <a:r>
                  <a:rPr lang="en-US" altLang="zh-CN" dirty="0" err="1">
                    <a:solidFill>
                      <a:srgbClr val="FF0000"/>
                    </a:solidFill>
                    <a:cs typeface="Times New Roman" panose="02020603050405020304" pitchFamily="18" charset="0"/>
                  </a:rPr>
                  <a:t>Pr</a:t>
                </a:r>
                <a:r>
                  <a:rPr lang="en-US" altLang="zh-CN" dirty="0">
                    <a:solidFill>
                      <a:srgbClr val="FF0000"/>
                    </a:solidFill>
                    <a:cs typeface="Times New Roman" panose="02020603050405020304" pitchFamily="18" charset="0"/>
                  </a:rPr>
                  <a:t>(</a:t>
                </a:r>
                <a14:m>
                  <m:oMath xmlns:m="http://schemas.openxmlformats.org/officeDocument/2006/math">
                    <m:r>
                      <a:rPr lang="zh-CN" altLang="en-US" i="1" dirty="0">
                        <a:solidFill>
                          <a:srgbClr val="FF0000"/>
                        </a:solidFill>
                        <a:latin typeface="Cambria Math" panose="02040503050406030204" pitchFamily="18" charset="0"/>
                      </a:rPr>
                      <m:t>𝜆</m:t>
                    </m:r>
                  </m:oMath>
                </a14:m>
                <a:r>
                  <a:rPr lang="en-US" altLang="zh-CN" dirty="0">
                    <a:solidFill>
                      <a:srgbClr val="FF0000"/>
                    </a:solidFill>
                    <a:cs typeface="Times New Roman" panose="02020603050405020304" pitchFamily="18" charset="0"/>
                  </a:rPr>
                  <a:t>≥ 0.099)  = </a:t>
                </a:r>
                <a:r>
                  <a:rPr lang="en-US" altLang="zh-CN" dirty="0" err="1">
                    <a:solidFill>
                      <a:srgbClr val="FF0000"/>
                    </a:solidFill>
                    <a:cs typeface="Times New Roman" panose="02020603050405020304" pitchFamily="18" charset="0"/>
                  </a:rPr>
                  <a:t>Pr</a:t>
                </a:r>
                <a:r>
                  <a:rPr lang="en-US" altLang="zh-CN" dirty="0">
                    <a:solidFill>
                      <a:srgbClr val="FF0000"/>
                    </a:solidFill>
                    <a:cs typeface="Times New Roman" panose="02020603050405020304" pitchFamily="18" charset="0"/>
                  </a:rPr>
                  <a:t>(m-PFS ≤ 7) </a:t>
                </a:r>
                <a:r>
                  <a:rPr lang="en-US" altLang="zh-CN" dirty="0">
                    <a:solidFill>
                      <a:srgbClr val="E4002B"/>
                    </a:solidFill>
                    <a:cs typeface="Times New Roman" panose="02020603050405020304" pitchFamily="18" charset="0"/>
                  </a:rPr>
                  <a:t>≥ 10%  ---- Declare No-go</a:t>
                </a:r>
              </a:p>
              <a:p>
                <a:pPr lvl="1"/>
                <a:endParaRPr lang="en-US" altLang="zh-CN" dirty="0">
                  <a:solidFill>
                    <a:srgbClr val="E4002B"/>
                  </a:solidFill>
                  <a:cs typeface="Times New Roman" panose="02020603050405020304" pitchFamily="18" charset="0"/>
                </a:endParaRPr>
              </a:p>
              <a:p>
                <a:r>
                  <a:rPr lang="en-US" altLang="zh-CN" dirty="0">
                    <a:solidFill>
                      <a:srgbClr val="383B58"/>
                    </a:solidFill>
                    <a:cs typeface="Times New Roman" panose="02020603050405020304" pitchFamily="18" charset="0"/>
                  </a:rPr>
                  <a:t>Decision</a:t>
                </a:r>
                <a:r>
                  <a:rPr lang="zh-CN" altLang="en-US" dirty="0">
                    <a:solidFill>
                      <a:srgbClr val="383B58"/>
                    </a:solidFill>
                    <a:cs typeface="Times New Roman" panose="02020603050405020304" pitchFamily="18" charset="0"/>
                  </a:rPr>
                  <a:t> </a:t>
                </a:r>
                <a:r>
                  <a:rPr lang="en-US" altLang="zh-CN" dirty="0">
                    <a:solidFill>
                      <a:srgbClr val="383B58"/>
                    </a:solidFill>
                    <a:cs typeface="Times New Roman" panose="02020603050405020304" pitchFamily="18" charset="0"/>
                  </a:rPr>
                  <a:t>rules:</a:t>
                </a:r>
              </a:p>
              <a:p>
                <a:pPr marL="742950" lvl="2" indent="-285750"/>
                <a:r>
                  <a:rPr lang="en-US" altLang="zh-CN" dirty="0">
                    <a:solidFill>
                      <a:srgbClr val="383B58"/>
                    </a:solidFill>
                  </a:rPr>
                  <a:t>Post. dist. of </a:t>
                </a:r>
                <a14:m>
                  <m:oMath xmlns:m="http://schemas.openxmlformats.org/officeDocument/2006/math">
                    <m:r>
                      <a:rPr lang="zh-CN" altLang="en-US" i="1" dirty="0">
                        <a:solidFill>
                          <a:srgbClr val="383B58"/>
                        </a:solidFill>
                        <a:latin typeface="Cambria Math" panose="02040503050406030204" pitchFamily="18" charset="0"/>
                      </a:rPr>
                      <m:t>𝜆</m:t>
                    </m:r>
                  </m:oMath>
                </a14:m>
                <a:r>
                  <a:rPr lang="zh-CN" altLang="en-US" dirty="0">
                    <a:solidFill>
                      <a:srgbClr val="383B58"/>
                    </a:solidFill>
                    <a:cs typeface="Times New Roman" panose="02020603050405020304" pitchFamily="18" charset="0"/>
                  </a:rPr>
                  <a:t> </a:t>
                </a:r>
                <a:r>
                  <a:rPr lang="en-US" altLang="zh-CN" dirty="0">
                    <a:solidFill>
                      <a:srgbClr val="383B58"/>
                    </a:solidFill>
                    <a:cs typeface="Times New Roman" panose="02020603050405020304" pitchFamily="18" charset="0"/>
                  </a:rPr>
                  <a:t>relies on number of events and total observation time, hence a bi-variate decision table. </a:t>
                </a:r>
              </a:p>
              <a:p>
                <a:endParaRPr lang="zh-CN" altLang="en-US" dirty="0"/>
              </a:p>
            </p:txBody>
          </p:sp>
        </mc:Choice>
        <mc:Fallback>
          <p:sp>
            <p:nvSpPr>
              <p:cNvPr id="5" name="Content Placeholder 4">
                <a:extLst>
                  <a:ext uri="{FF2B5EF4-FFF2-40B4-BE49-F238E27FC236}">
                    <a16:creationId xmlns:a16="http://schemas.microsoft.com/office/drawing/2014/main" id="{7FE337A0-3FDF-46BA-9BA6-DF31947078E0}"/>
                  </a:ext>
                </a:extLst>
              </p:cNvPr>
              <p:cNvSpPr>
                <a:spLocks noGrp="1" noRot="1" noChangeAspect="1" noMove="1" noResize="1" noEditPoints="1" noAdjustHandles="1" noChangeArrowheads="1" noChangeShapeType="1" noTextEdit="1"/>
              </p:cNvSpPr>
              <p:nvPr>
                <p:ph sz="quarter" idx="15"/>
              </p:nvPr>
            </p:nvSpPr>
            <p:spPr>
              <a:blipFill>
                <a:blip r:embed="rId2"/>
                <a:stretch>
                  <a:fillRect l="-786" t="-176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036880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E959B-2EB8-42B4-A096-82DE6F27168D}"/>
              </a:ext>
            </a:extLst>
          </p:cNvPr>
          <p:cNvSpPr>
            <a:spLocks noGrp="1"/>
          </p:cNvSpPr>
          <p:nvPr>
            <p:ph type="title"/>
          </p:nvPr>
        </p:nvSpPr>
        <p:spPr/>
        <p:txBody>
          <a:bodyPr/>
          <a:lstStyle/>
          <a:p>
            <a:r>
              <a:rPr lang="en-US" altLang="zh-CN" dirty="0"/>
              <a:t>TTE</a:t>
            </a:r>
            <a:r>
              <a:rPr lang="zh-CN" altLang="en-US" dirty="0"/>
              <a:t> </a:t>
            </a:r>
            <a:r>
              <a:rPr lang="en-US" altLang="zh-CN" dirty="0"/>
              <a:t>Endpoint</a:t>
            </a:r>
            <a:br>
              <a:rPr lang="en-US" altLang="zh-CN" dirty="0"/>
            </a:br>
            <a:r>
              <a:rPr lang="en-US" altLang="zh-CN" sz="2000" dirty="0"/>
              <a:t>Decision</a:t>
            </a:r>
            <a:r>
              <a:rPr lang="zh-CN" altLang="en-US" sz="2000" dirty="0"/>
              <a:t> </a:t>
            </a:r>
            <a:r>
              <a:rPr lang="en-US" altLang="zh-CN" sz="2000" dirty="0"/>
              <a:t>table</a:t>
            </a:r>
            <a:endParaRPr lang="zh-CN" altLang="en-US" sz="2000" dirty="0"/>
          </a:p>
        </p:txBody>
      </p:sp>
      <p:sp>
        <p:nvSpPr>
          <p:cNvPr id="3" name="Footer Placeholder 2">
            <a:extLst>
              <a:ext uri="{FF2B5EF4-FFF2-40B4-BE49-F238E27FC236}">
                <a16:creationId xmlns:a16="http://schemas.microsoft.com/office/drawing/2014/main" id="{341DD12B-A6A4-4410-9055-00A5458835B9}"/>
              </a:ext>
            </a:extLst>
          </p:cNvPr>
          <p:cNvSpPr>
            <a:spLocks noGrp="1"/>
          </p:cNvSpPr>
          <p:nvPr>
            <p:ph type="ftr" sz="quarter" idx="11"/>
          </p:nvPr>
        </p:nvSpPr>
        <p:spPr/>
        <p:txBody>
          <a:bodyPr/>
          <a:lstStyle/>
          <a:p>
            <a:r>
              <a:rPr lang="en-US" altLang="zh-CN" dirty="0" err="1"/>
              <a:t>Copyright©Simcere</a:t>
            </a:r>
            <a:r>
              <a:rPr lang="en-US" altLang="zh-CN" dirty="0"/>
              <a:t> </a:t>
            </a:r>
            <a:r>
              <a:rPr lang="en-US" altLang="zh-CN" dirty="0" err="1"/>
              <a:t>Zaiming</a:t>
            </a:r>
            <a:r>
              <a:rPr lang="en-US" altLang="zh-CN" dirty="0"/>
              <a:t> Pharmaceutical Co., Ltd. ALL RIGHTS RESERVED</a:t>
            </a:r>
            <a:endParaRPr lang="zh-CN" altLang="en-US" dirty="0"/>
          </a:p>
        </p:txBody>
      </p:sp>
      <p:sp>
        <p:nvSpPr>
          <p:cNvPr id="4" name="Slide Number Placeholder 3">
            <a:extLst>
              <a:ext uri="{FF2B5EF4-FFF2-40B4-BE49-F238E27FC236}">
                <a16:creationId xmlns:a16="http://schemas.microsoft.com/office/drawing/2014/main" id="{9F11A8C6-92D0-4B8C-8C94-76DBB0D4C986}"/>
              </a:ext>
            </a:extLst>
          </p:cNvPr>
          <p:cNvSpPr>
            <a:spLocks noGrp="1"/>
          </p:cNvSpPr>
          <p:nvPr>
            <p:ph type="sldNum" sz="quarter" idx="12"/>
          </p:nvPr>
        </p:nvSpPr>
        <p:spPr/>
        <p:txBody>
          <a:bodyPr/>
          <a:lstStyle/>
          <a:p>
            <a:fld id="{E4B38883-E1FC-4E66-8A2B-D2BAE752E622}" type="slidenum">
              <a:rPr lang="zh-CN" altLang="en-US" smtClean="0"/>
              <a:t>19</a:t>
            </a:fld>
            <a:r>
              <a:rPr lang="zh-CN" altLang="en-US"/>
              <a:t>丨</a:t>
            </a:r>
          </a:p>
        </p:txBody>
      </p:sp>
      <p:graphicFrame>
        <p:nvGraphicFramePr>
          <p:cNvPr id="5" name="表格 1">
            <a:extLst>
              <a:ext uri="{FF2B5EF4-FFF2-40B4-BE49-F238E27FC236}">
                <a16:creationId xmlns:a16="http://schemas.microsoft.com/office/drawing/2014/main" id="{F56294B6-960C-47A7-BEDD-387DD4846085}"/>
              </a:ext>
            </a:extLst>
          </p:cNvPr>
          <p:cNvGraphicFramePr>
            <a:graphicFrameLocks noGrp="1"/>
          </p:cNvGraphicFramePr>
          <p:nvPr>
            <p:extLst>
              <p:ext uri="{D42A27DB-BD31-4B8C-83A1-F6EECF244321}">
                <p14:modId xmlns:p14="http://schemas.microsoft.com/office/powerpoint/2010/main" val="673900463"/>
              </p:ext>
            </p:extLst>
          </p:nvPr>
        </p:nvGraphicFramePr>
        <p:xfrm>
          <a:off x="1049734" y="990600"/>
          <a:ext cx="10092532" cy="4876800"/>
        </p:xfrm>
        <a:graphic>
          <a:graphicData uri="http://schemas.openxmlformats.org/drawingml/2006/table">
            <a:tbl>
              <a:tblPr firstRow="1" bandRow="1">
                <a:tableStyleId>{5C22544A-7EE6-4342-B048-85BDC9FD1C3A}</a:tableStyleId>
              </a:tblPr>
              <a:tblGrid>
                <a:gridCol w="2374748">
                  <a:extLst>
                    <a:ext uri="{9D8B030D-6E8A-4147-A177-3AD203B41FA5}">
                      <a16:colId xmlns:a16="http://schemas.microsoft.com/office/drawing/2014/main" val="964087091"/>
                    </a:ext>
                  </a:extLst>
                </a:gridCol>
                <a:gridCol w="2902192">
                  <a:extLst>
                    <a:ext uri="{9D8B030D-6E8A-4147-A177-3AD203B41FA5}">
                      <a16:colId xmlns:a16="http://schemas.microsoft.com/office/drawing/2014/main" val="1396040770"/>
                    </a:ext>
                  </a:extLst>
                </a:gridCol>
                <a:gridCol w="2335520">
                  <a:extLst>
                    <a:ext uri="{9D8B030D-6E8A-4147-A177-3AD203B41FA5}">
                      <a16:colId xmlns:a16="http://schemas.microsoft.com/office/drawing/2014/main" val="3014222210"/>
                    </a:ext>
                  </a:extLst>
                </a:gridCol>
                <a:gridCol w="2480072">
                  <a:extLst>
                    <a:ext uri="{9D8B030D-6E8A-4147-A177-3AD203B41FA5}">
                      <a16:colId xmlns:a16="http://schemas.microsoft.com/office/drawing/2014/main" val="3041290984"/>
                    </a:ext>
                  </a:extLst>
                </a:gridCol>
              </a:tblGrid>
              <a:tr h="260080">
                <a:tc>
                  <a:txBody>
                    <a:bodyPr/>
                    <a:lstStyle/>
                    <a:p>
                      <a:r>
                        <a:rPr lang="en-US" altLang="zh-CN" sz="1400" dirty="0">
                          <a:latin typeface="微软雅黑"/>
                          <a:ea typeface="微软雅黑"/>
                        </a:rPr>
                        <a:t>Observed PFS events</a:t>
                      </a:r>
                      <a:endParaRPr lang="zh-CN" altLang="en-US" sz="1400" dirty="0">
                        <a:latin typeface="微软雅黑"/>
                        <a:ea typeface="微软雅黑"/>
                      </a:endParaRPr>
                    </a:p>
                  </a:txBody>
                  <a:tcPr anchor="ctr"/>
                </a:tc>
                <a:tc>
                  <a:txBody>
                    <a:bodyPr/>
                    <a:lstStyle/>
                    <a:p>
                      <a:r>
                        <a:rPr lang="en-US" altLang="zh-CN" sz="1400" dirty="0">
                          <a:latin typeface="微软雅黑"/>
                          <a:ea typeface="微软雅黑"/>
                        </a:rPr>
                        <a:t>No-go Criteria (Months)*</a:t>
                      </a:r>
                      <a:endParaRPr lang="zh-CN" altLang="en-US" sz="1400" dirty="0">
                        <a:latin typeface="微软雅黑"/>
                        <a:ea typeface="微软雅黑"/>
                      </a:endParaRPr>
                    </a:p>
                  </a:txBody>
                  <a:tcPr anchor="ctr"/>
                </a:tc>
                <a:tc>
                  <a:txBody>
                    <a:bodyPr/>
                    <a:lstStyle/>
                    <a:p>
                      <a:r>
                        <a:rPr lang="en-US" altLang="zh-CN" sz="1400">
                          <a:latin typeface="微软雅黑"/>
                          <a:ea typeface="微软雅黑"/>
                        </a:rPr>
                        <a:t>Go Criteria (Months)*</a:t>
                      </a:r>
                      <a:endParaRPr lang="zh-CN" altLang="en-US" sz="1400">
                        <a:latin typeface="微软雅黑"/>
                        <a:ea typeface="微软雅黑"/>
                      </a:endParaRPr>
                    </a:p>
                  </a:txBody>
                  <a:tcPr anchor="ctr"/>
                </a:tc>
                <a:tc>
                  <a:txBody>
                    <a:bodyPr/>
                    <a:lstStyle/>
                    <a:p>
                      <a:r>
                        <a:rPr lang="en-US" altLang="zh-CN" sz="1400">
                          <a:latin typeface="微软雅黑"/>
                          <a:ea typeface="微软雅黑"/>
                        </a:rPr>
                        <a:t>Not-determined (Months)</a:t>
                      </a:r>
                      <a:endParaRPr lang="zh-CN" altLang="en-US" sz="1400">
                        <a:latin typeface="微软雅黑"/>
                        <a:ea typeface="微软雅黑"/>
                      </a:endParaRPr>
                    </a:p>
                  </a:txBody>
                  <a:tcPr anchor="ctr"/>
                </a:tc>
                <a:extLst>
                  <a:ext uri="{0D108BD9-81ED-4DB2-BD59-A6C34878D82A}">
                    <a16:rowId xmlns:a16="http://schemas.microsoft.com/office/drawing/2014/main" val="2812469522"/>
                  </a:ext>
                </a:extLst>
              </a:tr>
              <a:tr h="192388">
                <a:tc>
                  <a:txBody>
                    <a:bodyPr/>
                    <a:lstStyle/>
                    <a:p>
                      <a:r>
                        <a:rPr lang="en-US" altLang="zh-CN" sz="1400" dirty="0">
                          <a:latin typeface="微软雅黑"/>
                          <a:ea typeface="微软雅黑"/>
                        </a:rPr>
                        <a:t>…</a:t>
                      </a:r>
                      <a:endParaRPr lang="zh-CN" altLang="en-US" sz="1400" dirty="0">
                        <a:latin typeface="微软雅黑"/>
                        <a:ea typeface="微软雅黑"/>
                      </a:endParaRPr>
                    </a:p>
                  </a:txBody>
                  <a:tcPr anchor="ctr"/>
                </a:tc>
                <a:tc gridSpan="3">
                  <a:txBody>
                    <a:bodyPr/>
                    <a:lstStyle/>
                    <a:p>
                      <a:r>
                        <a:rPr lang="en-US" altLang="zh-CN" sz="1400" b="1" dirty="0">
                          <a:solidFill>
                            <a:srgbClr val="FF0000"/>
                          </a:solidFill>
                          <a:latin typeface="微软雅黑"/>
                          <a:ea typeface="微软雅黑"/>
                          <a:cs typeface="Times New Roman"/>
                        </a:rPr>
                        <a:t>…</a:t>
                      </a:r>
                      <a:endParaRPr lang="zh-CN" altLang="en-US" sz="1400" b="1" dirty="0">
                        <a:solidFill>
                          <a:srgbClr val="FF0000"/>
                        </a:solidFill>
                        <a:latin typeface="微软雅黑"/>
                        <a:ea typeface="微软雅黑"/>
                        <a:cs typeface="Times New Roman"/>
                      </a:endParaRPr>
                    </a:p>
                  </a:txBody>
                  <a:tcPr anchor="ctr"/>
                </a:tc>
                <a:tc hMerge="1">
                  <a:txBody>
                    <a:bodyPr/>
                    <a:lstStyle/>
                    <a:p>
                      <a:endParaRPr lang="zh-CN" altLang="en-US" sz="1000" dirty="0">
                        <a:latin typeface="微软雅黑"/>
                        <a:ea typeface="微软雅黑"/>
                        <a:cs typeface="Times New Roman"/>
                      </a:endParaRPr>
                    </a:p>
                  </a:txBody>
                  <a:tcPr anchor="ctr"/>
                </a:tc>
                <a:tc hMerge="1">
                  <a:txBody>
                    <a:bodyPr/>
                    <a:lstStyle/>
                    <a:p>
                      <a:endParaRPr lang="zh-CN" altLang="en-US" sz="1000" dirty="0">
                        <a:latin typeface="微软雅黑"/>
                        <a:ea typeface="微软雅黑"/>
                      </a:endParaRPr>
                    </a:p>
                  </a:txBody>
                  <a:tcPr anchor="ctr"/>
                </a:tc>
                <a:extLst>
                  <a:ext uri="{0D108BD9-81ED-4DB2-BD59-A6C34878D82A}">
                    <a16:rowId xmlns:a16="http://schemas.microsoft.com/office/drawing/2014/main" val="19802987"/>
                  </a:ext>
                </a:extLst>
              </a:tr>
              <a:tr h="192388">
                <a:tc>
                  <a:txBody>
                    <a:bodyPr/>
                    <a:lstStyle/>
                    <a:p>
                      <a:r>
                        <a:rPr lang="en-US" altLang="zh-CN" sz="1400" dirty="0">
                          <a:latin typeface="微软雅黑"/>
                          <a:ea typeface="微软雅黑"/>
                        </a:rPr>
                        <a:t>26</a:t>
                      </a:r>
                      <a:endParaRPr lang="zh-CN" altLang="en-US" sz="1400" dirty="0">
                        <a:latin typeface="微软雅黑"/>
                        <a:ea typeface="微软雅黑"/>
                      </a:endParaRPr>
                    </a:p>
                  </a:txBody>
                  <a:tcPr anchor="ctr"/>
                </a:tc>
                <a:tc>
                  <a:txBody>
                    <a:bodyPr/>
                    <a:lstStyle/>
                    <a:p>
                      <a:r>
                        <a:rPr lang="en-US" altLang="zh-CN" sz="1400" dirty="0">
                          <a:latin typeface="微软雅黑"/>
                          <a:ea typeface="微软雅黑"/>
                          <a:cs typeface="Times New Roman"/>
                        </a:rPr>
                        <a:t>≤330</a:t>
                      </a:r>
                      <a:endParaRPr lang="zh-CN" altLang="en-US" sz="1400" dirty="0">
                        <a:latin typeface="微软雅黑"/>
                        <a:ea typeface="微软雅黑"/>
                        <a:cs typeface="Times New Roman"/>
                      </a:endParaRPr>
                    </a:p>
                  </a:txBody>
                  <a:tcPr anchor="ctr"/>
                </a:tc>
                <a:tc>
                  <a:txBody>
                    <a:bodyPr/>
                    <a:lstStyle/>
                    <a:p>
                      <a:r>
                        <a:rPr lang="en-US" altLang="zh-CN" sz="1400" dirty="0">
                          <a:latin typeface="微软雅黑"/>
                          <a:ea typeface="微软雅黑"/>
                          <a:cs typeface="Times New Roman"/>
                        </a:rPr>
                        <a:t>≥384</a:t>
                      </a:r>
                      <a:endParaRPr lang="zh-CN" altLang="en-US" sz="1400" dirty="0">
                        <a:latin typeface="微软雅黑"/>
                        <a:ea typeface="微软雅黑"/>
                        <a:cs typeface="Times New Roman"/>
                      </a:endParaRPr>
                    </a:p>
                  </a:txBody>
                  <a:tcPr anchor="ctr"/>
                </a:tc>
                <a:tc>
                  <a:txBody>
                    <a:bodyPr/>
                    <a:lstStyle/>
                    <a:p>
                      <a:r>
                        <a:rPr lang="en-US" altLang="zh-CN" sz="1400" dirty="0">
                          <a:latin typeface="微软雅黑"/>
                          <a:ea typeface="微软雅黑"/>
                        </a:rPr>
                        <a:t>330 – 384</a:t>
                      </a:r>
                      <a:endParaRPr lang="zh-CN" altLang="en-US" sz="1400" dirty="0">
                        <a:latin typeface="微软雅黑"/>
                        <a:ea typeface="微软雅黑"/>
                      </a:endParaRPr>
                    </a:p>
                  </a:txBody>
                  <a:tcPr anchor="ctr"/>
                </a:tc>
                <a:extLst>
                  <a:ext uri="{0D108BD9-81ED-4DB2-BD59-A6C34878D82A}">
                    <a16:rowId xmlns:a16="http://schemas.microsoft.com/office/drawing/2014/main" val="144226466"/>
                  </a:ext>
                </a:extLst>
              </a:tr>
              <a:tr h="192388">
                <a:tc>
                  <a:txBody>
                    <a:bodyPr/>
                    <a:lstStyle/>
                    <a:p>
                      <a:r>
                        <a:rPr lang="en-US" altLang="zh-CN" sz="1400" dirty="0">
                          <a:latin typeface="微软雅黑"/>
                          <a:ea typeface="微软雅黑"/>
                        </a:rPr>
                        <a:t>25</a:t>
                      </a:r>
                      <a:endParaRPr lang="zh-CN" altLang="en-US" sz="1400" dirty="0">
                        <a:latin typeface="微软雅黑"/>
                        <a:ea typeface="微软雅黑"/>
                      </a:endParaRPr>
                    </a:p>
                  </a:txBody>
                  <a:tcPr anchor="ctr"/>
                </a:tc>
                <a:tc>
                  <a:txBody>
                    <a:bodyPr/>
                    <a:lstStyle/>
                    <a:p>
                      <a:r>
                        <a:rPr lang="en-US" altLang="zh-CN" sz="1400" dirty="0">
                          <a:latin typeface="微软雅黑"/>
                          <a:ea typeface="微软雅黑"/>
                          <a:cs typeface="Times New Roman"/>
                        </a:rPr>
                        <a:t>≤318</a:t>
                      </a:r>
                      <a:endParaRPr lang="zh-CN" altLang="en-US" sz="1400" dirty="0">
                        <a:latin typeface="微软雅黑"/>
                        <a:ea typeface="微软雅黑"/>
                        <a:cs typeface="Times New Roman"/>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latin typeface="微软雅黑"/>
                          <a:ea typeface="微软雅黑"/>
                          <a:cs typeface="Times New Roman"/>
                        </a:rPr>
                        <a:t>≥369</a:t>
                      </a:r>
                      <a:endParaRPr lang="zh-CN" altLang="en-US" sz="1400" dirty="0">
                        <a:latin typeface="微软雅黑"/>
                        <a:ea typeface="微软雅黑"/>
                        <a:cs typeface="Times New Roman"/>
                      </a:endParaRPr>
                    </a:p>
                  </a:txBody>
                  <a:tcPr anchor="ctr"/>
                </a:tc>
                <a:tc>
                  <a:txBody>
                    <a:bodyPr/>
                    <a:lstStyle/>
                    <a:p>
                      <a:r>
                        <a:rPr lang="en-US" altLang="zh-CN" sz="1400" dirty="0">
                          <a:latin typeface="微软雅黑"/>
                          <a:ea typeface="微软雅黑"/>
                        </a:rPr>
                        <a:t>318 – 369</a:t>
                      </a:r>
                      <a:endParaRPr lang="zh-CN" altLang="en-US" sz="1400" dirty="0">
                        <a:latin typeface="微软雅黑"/>
                        <a:ea typeface="微软雅黑"/>
                      </a:endParaRPr>
                    </a:p>
                  </a:txBody>
                  <a:tcPr anchor="ctr"/>
                </a:tc>
                <a:extLst>
                  <a:ext uri="{0D108BD9-81ED-4DB2-BD59-A6C34878D82A}">
                    <a16:rowId xmlns:a16="http://schemas.microsoft.com/office/drawing/2014/main" val="1434068779"/>
                  </a:ext>
                </a:extLst>
              </a:tr>
              <a:tr h="192388">
                <a:tc>
                  <a:txBody>
                    <a:bodyPr/>
                    <a:lstStyle/>
                    <a:p>
                      <a:r>
                        <a:rPr lang="en-US" altLang="zh-CN" sz="1400" dirty="0">
                          <a:latin typeface="微软雅黑"/>
                          <a:ea typeface="微软雅黑"/>
                        </a:rPr>
                        <a:t>24</a:t>
                      </a:r>
                      <a:endParaRPr lang="zh-CN" altLang="en-US" sz="1400" dirty="0">
                        <a:latin typeface="微软雅黑"/>
                        <a:ea typeface="微软雅黑"/>
                      </a:endParaRPr>
                    </a:p>
                  </a:txBody>
                  <a:tcPr anchor="ctr"/>
                </a:tc>
                <a:tc>
                  <a:txBody>
                    <a:bodyPr/>
                    <a:lstStyle/>
                    <a:p>
                      <a:r>
                        <a:rPr lang="en-US" altLang="zh-CN" sz="1400" dirty="0">
                          <a:latin typeface="微软雅黑"/>
                          <a:ea typeface="微软雅黑"/>
                          <a:cs typeface="Times New Roman"/>
                        </a:rPr>
                        <a:t>≤307</a:t>
                      </a:r>
                      <a:endParaRPr lang="zh-CN" altLang="en-US" sz="1400" dirty="0">
                        <a:latin typeface="微软雅黑"/>
                        <a:ea typeface="微软雅黑"/>
                        <a:cs typeface="Times New Roman"/>
                      </a:endParaRPr>
                    </a:p>
                  </a:txBody>
                  <a:tcPr anchor="ctr"/>
                </a:tc>
                <a:tc>
                  <a:txBody>
                    <a:bodyPr/>
                    <a:lstStyle/>
                    <a:p>
                      <a:r>
                        <a:rPr lang="en-US" altLang="zh-CN" sz="1400" dirty="0">
                          <a:latin typeface="微软雅黑"/>
                          <a:ea typeface="微软雅黑"/>
                          <a:cs typeface="Times New Roman"/>
                        </a:rPr>
                        <a:t>≥355</a:t>
                      </a:r>
                      <a:endParaRPr lang="zh-CN" altLang="en-US" sz="1400" dirty="0">
                        <a:latin typeface="微软雅黑"/>
                        <a:ea typeface="微软雅黑"/>
                        <a:cs typeface="Times New Roman"/>
                      </a:endParaRPr>
                    </a:p>
                  </a:txBody>
                  <a:tcPr anchor="ctr"/>
                </a:tc>
                <a:tc>
                  <a:txBody>
                    <a:bodyPr/>
                    <a:lstStyle/>
                    <a:p>
                      <a:r>
                        <a:rPr lang="en-US" altLang="zh-CN" sz="1400" dirty="0">
                          <a:latin typeface="微软雅黑"/>
                          <a:ea typeface="微软雅黑"/>
                        </a:rPr>
                        <a:t>307 – 355</a:t>
                      </a:r>
                      <a:endParaRPr lang="zh-CN" altLang="en-US" sz="1400" dirty="0">
                        <a:latin typeface="微软雅黑"/>
                        <a:ea typeface="微软雅黑"/>
                      </a:endParaRPr>
                    </a:p>
                  </a:txBody>
                  <a:tcPr anchor="ctr"/>
                </a:tc>
                <a:extLst>
                  <a:ext uri="{0D108BD9-81ED-4DB2-BD59-A6C34878D82A}">
                    <a16:rowId xmlns:a16="http://schemas.microsoft.com/office/drawing/2014/main" val="610666636"/>
                  </a:ext>
                </a:extLst>
              </a:tr>
              <a:tr h="192388">
                <a:tc>
                  <a:txBody>
                    <a:bodyPr/>
                    <a:lstStyle/>
                    <a:p>
                      <a:r>
                        <a:rPr lang="en-US" altLang="zh-CN" sz="1400" b="0" dirty="0">
                          <a:latin typeface="微软雅黑"/>
                          <a:ea typeface="微软雅黑"/>
                        </a:rPr>
                        <a:t>23</a:t>
                      </a:r>
                      <a:endParaRPr lang="zh-CN" altLang="en-US" sz="1400" b="0" dirty="0">
                        <a:latin typeface="微软雅黑"/>
                        <a:ea typeface="微软雅黑"/>
                      </a:endParaRPr>
                    </a:p>
                  </a:txBody>
                  <a:tcPr anchor="ctr"/>
                </a:tc>
                <a:tc>
                  <a:txBody>
                    <a:bodyPr/>
                    <a:lstStyle/>
                    <a:p>
                      <a:r>
                        <a:rPr lang="en-US" altLang="zh-CN" sz="1400" dirty="0">
                          <a:latin typeface="微软雅黑"/>
                          <a:ea typeface="微软雅黑"/>
                          <a:cs typeface="Times New Roman"/>
                        </a:rPr>
                        <a:t>≤296</a:t>
                      </a:r>
                      <a:endParaRPr lang="zh-CN" altLang="en-US" sz="1400" dirty="0">
                        <a:latin typeface="微软雅黑"/>
                        <a:ea typeface="微软雅黑"/>
                        <a:cs typeface="Times New Roman"/>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latin typeface="微软雅黑"/>
                          <a:ea typeface="微软雅黑"/>
                          <a:cs typeface="Times New Roman"/>
                        </a:rPr>
                        <a:t>≥341</a:t>
                      </a:r>
                      <a:endParaRPr lang="zh-CN" altLang="en-US" sz="1400" dirty="0">
                        <a:latin typeface="微软雅黑"/>
                        <a:ea typeface="微软雅黑"/>
                        <a:cs typeface="Times New Roman"/>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latin typeface="微软雅黑"/>
                          <a:ea typeface="微软雅黑"/>
                        </a:rPr>
                        <a:t>296 – 341</a:t>
                      </a:r>
                      <a:endParaRPr lang="zh-CN" altLang="en-US" sz="1400" dirty="0">
                        <a:latin typeface="微软雅黑"/>
                        <a:ea typeface="微软雅黑"/>
                      </a:endParaRPr>
                    </a:p>
                  </a:txBody>
                  <a:tcPr anchor="ctr"/>
                </a:tc>
                <a:extLst>
                  <a:ext uri="{0D108BD9-81ED-4DB2-BD59-A6C34878D82A}">
                    <a16:rowId xmlns:a16="http://schemas.microsoft.com/office/drawing/2014/main" val="827587043"/>
                  </a:ext>
                </a:extLst>
              </a:tr>
              <a:tr h="192388">
                <a:tc>
                  <a:txBody>
                    <a:bodyPr/>
                    <a:lstStyle/>
                    <a:p>
                      <a:r>
                        <a:rPr lang="en-US" altLang="zh-CN" sz="1400" dirty="0">
                          <a:latin typeface="微软雅黑"/>
                          <a:ea typeface="微软雅黑"/>
                        </a:rPr>
                        <a:t>22</a:t>
                      </a:r>
                      <a:endParaRPr lang="zh-CN" altLang="en-US" sz="1400" dirty="0">
                        <a:latin typeface="微软雅黑"/>
                        <a:ea typeface="微软雅黑"/>
                      </a:endParaRPr>
                    </a:p>
                  </a:txBody>
                  <a:tcPr anchor="ctr"/>
                </a:tc>
                <a:tc>
                  <a:txBody>
                    <a:bodyPr/>
                    <a:lstStyle/>
                    <a:p>
                      <a:r>
                        <a:rPr lang="en-US" altLang="zh-CN" sz="1400" dirty="0">
                          <a:latin typeface="微软雅黑"/>
                          <a:ea typeface="微软雅黑"/>
                          <a:cs typeface="Times New Roman"/>
                        </a:rPr>
                        <a:t>≤284</a:t>
                      </a:r>
                      <a:endParaRPr lang="zh-CN" altLang="en-US" sz="1400" dirty="0">
                        <a:latin typeface="微软雅黑"/>
                        <a:ea typeface="微软雅黑"/>
                        <a:cs typeface="Times New Roman"/>
                      </a:endParaRPr>
                    </a:p>
                  </a:txBody>
                  <a:tcPr anchor="ctr"/>
                </a:tc>
                <a:tc>
                  <a:txBody>
                    <a:bodyPr/>
                    <a:lstStyle/>
                    <a:p>
                      <a:r>
                        <a:rPr lang="en-US" altLang="zh-CN" sz="1400" dirty="0">
                          <a:latin typeface="微软雅黑"/>
                          <a:ea typeface="微软雅黑"/>
                          <a:cs typeface="Times New Roman"/>
                        </a:rPr>
                        <a:t>≥326</a:t>
                      </a:r>
                      <a:endParaRPr lang="zh-CN" altLang="en-US" sz="1400" dirty="0">
                        <a:latin typeface="微软雅黑"/>
                        <a:ea typeface="微软雅黑"/>
                        <a:cs typeface="Times New Roman"/>
                      </a:endParaRPr>
                    </a:p>
                  </a:txBody>
                  <a:tcPr anchor="ctr"/>
                </a:tc>
                <a:tc>
                  <a:txBody>
                    <a:bodyPr/>
                    <a:lstStyle/>
                    <a:p>
                      <a:r>
                        <a:rPr lang="en-US" altLang="zh-CN" sz="1400" dirty="0">
                          <a:latin typeface="微软雅黑"/>
                          <a:ea typeface="微软雅黑"/>
                        </a:rPr>
                        <a:t>284 – 326 </a:t>
                      </a:r>
                      <a:endParaRPr lang="zh-CN" altLang="en-US" sz="1400" dirty="0">
                        <a:latin typeface="微软雅黑"/>
                        <a:ea typeface="微软雅黑"/>
                      </a:endParaRPr>
                    </a:p>
                  </a:txBody>
                  <a:tcPr anchor="ctr"/>
                </a:tc>
                <a:extLst>
                  <a:ext uri="{0D108BD9-81ED-4DB2-BD59-A6C34878D82A}">
                    <a16:rowId xmlns:a16="http://schemas.microsoft.com/office/drawing/2014/main" val="2391479567"/>
                  </a:ext>
                </a:extLst>
              </a:tr>
              <a:tr h="192388">
                <a:tc>
                  <a:txBody>
                    <a:bodyPr/>
                    <a:lstStyle/>
                    <a:p>
                      <a:r>
                        <a:rPr lang="en-US" altLang="zh-CN" sz="1400">
                          <a:latin typeface="微软雅黑"/>
                          <a:ea typeface="微软雅黑"/>
                        </a:rPr>
                        <a:t>21</a:t>
                      </a:r>
                      <a:endParaRPr lang="zh-CN" altLang="en-US" sz="1400">
                        <a:latin typeface="微软雅黑"/>
                        <a:ea typeface="微软雅黑"/>
                      </a:endParaRPr>
                    </a:p>
                  </a:txBody>
                  <a:tcPr anchor="ctr"/>
                </a:tc>
                <a:tc>
                  <a:txBody>
                    <a:bodyPr/>
                    <a:lstStyle/>
                    <a:p>
                      <a:r>
                        <a:rPr lang="en-US" altLang="zh-CN" sz="1400" dirty="0">
                          <a:latin typeface="微软雅黑"/>
                          <a:ea typeface="微软雅黑"/>
                          <a:cs typeface="Times New Roman"/>
                        </a:rPr>
                        <a:t>≤273</a:t>
                      </a:r>
                      <a:endParaRPr lang="zh-CN" altLang="en-US" sz="1400" dirty="0">
                        <a:latin typeface="微软雅黑"/>
                        <a:ea typeface="微软雅黑"/>
                        <a:cs typeface="Times New Roman"/>
                      </a:endParaRPr>
                    </a:p>
                  </a:txBody>
                  <a:tcPr anchor="ctr"/>
                </a:tc>
                <a:tc>
                  <a:txBody>
                    <a:bodyPr/>
                    <a:lstStyle/>
                    <a:p>
                      <a:r>
                        <a:rPr lang="en-US" altLang="zh-CN" sz="1400" dirty="0">
                          <a:latin typeface="微软雅黑"/>
                          <a:ea typeface="微软雅黑"/>
                          <a:cs typeface="Times New Roman"/>
                        </a:rPr>
                        <a:t>≥312</a:t>
                      </a:r>
                      <a:endParaRPr lang="zh-CN" altLang="en-US" sz="1400" dirty="0">
                        <a:latin typeface="微软雅黑"/>
                        <a:ea typeface="微软雅黑"/>
                        <a:cs typeface="Times New Roman"/>
                      </a:endParaRPr>
                    </a:p>
                  </a:txBody>
                  <a:tcPr anchor="ctr"/>
                </a:tc>
                <a:tc>
                  <a:txBody>
                    <a:bodyPr/>
                    <a:lstStyle/>
                    <a:p>
                      <a:r>
                        <a:rPr lang="en-US" altLang="zh-CN" sz="1400" dirty="0">
                          <a:latin typeface="微软雅黑"/>
                          <a:ea typeface="微软雅黑"/>
                        </a:rPr>
                        <a:t>273 – 312</a:t>
                      </a:r>
                      <a:endParaRPr lang="zh-CN" altLang="en-US" sz="1400" dirty="0">
                        <a:latin typeface="微软雅黑"/>
                        <a:ea typeface="微软雅黑"/>
                      </a:endParaRPr>
                    </a:p>
                  </a:txBody>
                  <a:tcPr anchor="ctr"/>
                </a:tc>
                <a:extLst>
                  <a:ext uri="{0D108BD9-81ED-4DB2-BD59-A6C34878D82A}">
                    <a16:rowId xmlns:a16="http://schemas.microsoft.com/office/drawing/2014/main" val="184508845"/>
                  </a:ext>
                </a:extLst>
              </a:tr>
              <a:tr h="192388">
                <a:tc>
                  <a:txBody>
                    <a:bodyPr/>
                    <a:lstStyle/>
                    <a:p>
                      <a:r>
                        <a:rPr lang="en-US" altLang="zh-CN" sz="1400" dirty="0">
                          <a:solidFill>
                            <a:schemeClr val="tx1"/>
                          </a:solidFill>
                          <a:latin typeface="微软雅黑"/>
                          <a:ea typeface="微软雅黑"/>
                        </a:rPr>
                        <a:t>20</a:t>
                      </a:r>
                      <a:endParaRPr lang="zh-CN" altLang="en-US" sz="1400" dirty="0">
                        <a:solidFill>
                          <a:schemeClr val="tx1"/>
                        </a:solidFill>
                        <a:latin typeface="微软雅黑"/>
                        <a:ea typeface="微软雅黑"/>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solidFill>
                            <a:schemeClr val="tx1"/>
                          </a:solidFill>
                          <a:latin typeface="微软雅黑"/>
                          <a:ea typeface="微软雅黑"/>
                          <a:cs typeface="Times New Roman"/>
                        </a:rPr>
                        <a:t>≤261</a:t>
                      </a:r>
                      <a:endParaRPr lang="zh-CN" altLang="en-US" sz="1400" dirty="0">
                        <a:solidFill>
                          <a:schemeClr val="tx1"/>
                        </a:solidFill>
                        <a:latin typeface="微软雅黑"/>
                        <a:ea typeface="微软雅黑"/>
                        <a:cs typeface="Times New Roman"/>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solidFill>
                            <a:schemeClr val="tx1"/>
                          </a:solidFill>
                          <a:latin typeface="微软雅黑"/>
                          <a:ea typeface="微软雅黑"/>
                          <a:cs typeface="Times New Roman"/>
                        </a:rPr>
                        <a:t>≥298</a:t>
                      </a:r>
                      <a:endParaRPr lang="zh-CN" altLang="en-US" sz="1400" dirty="0">
                        <a:solidFill>
                          <a:schemeClr val="tx1"/>
                        </a:solidFill>
                        <a:latin typeface="微软雅黑"/>
                        <a:ea typeface="微软雅黑"/>
                        <a:cs typeface="Times New Roman"/>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solidFill>
                            <a:schemeClr val="tx1"/>
                          </a:solidFill>
                          <a:latin typeface="微软雅黑"/>
                          <a:ea typeface="微软雅黑"/>
                        </a:rPr>
                        <a:t>261 – 298</a:t>
                      </a:r>
                      <a:endParaRPr lang="zh-CN" altLang="en-US" sz="1400" dirty="0">
                        <a:solidFill>
                          <a:schemeClr val="tx1"/>
                        </a:solidFill>
                        <a:latin typeface="微软雅黑"/>
                        <a:ea typeface="微软雅黑"/>
                      </a:endParaRPr>
                    </a:p>
                  </a:txBody>
                  <a:tcPr anchor="ctr"/>
                </a:tc>
                <a:extLst>
                  <a:ext uri="{0D108BD9-81ED-4DB2-BD59-A6C34878D82A}">
                    <a16:rowId xmlns:a16="http://schemas.microsoft.com/office/drawing/2014/main" val="4153899364"/>
                  </a:ext>
                </a:extLst>
              </a:tr>
              <a:tr h="192388">
                <a:tc>
                  <a:txBody>
                    <a:bodyPr/>
                    <a:lstStyle/>
                    <a:p>
                      <a:r>
                        <a:rPr lang="en-US" altLang="zh-CN" sz="1400" dirty="0">
                          <a:latin typeface="微软雅黑"/>
                          <a:ea typeface="微软雅黑"/>
                        </a:rPr>
                        <a:t>19</a:t>
                      </a:r>
                      <a:endParaRPr lang="zh-CN" altLang="en-US" sz="1400" dirty="0">
                        <a:latin typeface="微软雅黑"/>
                        <a:ea typeface="微软雅黑"/>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latin typeface="微软雅黑"/>
                          <a:ea typeface="微软雅黑"/>
                          <a:cs typeface="Times New Roman"/>
                        </a:rPr>
                        <a:t>≤250</a:t>
                      </a:r>
                      <a:endParaRPr lang="zh-CN" altLang="en-US" sz="1400" dirty="0">
                        <a:latin typeface="微软雅黑"/>
                        <a:ea typeface="微软雅黑"/>
                        <a:cs typeface="Times New Roman"/>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latin typeface="微软雅黑"/>
                          <a:ea typeface="微软雅黑"/>
                          <a:cs typeface="Times New Roman"/>
                        </a:rPr>
                        <a:t>≥283</a:t>
                      </a:r>
                      <a:endParaRPr lang="zh-CN" altLang="en-US" sz="1400" dirty="0">
                        <a:latin typeface="微软雅黑"/>
                        <a:ea typeface="微软雅黑"/>
                        <a:cs typeface="Times New Roman"/>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latin typeface="微软雅黑"/>
                          <a:ea typeface="微软雅黑"/>
                        </a:rPr>
                        <a:t>250 – 283</a:t>
                      </a:r>
                      <a:endParaRPr lang="zh-CN" altLang="en-US" sz="1400" dirty="0">
                        <a:latin typeface="微软雅黑"/>
                        <a:ea typeface="微软雅黑"/>
                      </a:endParaRPr>
                    </a:p>
                  </a:txBody>
                  <a:tcPr anchor="ctr"/>
                </a:tc>
                <a:extLst>
                  <a:ext uri="{0D108BD9-81ED-4DB2-BD59-A6C34878D82A}">
                    <a16:rowId xmlns:a16="http://schemas.microsoft.com/office/drawing/2014/main" val="3031155982"/>
                  </a:ext>
                </a:extLst>
              </a:tr>
              <a:tr h="192388">
                <a:tc>
                  <a:txBody>
                    <a:bodyPr/>
                    <a:lstStyle/>
                    <a:p>
                      <a:r>
                        <a:rPr lang="en-US" altLang="zh-CN" sz="1400" dirty="0">
                          <a:latin typeface="微软雅黑"/>
                          <a:ea typeface="微软雅黑"/>
                        </a:rPr>
                        <a:t>18</a:t>
                      </a:r>
                      <a:endParaRPr lang="zh-CN" altLang="en-US" sz="1400" dirty="0">
                        <a:latin typeface="微软雅黑"/>
                        <a:ea typeface="微软雅黑"/>
                      </a:endParaRPr>
                    </a:p>
                  </a:txBody>
                  <a:tcPr anchor="ctr"/>
                </a:tc>
                <a:tc>
                  <a:txBody>
                    <a:bodyPr/>
                    <a:lstStyle/>
                    <a:p>
                      <a:r>
                        <a:rPr lang="en-US" altLang="zh-CN" sz="1400" dirty="0">
                          <a:latin typeface="微软雅黑"/>
                          <a:ea typeface="微软雅黑"/>
                          <a:cs typeface="Times New Roman"/>
                        </a:rPr>
                        <a:t>≤238</a:t>
                      </a:r>
                      <a:endParaRPr lang="zh-CN" altLang="en-US" sz="1400" dirty="0">
                        <a:latin typeface="微软雅黑"/>
                        <a:ea typeface="微软雅黑"/>
                        <a:cs typeface="Times New Roman"/>
                      </a:endParaRPr>
                    </a:p>
                  </a:txBody>
                  <a:tcPr anchor="ctr"/>
                </a:tc>
                <a:tc>
                  <a:txBody>
                    <a:bodyPr/>
                    <a:lstStyle/>
                    <a:p>
                      <a:r>
                        <a:rPr lang="en-US" altLang="zh-CN" sz="1400" dirty="0">
                          <a:latin typeface="微软雅黑"/>
                          <a:ea typeface="微软雅黑"/>
                          <a:cs typeface="Times New Roman"/>
                        </a:rPr>
                        <a:t>≥269</a:t>
                      </a:r>
                      <a:endParaRPr lang="zh-CN" altLang="en-US" sz="1400" dirty="0">
                        <a:latin typeface="微软雅黑"/>
                        <a:ea typeface="微软雅黑"/>
                        <a:cs typeface="Times New Roman"/>
                      </a:endParaRPr>
                    </a:p>
                  </a:txBody>
                  <a:tcPr anchor="ctr"/>
                </a:tc>
                <a:tc>
                  <a:txBody>
                    <a:bodyPr/>
                    <a:lstStyle/>
                    <a:p>
                      <a:r>
                        <a:rPr lang="en-US" altLang="zh-CN" sz="1400" dirty="0">
                          <a:latin typeface="微软雅黑"/>
                          <a:ea typeface="微软雅黑"/>
                        </a:rPr>
                        <a:t>238 – 269</a:t>
                      </a:r>
                      <a:endParaRPr lang="zh-CN" altLang="en-US" sz="1400" dirty="0">
                        <a:latin typeface="微软雅黑"/>
                        <a:ea typeface="微软雅黑"/>
                      </a:endParaRPr>
                    </a:p>
                  </a:txBody>
                  <a:tcPr anchor="ctr"/>
                </a:tc>
                <a:extLst>
                  <a:ext uri="{0D108BD9-81ED-4DB2-BD59-A6C34878D82A}">
                    <a16:rowId xmlns:a16="http://schemas.microsoft.com/office/drawing/2014/main" val="2259725662"/>
                  </a:ext>
                </a:extLst>
              </a:tr>
              <a:tr h="192388">
                <a:tc>
                  <a:txBody>
                    <a:bodyPr/>
                    <a:lstStyle/>
                    <a:p>
                      <a:r>
                        <a:rPr lang="en-US" altLang="zh-CN" sz="1400" dirty="0">
                          <a:latin typeface="微软雅黑"/>
                          <a:ea typeface="微软雅黑"/>
                        </a:rPr>
                        <a:t>17</a:t>
                      </a:r>
                      <a:endParaRPr lang="zh-CN" altLang="en-US" sz="1400" dirty="0">
                        <a:latin typeface="微软雅黑"/>
                        <a:ea typeface="微软雅黑"/>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latin typeface="+mn-lt"/>
                          <a:ea typeface="+mn-ea"/>
                          <a:cs typeface="Times New Roman"/>
                        </a:rPr>
                        <a:t>≤226</a:t>
                      </a:r>
                      <a:endParaRPr lang="zh-CN" altLang="en-US" sz="1400" dirty="0">
                        <a:latin typeface="+mn-lt"/>
                        <a:ea typeface="+mn-ea"/>
                        <a:cs typeface="Times New Roman"/>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latin typeface="+mn-lt"/>
                          <a:ea typeface="+mn-ea"/>
                          <a:cs typeface="Times New Roman"/>
                        </a:rPr>
                        <a:t>≥254</a:t>
                      </a:r>
                      <a:endParaRPr lang="zh-CN" altLang="en-US" sz="1400" dirty="0">
                        <a:latin typeface="+mn-lt"/>
                        <a:ea typeface="+mn-ea"/>
                        <a:cs typeface="Times New Roman"/>
                      </a:endParaRPr>
                    </a:p>
                  </a:txBody>
                  <a:tcPr anchor="ctr"/>
                </a:tc>
                <a:tc>
                  <a:txBody>
                    <a:bodyPr/>
                    <a:lstStyle/>
                    <a:p>
                      <a:r>
                        <a:rPr lang="en-US" altLang="zh-CN" sz="1400" dirty="0">
                          <a:latin typeface="微软雅黑"/>
                          <a:ea typeface="微软雅黑"/>
                        </a:rPr>
                        <a:t>226 – 254</a:t>
                      </a:r>
                      <a:endParaRPr lang="zh-CN" altLang="en-US" sz="1400" dirty="0">
                        <a:latin typeface="微软雅黑"/>
                        <a:ea typeface="微软雅黑"/>
                      </a:endParaRPr>
                    </a:p>
                  </a:txBody>
                  <a:tcPr anchor="ctr"/>
                </a:tc>
                <a:extLst>
                  <a:ext uri="{0D108BD9-81ED-4DB2-BD59-A6C34878D82A}">
                    <a16:rowId xmlns:a16="http://schemas.microsoft.com/office/drawing/2014/main" val="1128007857"/>
                  </a:ext>
                </a:extLst>
              </a:tr>
              <a:tr h="192388">
                <a:tc>
                  <a:txBody>
                    <a:bodyPr/>
                    <a:lstStyle/>
                    <a:p>
                      <a:r>
                        <a:rPr lang="en-US" altLang="zh-CN" sz="1400" dirty="0">
                          <a:latin typeface="微软雅黑"/>
                          <a:ea typeface="微软雅黑"/>
                        </a:rPr>
                        <a:t>16</a:t>
                      </a:r>
                      <a:endParaRPr lang="zh-CN" altLang="en-US" sz="1400" dirty="0">
                        <a:latin typeface="微软雅黑"/>
                        <a:ea typeface="微软雅黑"/>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latin typeface="+mn-lt"/>
                          <a:ea typeface="+mn-ea"/>
                          <a:cs typeface="Times New Roman"/>
                        </a:rPr>
                        <a:t>≤215</a:t>
                      </a:r>
                      <a:endParaRPr lang="zh-CN" altLang="en-US" sz="1400" dirty="0">
                        <a:latin typeface="+mn-lt"/>
                        <a:ea typeface="+mn-ea"/>
                        <a:cs typeface="Times New Roman"/>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latin typeface="+mn-lt"/>
                          <a:ea typeface="+mn-ea"/>
                          <a:cs typeface="Times New Roman"/>
                        </a:rPr>
                        <a:t>≥240</a:t>
                      </a:r>
                      <a:endParaRPr lang="zh-CN" altLang="en-US" sz="1400" dirty="0">
                        <a:latin typeface="+mn-lt"/>
                        <a:ea typeface="+mn-ea"/>
                        <a:cs typeface="Times New Roman"/>
                      </a:endParaRPr>
                    </a:p>
                  </a:txBody>
                  <a:tcPr anchor="ctr"/>
                </a:tc>
                <a:tc>
                  <a:txBody>
                    <a:bodyPr/>
                    <a:lstStyle/>
                    <a:p>
                      <a:r>
                        <a:rPr lang="en-US" altLang="zh-CN" sz="1400" dirty="0">
                          <a:latin typeface="微软雅黑"/>
                          <a:ea typeface="微软雅黑"/>
                        </a:rPr>
                        <a:t>215 – 240</a:t>
                      </a:r>
                      <a:endParaRPr lang="zh-CN" altLang="en-US" sz="1400" dirty="0">
                        <a:latin typeface="微软雅黑"/>
                        <a:ea typeface="微软雅黑"/>
                      </a:endParaRPr>
                    </a:p>
                  </a:txBody>
                  <a:tcPr anchor="ctr"/>
                </a:tc>
                <a:extLst>
                  <a:ext uri="{0D108BD9-81ED-4DB2-BD59-A6C34878D82A}">
                    <a16:rowId xmlns:a16="http://schemas.microsoft.com/office/drawing/2014/main" val="3168645300"/>
                  </a:ext>
                </a:extLst>
              </a:tr>
              <a:tr h="192388">
                <a:tc>
                  <a:txBody>
                    <a:bodyPr/>
                    <a:lstStyle/>
                    <a:p>
                      <a:r>
                        <a:rPr lang="en-US" altLang="zh-CN" sz="1400" dirty="0">
                          <a:latin typeface="微软雅黑"/>
                          <a:ea typeface="微软雅黑"/>
                        </a:rPr>
                        <a:t>15</a:t>
                      </a:r>
                      <a:endParaRPr lang="zh-CN" altLang="en-US" sz="1400" dirty="0">
                        <a:latin typeface="微软雅黑"/>
                        <a:ea typeface="微软雅黑"/>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latin typeface="+mn-lt"/>
                          <a:ea typeface="+mn-ea"/>
                          <a:cs typeface="Times New Roman"/>
                        </a:rPr>
                        <a:t>≤203</a:t>
                      </a:r>
                      <a:endParaRPr lang="zh-CN" altLang="en-US" sz="1400" dirty="0">
                        <a:latin typeface="+mn-lt"/>
                        <a:ea typeface="+mn-ea"/>
                        <a:cs typeface="Times New Roman"/>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latin typeface="+mn-lt"/>
                          <a:ea typeface="+mn-ea"/>
                          <a:cs typeface="Times New Roman"/>
                        </a:rPr>
                        <a:t>≥225</a:t>
                      </a:r>
                      <a:endParaRPr lang="zh-CN" altLang="en-US" sz="1400" dirty="0">
                        <a:latin typeface="+mn-lt"/>
                        <a:ea typeface="+mn-ea"/>
                        <a:cs typeface="Times New Roman"/>
                      </a:endParaRPr>
                    </a:p>
                  </a:txBody>
                  <a:tcPr anchor="ctr"/>
                </a:tc>
                <a:tc>
                  <a:txBody>
                    <a:bodyPr/>
                    <a:lstStyle/>
                    <a:p>
                      <a:r>
                        <a:rPr lang="en-US" altLang="zh-CN" sz="1400" dirty="0">
                          <a:latin typeface="微软雅黑"/>
                          <a:ea typeface="微软雅黑"/>
                        </a:rPr>
                        <a:t>203 – 225</a:t>
                      </a:r>
                      <a:endParaRPr lang="zh-CN" altLang="en-US" sz="1400" dirty="0">
                        <a:latin typeface="微软雅黑"/>
                        <a:ea typeface="微软雅黑"/>
                      </a:endParaRPr>
                    </a:p>
                  </a:txBody>
                  <a:tcPr anchor="ctr"/>
                </a:tc>
                <a:extLst>
                  <a:ext uri="{0D108BD9-81ED-4DB2-BD59-A6C34878D82A}">
                    <a16:rowId xmlns:a16="http://schemas.microsoft.com/office/drawing/2014/main" val="2432971055"/>
                  </a:ext>
                </a:extLst>
              </a:tr>
              <a:tr h="192388">
                <a:tc>
                  <a:txBody>
                    <a:bodyPr/>
                    <a:lstStyle/>
                    <a:p>
                      <a:r>
                        <a:rPr lang="en-US" altLang="zh-CN" sz="1400" dirty="0">
                          <a:latin typeface="微软雅黑"/>
                          <a:ea typeface="微软雅黑"/>
                        </a:rPr>
                        <a:t>14</a:t>
                      </a:r>
                      <a:endParaRPr lang="zh-CN" altLang="en-US" sz="1400" dirty="0">
                        <a:latin typeface="微软雅黑"/>
                        <a:ea typeface="微软雅黑"/>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latin typeface="+mn-lt"/>
                          <a:ea typeface="+mn-ea"/>
                          <a:cs typeface="Times New Roman"/>
                        </a:rPr>
                        <a:t>≤191</a:t>
                      </a:r>
                      <a:endParaRPr lang="zh-CN" altLang="en-US" sz="1400" dirty="0">
                        <a:latin typeface="+mn-lt"/>
                        <a:ea typeface="+mn-ea"/>
                        <a:cs typeface="Times New Roman"/>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latin typeface="+mn-lt"/>
                          <a:ea typeface="+mn-ea"/>
                          <a:cs typeface="Times New Roman"/>
                        </a:rPr>
                        <a:t>≥211</a:t>
                      </a:r>
                      <a:endParaRPr lang="zh-CN" altLang="en-US" sz="1400" dirty="0">
                        <a:latin typeface="+mn-lt"/>
                        <a:ea typeface="+mn-ea"/>
                        <a:cs typeface="Times New Roman"/>
                      </a:endParaRPr>
                    </a:p>
                  </a:txBody>
                  <a:tcPr anchor="ctr"/>
                </a:tc>
                <a:tc>
                  <a:txBody>
                    <a:bodyPr/>
                    <a:lstStyle/>
                    <a:p>
                      <a:r>
                        <a:rPr lang="en-US" altLang="zh-CN" sz="1400" dirty="0">
                          <a:latin typeface="微软雅黑"/>
                          <a:ea typeface="微软雅黑"/>
                        </a:rPr>
                        <a:t>191 – 211</a:t>
                      </a:r>
                      <a:endParaRPr lang="zh-CN" altLang="en-US" sz="1400" dirty="0">
                        <a:latin typeface="微软雅黑"/>
                        <a:ea typeface="微软雅黑"/>
                      </a:endParaRPr>
                    </a:p>
                  </a:txBody>
                  <a:tcPr anchor="ctr"/>
                </a:tc>
                <a:extLst>
                  <a:ext uri="{0D108BD9-81ED-4DB2-BD59-A6C34878D82A}">
                    <a16:rowId xmlns:a16="http://schemas.microsoft.com/office/drawing/2014/main" val="2302489302"/>
                  </a:ext>
                </a:extLst>
              </a:tr>
              <a:tr h="192388">
                <a:tc>
                  <a:txBody>
                    <a:bodyPr/>
                    <a:lstStyle/>
                    <a:p>
                      <a:r>
                        <a:rPr lang="en-US" altLang="zh-CN" sz="1400" dirty="0">
                          <a:latin typeface="微软雅黑"/>
                          <a:ea typeface="微软雅黑"/>
                        </a:rPr>
                        <a:t>…</a:t>
                      </a:r>
                      <a:endParaRPr lang="zh-CN" altLang="en-US" sz="1400" dirty="0">
                        <a:latin typeface="微软雅黑"/>
                        <a:ea typeface="微软雅黑"/>
                      </a:endParaRPr>
                    </a:p>
                  </a:txBody>
                  <a:tcPr anchor="ct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1" dirty="0">
                          <a:solidFill>
                            <a:srgbClr val="4CC879"/>
                          </a:solidFill>
                          <a:latin typeface="+mn-lt"/>
                          <a:ea typeface="+mn-ea"/>
                          <a:cs typeface="Times New Roman"/>
                        </a:rPr>
                        <a:t>…</a:t>
                      </a:r>
                    </a:p>
                  </a:txBody>
                  <a:tcPr anchor="ct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690540084"/>
                  </a:ext>
                </a:extLst>
              </a:tr>
            </a:tbl>
          </a:graphicData>
        </a:graphic>
      </p:graphicFrame>
      <p:sp>
        <p:nvSpPr>
          <p:cNvPr id="6" name="文本框 6">
            <a:extLst>
              <a:ext uri="{FF2B5EF4-FFF2-40B4-BE49-F238E27FC236}">
                <a16:creationId xmlns:a16="http://schemas.microsoft.com/office/drawing/2014/main" id="{4CFB7985-96A1-40C5-969F-B4F909CDEA4B}"/>
              </a:ext>
            </a:extLst>
          </p:cNvPr>
          <p:cNvSpPr txBox="1"/>
          <p:nvPr/>
        </p:nvSpPr>
        <p:spPr>
          <a:xfrm>
            <a:off x="1049734" y="5867400"/>
            <a:ext cx="10092532" cy="338554"/>
          </a:xfrm>
          <a:prstGeom prst="rect">
            <a:avLst/>
          </a:prstGeom>
          <a:noFill/>
        </p:spPr>
        <p:txBody>
          <a:bodyPr wrap="square" rtlCol="0">
            <a:spAutoFit/>
          </a:bodyPr>
          <a:lstStyle/>
          <a:p>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total observation time of all subjects, regardless of event/censor.</a:t>
            </a:r>
          </a:p>
        </p:txBody>
      </p:sp>
    </p:spTree>
    <p:extLst>
      <p:ext uri="{BB962C8B-B14F-4D97-AF65-F5344CB8AC3E}">
        <p14:creationId xmlns:p14="http://schemas.microsoft.com/office/powerpoint/2010/main" val="4232322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ormAutofit/>
          </a:bodyPr>
          <a:lstStyle/>
          <a:p>
            <a:r>
              <a:rPr lang="en-US" altLang="zh-CN" dirty="0">
                <a:cs typeface="+mn-ea"/>
                <a:sym typeface="+mn-lt"/>
              </a:rPr>
              <a:t>Introduction</a:t>
            </a:r>
            <a:endParaRPr lang="zh-CN" altLang="en-US" sz="2200" dirty="0">
              <a:latin typeface="+mn-lt"/>
              <a:ea typeface="+mn-ea"/>
              <a:cs typeface="+mn-ea"/>
              <a:sym typeface="+mn-lt"/>
            </a:endParaRPr>
          </a:p>
        </p:txBody>
      </p:sp>
      <p:sp>
        <p:nvSpPr>
          <p:cNvPr id="4" name="文本占位符 3"/>
          <p:cNvSpPr>
            <a:spLocks noGrp="1"/>
          </p:cNvSpPr>
          <p:nvPr>
            <p:ph type="body" sz="quarter" idx="14"/>
          </p:nvPr>
        </p:nvSpPr>
        <p:spPr/>
        <p:txBody>
          <a:bodyPr>
            <a:normAutofit/>
          </a:bodyPr>
          <a:lstStyle/>
          <a:p>
            <a:r>
              <a:rPr lang="en-US" altLang="zh-CN" dirty="0">
                <a:latin typeface="+mn-lt"/>
                <a:ea typeface="+mn-ea"/>
                <a:cs typeface="+mn-ea"/>
                <a:sym typeface="+mn-lt"/>
              </a:rPr>
              <a:t>Binary Endpoint</a:t>
            </a:r>
            <a:endParaRPr lang="zh-CN" altLang="en-US" sz="2200" dirty="0">
              <a:latin typeface="+mn-lt"/>
              <a:ea typeface="+mn-ea"/>
              <a:cs typeface="+mn-ea"/>
              <a:sym typeface="+mn-lt"/>
            </a:endParaRPr>
          </a:p>
        </p:txBody>
      </p:sp>
      <p:sp>
        <p:nvSpPr>
          <p:cNvPr id="5" name="灯片编号占位符 4"/>
          <p:cNvSpPr>
            <a:spLocks noGrp="1"/>
          </p:cNvSpPr>
          <p:nvPr>
            <p:ph type="sldNum" sz="quarter" idx="17"/>
          </p:nvPr>
        </p:nvSpPr>
        <p:spPr/>
        <p:txBody>
          <a:bodyPr/>
          <a:lstStyle/>
          <a:p>
            <a:fld id="{E4B38883-E1FC-4E66-8A2B-D2BAE752E622}" type="slidenum">
              <a:rPr lang="zh-CN" altLang="en-US" smtClean="0">
                <a:cs typeface="+mn-ea"/>
                <a:sym typeface="+mn-lt"/>
              </a:rPr>
              <a:t>2</a:t>
            </a:fld>
            <a:r>
              <a:rPr lang="zh-CN" altLang="en-US">
                <a:cs typeface="+mn-ea"/>
                <a:sym typeface="+mn-lt"/>
              </a:rPr>
              <a:t>丨</a:t>
            </a:r>
            <a:endParaRPr lang="zh-CN" altLang="en-US" dirty="0">
              <a:cs typeface="+mn-ea"/>
              <a:sym typeface="+mn-lt"/>
            </a:endParaRPr>
          </a:p>
        </p:txBody>
      </p:sp>
      <p:sp>
        <p:nvSpPr>
          <p:cNvPr id="6" name="文本占位符 5"/>
          <p:cNvSpPr>
            <a:spLocks noGrp="1"/>
          </p:cNvSpPr>
          <p:nvPr>
            <p:ph type="body" sz="quarter" idx="18"/>
          </p:nvPr>
        </p:nvSpPr>
        <p:spPr/>
        <p:txBody>
          <a:bodyPr>
            <a:normAutofit/>
          </a:bodyPr>
          <a:lstStyle/>
          <a:p>
            <a:r>
              <a:rPr lang="en-US" altLang="zh-CN" dirty="0">
                <a:latin typeface="+mn-lt"/>
                <a:ea typeface="+mn-ea"/>
                <a:cs typeface="+mn-ea"/>
                <a:sym typeface="+mn-lt"/>
              </a:rPr>
              <a:t>TTE Endpoint</a:t>
            </a:r>
            <a:endParaRPr lang="zh-CN" altLang="en-US" sz="2200" dirty="0">
              <a:latin typeface="+mn-lt"/>
              <a:ea typeface="+mn-ea"/>
              <a:cs typeface="+mn-ea"/>
              <a:sym typeface="+mn-lt"/>
            </a:endParaRPr>
          </a:p>
        </p:txBody>
      </p:sp>
      <p:sp>
        <p:nvSpPr>
          <p:cNvPr id="7" name="文本占位符 6"/>
          <p:cNvSpPr>
            <a:spLocks noGrp="1"/>
          </p:cNvSpPr>
          <p:nvPr>
            <p:ph type="body" sz="quarter" idx="19"/>
          </p:nvPr>
        </p:nvSpPr>
        <p:spPr/>
        <p:txBody>
          <a:bodyPr>
            <a:normAutofit/>
          </a:bodyPr>
          <a:lstStyle/>
          <a:p>
            <a:r>
              <a:rPr lang="en-US" altLang="zh-CN" sz="2200" dirty="0">
                <a:latin typeface="+mn-lt"/>
                <a:ea typeface="+mn-ea"/>
                <a:cs typeface="+mn-ea"/>
                <a:sym typeface="+mn-lt"/>
              </a:rPr>
              <a:t>Summary</a:t>
            </a:r>
            <a:endParaRPr lang="zh-CN" altLang="en-US" sz="2200" dirty="0">
              <a:latin typeface="+mn-lt"/>
              <a:ea typeface="+mn-ea"/>
              <a:cs typeface="+mn-ea"/>
              <a:sym typeface="+mn-lt"/>
            </a:endParaRPr>
          </a:p>
        </p:txBody>
      </p:sp>
      <p:sp>
        <p:nvSpPr>
          <p:cNvPr id="8" name="文本占位符 7"/>
          <p:cNvSpPr>
            <a:spLocks noGrp="1"/>
          </p:cNvSpPr>
          <p:nvPr>
            <p:ph type="body" sz="quarter" idx="20"/>
          </p:nvPr>
        </p:nvSpPr>
        <p:spPr/>
        <p:txBody>
          <a:bodyPr anchor="ctr">
            <a:normAutofit/>
          </a:bodyPr>
          <a:lstStyle/>
          <a:p>
            <a:r>
              <a:rPr lang="en-US" altLang="zh-CN" dirty="0">
                <a:cs typeface="+mn-ea"/>
                <a:sym typeface="+mn-lt"/>
              </a:rPr>
              <a:t>01</a:t>
            </a:r>
            <a:endParaRPr lang="zh-CN" altLang="en-US" dirty="0">
              <a:cs typeface="+mn-ea"/>
              <a:sym typeface="+mn-lt"/>
            </a:endParaRPr>
          </a:p>
        </p:txBody>
      </p:sp>
      <p:sp>
        <p:nvSpPr>
          <p:cNvPr id="9" name="文本占位符 8"/>
          <p:cNvSpPr>
            <a:spLocks noGrp="1"/>
          </p:cNvSpPr>
          <p:nvPr>
            <p:ph type="body" sz="quarter" idx="21"/>
          </p:nvPr>
        </p:nvSpPr>
        <p:spPr/>
        <p:txBody>
          <a:bodyPr/>
          <a:lstStyle/>
          <a:p>
            <a:r>
              <a:rPr lang="en-US" altLang="zh-CN" dirty="0">
                <a:cs typeface="+mn-ea"/>
                <a:sym typeface="+mn-lt"/>
              </a:rPr>
              <a:t>02</a:t>
            </a:r>
            <a:endParaRPr lang="zh-CN" altLang="en-US" dirty="0">
              <a:cs typeface="+mn-ea"/>
              <a:sym typeface="+mn-lt"/>
            </a:endParaRPr>
          </a:p>
        </p:txBody>
      </p:sp>
      <p:sp>
        <p:nvSpPr>
          <p:cNvPr id="10" name="文本占位符 9"/>
          <p:cNvSpPr>
            <a:spLocks noGrp="1"/>
          </p:cNvSpPr>
          <p:nvPr>
            <p:ph type="body" sz="quarter" idx="22"/>
          </p:nvPr>
        </p:nvSpPr>
        <p:spPr/>
        <p:txBody>
          <a:bodyPr/>
          <a:lstStyle/>
          <a:p>
            <a:r>
              <a:rPr lang="en-US" altLang="zh-CN" dirty="0">
                <a:cs typeface="+mn-ea"/>
                <a:sym typeface="+mn-lt"/>
              </a:rPr>
              <a:t>03</a:t>
            </a:r>
            <a:endParaRPr lang="zh-CN" altLang="en-US" dirty="0">
              <a:cs typeface="+mn-ea"/>
              <a:sym typeface="+mn-lt"/>
            </a:endParaRPr>
          </a:p>
        </p:txBody>
      </p:sp>
      <p:sp>
        <p:nvSpPr>
          <p:cNvPr id="11" name="文本占位符 10"/>
          <p:cNvSpPr>
            <a:spLocks noGrp="1"/>
          </p:cNvSpPr>
          <p:nvPr>
            <p:ph type="body" sz="quarter" idx="23"/>
          </p:nvPr>
        </p:nvSpPr>
        <p:spPr/>
        <p:txBody>
          <a:bodyPr/>
          <a:lstStyle/>
          <a:p>
            <a:r>
              <a:rPr lang="en-US" altLang="zh-CN" dirty="0">
                <a:cs typeface="+mn-ea"/>
                <a:sym typeface="+mn-lt"/>
              </a:rPr>
              <a:t>04</a:t>
            </a:r>
            <a:endParaRPr lang="zh-CN" altLang="en-US" dirty="0">
              <a:cs typeface="+mn-ea"/>
              <a:sym typeface="+mn-lt"/>
            </a:endParaRPr>
          </a:p>
        </p:txBody>
      </p:sp>
      <p:sp>
        <p:nvSpPr>
          <p:cNvPr id="12" name="文本占位符 11"/>
          <p:cNvSpPr>
            <a:spLocks noGrp="1"/>
          </p:cNvSpPr>
          <p:nvPr>
            <p:ph type="body" sz="quarter" idx="24"/>
          </p:nvPr>
        </p:nvSpPr>
        <p:spPr/>
        <p:txBody>
          <a:bodyPr/>
          <a:lstStyle/>
          <a:p>
            <a:r>
              <a:rPr lang="en-US" altLang="zh-CN" dirty="0">
                <a:cs typeface="+mn-ea"/>
                <a:sym typeface="+mn-lt"/>
              </a:rPr>
              <a:t>CONTENT</a:t>
            </a:r>
            <a:endParaRPr lang="zh-CN" altLang="en-US" dirty="0">
              <a:cs typeface="+mn-ea"/>
              <a:sym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6BD47-26FC-4A56-89BC-815CAA3088B7}"/>
              </a:ext>
            </a:extLst>
          </p:cNvPr>
          <p:cNvSpPr>
            <a:spLocks noGrp="1"/>
          </p:cNvSpPr>
          <p:nvPr>
            <p:ph type="title"/>
          </p:nvPr>
        </p:nvSpPr>
        <p:spPr/>
        <p:txBody>
          <a:bodyPr/>
          <a:lstStyle/>
          <a:p>
            <a:r>
              <a:rPr lang="en-US" altLang="zh-CN" dirty="0"/>
              <a:t>TTE</a:t>
            </a:r>
            <a:r>
              <a:rPr lang="zh-CN" altLang="en-US" dirty="0"/>
              <a:t> </a:t>
            </a:r>
            <a:r>
              <a:rPr lang="en-US" altLang="zh-CN" dirty="0"/>
              <a:t>Endpoint</a:t>
            </a:r>
            <a:br>
              <a:rPr lang="en-US" altLang="zh-CN" dirty="0"/>
            </a:br>
            <a:r>
              <a:rPr lang="zh-CN" altLang="en-US" sz="2000" dirty="0"/>
              <a:t>操作特性</a:t>
            </a:r>
            <a:r>
              <a:rPr lang="en-US" altLang="zh-CN" sz="2000" dirty="0"/>
              <a:t>(OC)</a:t>
            </a:r>
            <a:endParaRPr lang="zh-CN" altLang="en-US" sz="2000" dirty="0"/>
          </a:p>
        </p:txBody>
      </p:sp>
      <p:sp>
        <p:nvSpPr>
          <p:cNvPr id="3" name="Footer Placeholder 2">
            <a:extLst>
              <a:ext uri="{FF2B5EF4-FFF2-40B4-BE49-F238E27FC236}">
                <a16:creationId xmlns:a16="http://schemas.microsoft.com/office/drawing/2014/main" id="{00880732-A889-43E6-BC61-5DC8B372FFCF}"/>
              </a:ext>
            </a:extLst>
          </p:cNvPr>
          <p:cNvSpPr>
            <a:spLocks noGrp="1"/>
          </p:cNvSpPr>
          <p:nvPr>
            <p:ph type="ftr" sz="quarter" idx="11"/>
          </p:nvPr>
        </p:nvSpPr>
        <p:spPr/>
        <p:txBody>
          <a:bodyPr/>
          <a:lstStyle/>
          <a:p>
            <a:r>
              <a:rPr lang="en-US" altLang="zh-CN"/>
              <a:t>Copyright©Simcere Zaiming Pharmaceutical Co., Ltd. ALL RIGHTS RESERVED</a:t>
            </a:r>
            <a:endParaRPr lang="zh-CN" altLang="en-US"/>
          </a:p>
        </p:txBody>
      </p:sp>
      <p:sp>
        <p:nvSpPr>
          <p:cNvPr id="4" name="Slide Number Placeholder 3">
            <a:extLst>
              <a:ext uri="{FF2B5EF4-FFF2-40B4-BE49-F238E27FC236}">
                <a16:creationId xmlns:a16="http://schemas.microsoft.com/office/drawing/2014/main" id="{16D56C80-DFEC-441B-B590-0B259A3B1BD0}"/>
              </a:ext>
            </a:extLst>
          </p:cNvPr>
          <p:cNvSpPr>
            <a:spLocks noGrp="1"/>
          </p:cNvSpPr>
          <p:nvPr>
            <p:ph type="sldNum" sz="quarter" idx="12"/>
          </p:nvPr>
        </p:nvSpPr>
        <p:spPr/>
        <p:txBody>
          <a:bodyPr/>
          <a:lstStyle/>
          <a:p>
            <a:fld id="{E4B38883-E1FC-4E66-8A2B-D2BAE752E622}" type="slidenum">
              <a:rPr lang="zh-CN" altLang="en-US" smtClean="0"/>
              <a:t>20</a:t>
            </a:fld>
            <a:r>
              <a:rPr lang="zh-CN" altLang="en-US"/>
              <a:t>丨</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7F94F2D-75A5-479E-A8CF-C594F760742A}"/>
                  </a:ext>
                </a:extLst>
              </p:cNvPr>
              <p:cNvGraphicFramePr>
                <a:graphicFrameLocks noGrp="1"/>
              </p:cNvGraphicFramePr>
              <p:nvPr>
                <p:extLst>
                  <p:ext uri="{D42A27DB-BD31-4B8C-83A1-F6EECF244321}">
                    <p14:modId xmlns:p14="http://schemas.microsoft.com/office/powerpoint/2010/main" val="972996809"/>
                  </p:ext>
                </p:extLst>
              </p:nvPr>
            </p:nvGraphicFramePr>
            <p:xfrm>
              <a:off x="2332000" y="2192655"/>
              <a:ext cx="7528000" cy="1483360"/>
            </p:xfrm>
            <a:graphic>
              <a:graphicData uri="http://schemas.openxmlformats.org/drawingml/2006/table">
                <a:tbl>
                  <a:tblPr firstRow="1" bandRow="1">
                    <a:tableStyleId>{5C22544A-7EE6-4342-B048-85BDC9FD1C3A}</a:tableStyleId>
                  </a:tblPr>
                  <a:tblGrid>
                    <a:gridCol w="1611086">
                      <a:extLst>
                        <a:ext uri="{9D8B030D-6E8A-4147-A177-3AD203B41FA5}">
                          <a16:colId xmlns:a16="http://schemas.microsoft.com/office/drawing/2014/main" val="2847929428"/>
                        </a:ext>
                      </a:extLst>
                    </a:gridCol>
                    <a:gridCol w="1110343">
                      <a:extLst>
                        <a:ext uri="{9D8B030D-6E8A-4147-A177-3AD203B41FA5}">
                          <a16:colId xmlns:a16="http://schemas.microsoft.com/office/drawing/2014/main" val="1855631466"/>
                        </a:ext>
                      </a:extLst>
                    </a:gridCol>
                    <a:gridCol w="1632857">
                      <a:extLst>
                        <a:ext uri="{9D8B030D-6E8A-4147-A177-3AD203B41FA5}">
                          <a16:colId xmlns:a16="http://schemas.microsoft.com/office/drawing/2014/main" val="1126941301"/>
                        </a:ext>
                      </a:extLst>
                    </a:gridCol>
                    <a:gridCol w="1424100">
                      <a:extLst>
                        <a:ext uri="{9D8B030D-6E8A-4147-A177-3AD203B41FA5}">
                          <a16:colId xmlns:a16="http://schemas.microsoft.com/office/drawing/2014/main" val="991789287"/>
                        </a:ext>
                      </a:extLst>
                    </a:gridCol>
                    <a:gridCol w="1749614">
                      <a:extLst>
                        <a:ext uri="{9D8B030D-6E8A-4147-A177-3AD203B41FA5}">
                          <a16:colId xmlns:a16="http://schemas.microsoft.com/office/drawing/2014/main" val="1941408677"/>
                        </a:ext>
                      </a:extLst>
                    </a:gridCol>
                  </a:tblGrid>
                  <a:tr h="370840">
                    <a:tc>
                      <a:txBody>
                        <a:bodyPr/>
                        <a:lstStyle/>
                        <a:p>
                          <a:r>
                            <a:rPr lang="en-US" altLang="zh-CN" sz="1200" dirty="0">
                              <a:latin typeface="微软雅黑" panose="020B0503020204020204" pitchFamily="34" charset="-122"/>
                              <a:ea typeface="微软雅黑" panose="020B0503020204020204" pitchFamily="34" charset="-122"/>
                            </a:rPr>
                            <a:t>Assumed m-PFS</a:t>
                          </a:r>
                          <a:endParaRPr lang="zh-CN" altLang="en-US" sz="1200" dirty="0">
                            <a:latin typeface="微软雅黑" panose="020B0503020204020204" pitchFamily="34" charset="-122"/>
                            <a:ea typeface="微软雅黑" panose="020B0503020204020204" pitchFamily="34" charset="-122"/>
                          </a:endParaRPr>
                        </a:p>
                      </a:txBody>
                      <a:tcPr anchor="ctr"/>
                    </a:tc>
                    <a:tc>
                      <a:txBody>
                        <a:bodyPr/>
                        <a:lstStyle/>
                        <a:p>
                          <a:r>
                            <a:rPr lang="en-US" altLang="zh-CN" sz="1200" dirty="0">
                              <a:ea typeface="微软雅黑" panose="020B0503020204020204" pitchFamily="34" charset="-122"/>
                            </a:rPr>
                            <a:t>Hazard(</a:t>
                          </a:r>
                          <a14:m>
                            <m:oMath xmlns:m="http://schemas.openxmlformats.org/officeDocument/2006/math">
                              <m:r>
                                <a:rPr lang="zh-CN" altLang="en-US" sz="1200" i="1" smtClean="0">
                                  <a:latin typeface="Cambria Math" panose="02040503050406030204" pitchFamily="18" charset="0"/>
                                  <a:ea typeface="微软雅黑" panose="020B0503020204020204" pitchFamily="34" charset="-122"/>
                                </a:rPr>
                                <m:t>𝝀</m:t>
                              </m:r>
                              <m:r>
                                <a:rPr lang="en-US" altLang="zh-CN" sz="1200" b="1" i="1" smtClean="0">
                                  <a:latin typeface="Cambria Math" panose="02040503050406030204" pitchFamily="18" charset="0"/>
                                  <a:ea typeface="微软雅黑" panose="020B0503020204020204" pitchFamily="34" charset="-122"/>
                                </a:rPr>
                                <m:t>)</m:t>
                              </m:r>
                            </m:oMath>
                          </a14:m>
                          <a:endParaRPr lang="zh-CN" altLang="en-US" sz="1200" dirty="0">
                            <a:latin typeface="微软雅黑" panose="020B0503020204020204" pitchFamily="34" charset="-122"/>
                            <a:ea typeface="微软雅黑" panose="020B0503020204020204" pitchFamily="34" charset="-122"/>
                          </a:endParaRPr>
                        </a:p>
                      </a:txBody>
                      <a:tcPr anchor="ctr"/>
                    </a:tc>
                    <a:tc>
                      <a:txBody>
                        <a:bodyPr/>
                        <a:lstStyle/>
                        <a:p>
                          <a:r>
                            <a:rPr lang="en-US" altLang="zh-CN" sz="1200" dirty="0">
                              <a:latin typeface="微软雅黑" panose="020B0503020204020204" pitchFamily="34" charset="-122"/>
                              <a:ea typeface="微软雅黑" panose="020B0503020204020204" pitchFamily="34" charset="-122"/>
                            </a:rPr>
                            <a:t>Event num (95%CI)</a:t>
                          </a:r>
                          <a:endParaRPr lang="zh-CN" altLang="en-US" sz="1200" dirty="0">
                            <a:latin typeface="微软雅黑" panose="020B0503020204020204" pitchFamily="34" charset="-122"/>
                            <a:ea typeface="微软雅黑" panose="020B0503020204020204" pitchFamily="34" charset="-122"/>
                          </a:endParaRPr>
                        </a:p>
                      </a:txBody>
                      <a:tcPr anchor="ctr"/>
                    </a:tc>
                    <a:tc>
                      <a:txBody>
                        <a:bodyPr/>
                        <a:lstStyle/>
                        <a:p>
                          <a:r>
                            <a:rPr lang="en-US" altLang="zh-CN" sz="1200" dirty="0" err="1">
                              <a:latin typeface="微软雅黑" panose="020B0503020204020204" pitchFamily="34" charset="-122"/>
                              <a:ea typeface="微软雅黑" panose="020B0503020204020204" pitchFamily="34" charset="-122"/>
                            </a:rPr>
                            <a:t>Pr</a:t>
                          </a:r>
                          <a:r>
                            <a:rPr lang="en-US" altLang="zh-CN" sz="1200" dirty="0">
                              <a:latin typeface="微软雅黑" panose="020B0503020204020204" pitchFamily="34" charset="-122"/>
                              <a:ea typeface="微软雅黑" panose="020B0503020204020204" pitchFamily="34" charset="-122"/>
                            </a:rPr>
                            <a:t>(declare Go)</a:t>
                          </a:r>
                          <a:endParaRPr lang="zh-CN" altLang="en-US" sz="1200" dirty="0">
                            <a:latin typeface="微软雅黑" panose="020B0503020204020204" pitchFamily="34" charset="-122"/>
                            <a:ea typeface="微软雅黑" panose="020B0503020204020204" pitchFamily="34" charset="-122"/>
                          </a:endParaRPr>
                        </a:p>
                      </a:txBody>
                      <a:tcPr anchor="ctr"/>
                    </a:tc>
                    <a:tc>
                      <a:txBody>
                        <a:bodyPr/>
                        <a:lstStyle/>
                        <a:p>
                          <a:r>
                            <a:rPr lang="en-US" altLang="zh-CN" sz="1200" err="1">
                              <a:latin typeface="微软雅黑" panose="020B0503020204020204" pitchFamily="34" charset="-122"/>
                              <a:ea typeface="微软雅黑" panose="020B0503020204020204" pitchFamily="34" charset="-122"/>
                            </a:rPr>
                            <a:t>Pr</a:t>
                          </a:r>
                          <a:r>
                            <a:rPr lang="en-US" altLang="zh-CN" sz="1200">
                              <a:latin typeface="微软雅黑" panose="020B0503020204020204" pitchFamily="34" charset="-122"/>
                              <a:ea typeface="微软雅黑" panose="020B0503020204020204" pitchFamily="34" charset="-122"/>
                            </a:rPr>
                            <a:t>(declare No-go)</a:t>
                          </a:r>
                          <a:endParaRPr lang="zh-CN" altLang="en-US" sz="120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4215437542"/>
                      </a:ext>
                    </a:extLst>
                  </a:tr>
                  <a:tr h="370840">
                    <a:tc>
                      <a:txBody>
                        <a:bodyPr/>
                        <a:lstStyle/>
                        <a:p>
                          <a:r>
                            <a:rPr lang="en-US" altLang="zh-CN" sz="1100" b="1" dirty="0">
                              <a:latin typeface="微软雅黑" panose="020B0503020204020204" pitchFamily="34" charset="-122"/>
                              <a:ea typeface="微软雅黑" panose="020B0503020204020204" pitchFamily="34" charset="-122"/>
                            </a:rPr>
                            <a:t>7.0 </a:t>
                          </a:r>
                          <a:endParaRPr lang="zh-CN" altLang="en-US" sz="1100" b="1" dirty="0">
                            <a:latin typeface="微软雅黑" panose="020B0503020204020204" pitchFamily="34" charset="-122"/>
                            <a:ea typeface="微软雅黑" panose="020B0503020204020204" pitchFamily="34" charset="-122"/>
                          </a:endParaRPr>
                        </a:p>
                      </a:txBody>
                      <a:tcPr anchor="ctr"/>
                    </a:tc>
                    <a:tc>
                      <a:txBody>
                        <a:bodyPr/>
                        <a:lstStyle/>
                        <a:p>
                          <a:r>
                            <a:rPr lang="en-US" altLang="zh-CN" sz="1100" b="1" dirty="0">
                              <a:latin typeface="微软雅黑" panose="020B0503020204020204" pitchFamily="34" charset="-122"/>
                              <a:ea typeface="微软雅黑" panose="020B0503020204020204" pitchFamily="34" charset="-122"/>
                            </a:rPr>
                            <a:t>0.099</a:t>
                          </a:r>
                          <a:endParaRPr lang="zh-CN" altLang="en-US" sz="1100" b="1" dirty="0">
                            <a:latin typeface="微软雅黑" panose="020B0503020204020204" pitchFamily="34" charset="-122"/>
                            <a:ea typeface="微软雅黑" panose="020B0503020204020204" pitchFamily="34" charset="-122"/>
                          </a:endParaRPr>
                        </a:p>
                      </a:txBody>
                      <a:tcPr anchor="ctr"/>
                    </a:tc>
                    <a:tc>
                      <a:txBody>
                        <a:bodyPr/>
                        <a:lstStyle/>
                        <a:p>
                          <a:r>
                            <a:rPr lang="en-US" altLang="zh-CN" sz="1200" dirty="0">
                              <a:effectLst/>
                              <a:latin typeface="微软雅黑" panose="020B0503020204020204" pitchFamily="34" charset="-122"/>
                              <a:ea typeface="微软雅黑" panose="020B0503020204020204" pitchFamily="34" charset="-122"/>
                            </a:rPr>
                            <a:t>21.9 [16, 28]</a:t>
                          </a:r>
                          <a:endParaRPr lang="zh-CN" altLang="en-US" sz="12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200" dirty="0">
                              <a:latin typeface="微软雅黑" panose="020B0503020204020204" pitchFamily="34" charset="-122"/>
                              <a:ea typeface="微软雅黑" panose="020B0503020204020204" pitchFamily="34" charset="-122"/>
                            </a:rPr>
                            <a:t>3.9%</a:t>
                          </a:r>
                          <a:endParaRPr lang="zh-CN" altLang="en-US" sz="12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200" b="1" dirty="0">
                              <a:latin typeface="微软雅黑" panose="020B0503020204020204" pitchFamily="34" charset="-122"/>
                              <a:ea typeface="微软雅黑" panose="020B0503020204020204" pitchFamily="34" charset="-122"/>
                            </a:rPr>
                            <a:t>89.4%</a:t>
                          </a:r>
                          <a:endParaRPr lang="zh-CN" altLang="en-US" sz="1200" b="1" dirty="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827835658"/>
                      </a:ext>
                    </a:extLst>
                  </a:tr>
                  <a:tr h="370840">
                    <a:tc>
                      <a:txBody>
                        <a:bodyPr/>
                        <a:lstStyle/>
                        <a:p>
                          <a:r>
                            <a:rPr lang="en-US" altLang="zh-CN" sz="1100" b="1" dirty="0">
                              <a:latin typeface="微软雅黑" panose="020B0503020204020204" pitchFamily="34" charset="-122"/>
                              <a:ea typeface="微软雅黑" panose="020B0503020204020204" pitchFamily="34" charset="-122"/>
                            </a:rPr>
                            <a:t>9.5 </a:t>
                          </a:r>
                          <a:endParaRPr lang="zh-CN" altLang="en-US" sz="1100" b="1" dirty="0">
                            <a:latin typeface="微软雅黑" panose="020B0503020204020204" pitchFamily="34" charset="-122"/>
                            <a:ea typeface="微软雅黑" panose="020B0503020204020204" pitchFamily="34" charset="-122"/>
                          </a:endParaRPr>
                        </a:p>
                      </a:txBody>
                      <a:tcPr anchor="ctr"/>
                    </a:tc>
                    <a:tc>
                      <a:txBody>
                        <a:bodyPr/>
                        <a:lstStyle/>
                        <a:p>
                          <a:r>
                            <a:rPr lang="en-US" altLang="zh-CN" sz="1100" b="1" dirty="0">
                              <a:latin typeface="微软雅黑" panose="020B0503020204020204" pitchFamily="34" charset="-122"/>
                              <a:ea typeface="微软雅黑" panose="020B0503020204020204" pitchFamily="34" charset="-122"/>
                            </a:rPr>
                            <a:t>0.073</a:t>
                          </a:r>
                          <a:endParaRPr lang="zh-CN" altLang="en-US" sz="1100" b="1" dirty="0">
                            <a:latin typeface="微软雅黑" panose="020B0503020204020204" pitchFamily="34" charset="-122"/>
                            <a:ea typeface="微软雅黑" panose="020B0503020204020204" pitchFamily="34" charset="-122"/>
                          </a:endParaRPr>
                        </a:p>
                      </a:txBody>
                      <a:tcPr anchor="ctr"/>
                    </a:tc>
                    <a:tc>
                      <a:txBody>
                        <a:bodyPr/>
                        <a:lstStyle/>
                        <a:p>
                          <a:r>
                            <a:rPr lang="en-US" altLang="zh-CN" sz="1200" dirty="0">
                              <a:effectLst/>
                              <a:latin typeface="微软雅黑" panose="020B0503020204020204" pitchFamily="34" charset="-122"/>
                              <a:ea typeface="微软雅黑" panose="020B0503020204020204" pitchFamily="34" charset="-122"/>
                            </a:rPr>
                            <a:t>17.8 [12, 24]</a:t>
                          </a:r>
                          <a:endParaRPr lang="zh-CN" altLang="en-US" sz="12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200" b="0" dirty="0">
                              <a:latin typeface="微软雅黑" panose="020B0503020204020204" pitchFamily="34" charset="-122"/>
                              <a:ea typeface="微软雅黑" panose="020B0503020204020204" pitchFamily="34" charset="-122"/>
                            </a:rPr>
                            <a:t>35.3%</a:t>
                          </a:r>
                          <a:endParaRPr lang="zh-CN" altLang="en-US" sz="1200" b="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200" dirty="0">
                              <a:latin typeface="微软雅黑" panose="020B0503020204020204" pitchFamily="34" charset="-122"/>
                              <a:ea typeface="微软雅黑" panose="020B0503020204020204" pitchFamily="34" charset="-122"/>
                            </a:rPr>
                            <a:t>44.4%</a:t>
                          </a:r>
                          <a:endParaRPr lang="zh-CN" altLang="en-US" sz="1200" dirty="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674418276"/>
                      </a:ext>
                    </a:extLst>
                  </a:tr>
                  <a:tr h="370840">
                    <a:tc>
                      <a:txBody>
                        <a:bodyPr/>
                        <a:lstStyle/>
                        <a:p>
                          <a:r>
                            <a:rPr lang="en-US" altLang="zh-CN" sz="1100" b="1" dirty="0">
                              <a:latin typeface="微软雅黑" panose="020B0503020204020204" pitchFamily="34" charset="-122"/>
                              <a:ea typeface="微软雅黑" panose="020B0503020204020204" pitchFamily="34" charset="-122"/>
                            </a:rPr>
                            <a:t>11 </a:t>
                          </a:r>
                          <a:endParaRPr lang="zh-CN" altLang="en-US" sz="1100" b="1" dirty="0">
                            <a:latin typeface="微软雅黑" panose="020B0503020204020204" pitchFamily="34" charset="-122"/>
                            <a:ea typeface="微软雅黑" panose="020B0503020204020204" pitchFamily="34" charset="-122"/>
                          </a:endParaRPr>
                        </a:p>
                      </a:txBody>
                      <a:tcPr anchor="ctr"/>
                    </a:tc>
                    <a:tc>
                      <a:txBody>
                        <a:bodyPr/>
                        <a:lstStyle/>
                        <a:p>
                          <a:r>
                            <a:rPr lang="en-US" altLang="zh-CN" sz="1100" b="1" dirty="0">
                              <a:latin typeface="微软雅黑" panose="020B0503020204020204" pitchFamily="34" charset="-122"/>
                              <a:ea typeface="微软雅黑" panose="020B0503020204020204" pitchFamily="34" charset="-122"/>
                            </a:rPr>
                            <a:t>0.063</a:t>
                          </a:r>
                          <a:endParaRPr lang="zh-CN" altLang="en-US" sz="1100" b="1" dirty="0">
                            <a:latin typeface="微软雅黑" panose="020B0503020204020204" pitchFamily="34" charset="-122"/>
                            <a:ea typeface="微软雅黑" panose="020B0503020204020204" pitchFamily="34" charset="-122"/>
                          </a:endParaRPr>
                        </a:p>
                      </a:txBody>
                      <a:tcPr anchor="ctr"/>
                    </a:tc>
                    <a:tc>
                      <a:txBody>
                        <a:bodyPr/>
                        <a:lstStyle/>
                        <a:p>
                          <a:r>
                            <a:rPr lang="en-US" altLang="zh-CN" sz="1200" dirty="0">
                              <a:latin typeface="微软雅黑" panose="020B0503020204020204" pitchFamily="34" charset="-122"/>
                              <a:ea typeface="微软雅黑" panose="020B0503020204020204" pitchFamily="34" charset="-122"/>
                            </a:rPr>
                            <a:t>16.0 [10, 22]</a:t>
                          </a:r>
                          <a:endParaRPr lang="zh-CN" altLang="en-US" sz="12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200" b="1" dirty="0">
                              <a:latin typeface="微软雅黑" panose="020B0503020204020204" pitchFamily="34" charset="-122"/>
                              <a:ea typeface="微软雅黑" panose="020B0503020204020204" pitchFamily="34" charset="-122"/>
                            </a:rPr>
                            <a:t>59.6%</a:t>
                          </a:r>
                          <a:endParaRPr lang="zh-CN" altLang="en-US" sz="1200" b="1"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200" dirty="0">
                              <a:latin typeface="微软雅黑" panose="020B0503020204020204" pitchFamily="34" charset="-122"/>
                              <a:ea typeface="微软雅黑" panose="020B0503020204020204" pitchFamily="34" charset="-122"/>
                            </a:rPr>
                            <a:t>22.8%</a:t>
                          </a:r>
                          <a:endParaRPr lang="zh-CN" altLang="en-US" sz="1200" dirty="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3884481519"/>
                      </a:ext>
                    </a:extLst>
                  </a:tr>
                </a:tbl>
              </a:graphicData>
            </a:graphic>
          </p:graphicFrame>
        </mc:Choice>
        <mc:Fallback xmlns="">
          <p:graphicFrame>
            <p:nvGraphicFramePr>
              <p:cNvPr id="5" name="Table 4">
                <a:extLst>
                  <a:ext uri="{FF2B5EF4-FFF2-40B4-BE49-F238E27FC236}">
                    <a16:creationId xmlns:a16="http://schemas.microsoft.com/office/drawing/2014/main" id="{37F94F2D-75A5-479E-A8CF-C594F760742A}"/>
                  </a:ext>
                </a:extLst>
              </p:cNvPr>
              <p:cNvGraphicFramePr>
                <a:graphicFrameLocks noGrp="1"/>
              </p:cNvGraphicFramePr>
              <p:nvPr>
                <p:extLst>
                  <p:ext uri="{D42A27DB-BD31-4B8C-83A1-F6EECF244321}">
                    <p14:modId xmlns:p14="http://schemas.microsoft.com/office/powerpoint/2010/main" val="972996809"/>
                  </p:ext>
                </p:extLst>
              </p:nvPr>
            </p:nvGraphicFramePr>
            <p:xfrm>
              <a:off x="2332000" y="2192655"/>
              <a:ext cx="7528000" cy="1483360"/>
            </p:xfrm>
            <a:graphic>
              <a:graphicData uri="http://schemas.openxmlformats.org/drawingml/2006/table">
                <a:tbl>
                  <a:tblPr firstRow="1" bandRow="1">
                    <a:tableStyleId>{5C22544A-7EE6-4342-B048-85BDC9FD1C3A}</a:tableStyleId>
                  </a:tblPr>
                  <a:tblGrid>
                    <a:gridCol w="1611086">
                      <a:extLst>
                        <a:ext uri="{9D8B030D-6E8A-4147-A177-3AD203B41FA5}">
                          <a16:colId xmlns:a16="http://schemas.microsoft.com/office/drawing/2014/main" val="2847929428"/>
                        </a:ext>
                      </a:extLst>
                    </a:gridCol>
                    <a:gridCol w="1110343">
                      <a:extLst>
                        <a:ext uri="{9D8B030D-6E8A-4147-A177-3AD203B41FA5}">
                          <a16:colId xmlns:a16="http://schemas.microsoft.com/office/drawing/2014/main" val="1855631466"/>
                        </a:ext>
                      </a:extLst>
                    </a:gridCol>
                    <a:gridCol w="1632857">
                      <a:extLst>
                        <a:ext uri="{9D8B030D-6E8A-4147-A177-3AD203B41FA5}">
                          <a16:colId xmlns:a16="http://schemas.microsoft.com/office/drawing/2014/main" val="1126941301"/>
                        </a:ext>
                      </a:extLst>
                    </a:gridCol>
                    <a:gridCol w="1424100">
                      <a:extLst>
                        <a:ext uri="{9D8B030D-6E8A-4147-A177-3AD203B41FA5}">
                          <a16:colId xmlns:a16="http://schemas.microsoft.com/office/drawing/2014/main" val="991789287"/>
                        </a:ext>
                      </a:extLst>
                    </a:gridCol>
                    <a:gridCol w="1749614">
                      <a:extLst>
                        <a:ext uri="{9D8B030D-6E8A-4147-A177-3AD203B41FA5}">
                          <a16:colId xmlns:a16="http://schemas.microsoft.com/office/drawing/2014/main" val="1941408677"/>
                        </a:ext>
                      </a:extLst>
                    </a:gridCol>
                  </a:tblGrid>
                  <a:tr h="370840">
                    <a:tc>
                      <a:txBody>
                        <a:bodyPr/>
                        <a:lstStyle/>
                        <a:p>
                          <a:r>
                            <a:rPr lang="en-US" altLang="zh-CN" sz="1200" dirty="0">
                              <a:latin typeface="微软雅黑" panose="020B0503020204020204" pitchFamily="34" charset="-122"/>
                              <a:ea typeface="微软雅黑" panose="020B0503020204020204" pitchFamily="34" charset="-122"/>
                            </a:rPr>
                            <a:t>Assumed m-PFS</a:t>
                          </a:r>
                          <a:endParaRPr lang="zh-CN" altLang="en-US" sz="1200" dirty="0">
                            <a:latin typeface="微软雅黑" panose="020B0503020204020204" pitchFamily="34" charset="-122"/>
                            <a:ea typeface="微软雅黑" panose="020B0503020204020204" pitchFamily="34" charset="-122"/>
                          </a:endParaRPr>
                        </a:p>
                      </a:txBody>
                      <a:tcPr anchor="ctr"/>
                    </a:tc>
                    <a:tc>
                      <a:txBody>
                        <a:bodyPr/>
                        <a:lstStyle/>
                        <a:p>
                          <a:endParaRPr lang="zh-CN"/>
                        </a:p>
                      </a:txBody>
                      <a:tcPr anchor="ctr">
                        <a:blipFill>
                          <a:blip r:embed="rId2"/>
                          <a:stretch>
                            <a:fillRect l="-146154" t="-1639" r="-435714" b="-304918"/>
                          </a:stretch>
                        </a:blipFill>
                      </a:tcPr>
                    </a:tc>
                    <a:tc>
                      <a:txBody>
                        <a:bodyPr/>
                        <a:lstStyle/>
                        <a:p>
                          <a:r>
                            <a:rPr lang="en-US" altLang="zh-CN" sz="1200" dirty="0">
                              <a:latin typeface="微软雅黑" panose="020B0503020204020204" pitchFamily="34" charset="-122"/>
                              <a:ea typeface="微软雅黑" panose="020B0503020204020204" pitchFamily="34" charset="-122"/>
                            </a:rPr>
                            <a:t>Event num (95%CI)</a:t>
                          </a:r>
                          <a:endParaRPr lang="zh-CN" altLang="en-US" sz="1200" dirty="0">
                            <a:latin typeface="微软雅黑" panose="020B0503020204020204" pitchFamily="34" charset="-122"/>
                            <a:ea typeface="微软雅黑" panose="020B0503020204020204" pitchFamily="34" charset="-122"/>
                          </a:endParaRPr>
                        </a:p>
                      </a:txBody>
                      <a:tcPr anchor="ctr"/>
                    </a:tc>
                    <a:tc>
                      <a:txBody>
                        <a:bodyPr/>
                        <a:lstStyle/>
                        <a:p>
                          <a:r>
                            <a:rPr lang="en-US" altLang="zh-CN" sz="1200" dirty="0" err="1">
                              <a:latin typeface="微软雅黑" panose="020B0503020204020204" pitchFamily="34" charset="-122"/>
                              <a:ea typeface="微软雅黑" panose="020B0503020204020204" pitchFamily="34" charset="-122"/>
                            </a:rPr>
                            <a:t>Pr</a:t>
                          </a:r>
                          <a:r>
                            <a:rPr lang="en-US" altLang="zh-CN" sz="1200" dirty="0">
                              <a:latin typeface="微软雅黑" panose="020B0503020204020204" pitchFamily="34" charset="-122"/>
                              <a:ea typeface="微软雅黑" panose="020B0503020204020204" pitchFamily="34" charset="-122"/>
                            </a:rPr>
                            <a:t>(declare Go)</a:t>
                          </a:r>
                          <a:endParaRPr lang="zh-CN" altLang="en-US" sz="1200" dirty="0">
                            <a:latin typeface="微软雅黑" panose="020B0503020204020204" pitchFamily="34" charset="-122"/>
                            <a:ea typeface="微软雅黑" panose="020B0503020204020204" pitchFamily="34" charset="-122"/>
                          </a:endParaRPr>
                        </a:p>
                      </a:txBody>
                      <a:tcPr anchor="ctr"/>
                    </a:tc>
                    <a:tc>
                      <a:txBody>
                        <a:bodyPr/>
                        <a:lstStyle/>
                        <a:p>
                          <a:r>
                            <a:rPr lang="en-US" altLang="zh-CN" sz="1200" err="1">
                              <a:latin typeface="微软雅黑" panose="020B0503020204020204" pitchFamily="34" charset="-122"/>
                              <a:ea typeface="微软雅黑" panose="020B0503020204020204" pitchFamily="34" charset="-122"/>
                            </a:rPr>
                            <a:t>Pr</a:t>
                          </a:r>
                          <a:r>
                            <a:rPr lang="en-US" altLang="zh-CN" sz="1200">
                              <a:latin typeface="微软雅黑" panose="020B0503020204020204" pitchFamily="34" charset="-122"/>
                              <a:ea typeface="微软雅黑" panose="020B0503020204020204" pitchFamily="34" charset="-122"/>
                            </a:rPr>
                            <a:t>(declare No-go)</a:t>
                          </a:r>
                          <a:endParaRPr lang="zh-CN" altLang="en-US" sz="120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4215437542"/>
                      </a:ext>
                    </a:extLst>
                  </a:tr>
                  <a:tr h="370840">
                    <a:tc>
                      <a:txBody>
                        <a:bodyPr/>
                        <a:lstStyle/>
                        <a:p>
                          <a:r>
                            <a:rPr lang="en-US" altLang="zh-CN" sz="1100" b="1" dirty="0">
                              <a:latin typeface="微软雅黑" panose="020B0503020204020204" pitchFamily="34" charset="-122"/>
                              <a:ea typeface="微软雅黑" panose="020B0503020204020204" pitchFamily="34" charset="-122"/>
                            </a:rPr>
                            <a:t>7.0 </a:t>
                          </a:r>
                          <a:endParaRPr lang="zh-CN" altLang="en-US" sz="1100" b="1" dirty="0">
                            <a:latin typeface="微软雅黑" panose="020B0503020204020204" pitchFamily="34" charset="-122"/>
                            <a:ea typeface="微软雅黑" panose="020B0503020204020204" pitchFamily="34" charset="-122"/>
                          </a:endParaRPr>
                        </a:p>
                      </a:txBody>
                      <a:tcPr anchor="ctr"/>
                    </a:tc>
                    <a:tc>
                      <a:txBody>
                        <a:bodyPr/>
                        <a:lstStyle/>
                        <a:p>
                          <a:r>
                            <a:rPr lang="en-US" altLang="zh-CN" sz="1100" b="1" dirty="0">
                              <a:latin typeface="微软雅黑" panose="020B0503020204020204" pitchFamily="34" charset="-122"/>
                              <a:ea typeface="微软雅黑" panose="020B0503020204020204" pitchFamily="34" charset="-122"/>
                            </a:rPr>
                            <a:t>0.099</a:t>
                          </a:r>
                          <a:endParaRPr lang="zh-CN" altLang="en-US" sz="1100" b="1" dirty="0">
                            <a:latin typeface="微软雅黑" panose="020B0503020204020204" pitchFamily="34" charset="-122"/>
                            <a:ea typeface="微软雅黑" panose="020B0503020204020204" pitchFamily="34" charset="-122"/>
                          </a:endParaRPr>
                        </a:p>
                      </a:txBody>
                      <a:tcPr anchor="ctr"/>
                    </a:tc>
                    <a:tc>
                      <a:txBody>
                        <a:bodyPr/>
                        <a:lstStyle/>
                        <a:p>
                          <a:r>
                            <a:rPr lang="en-US" altLang="zh-CN" sz="1200" dirty="0">
                              <a:effectLst/>
                              <a:latin typeface="微软雅黑" panose="020B0503020204020204" pitchFamily="34" charset="-122"/>
                              <a:ea typeface="微软雅黑" panose="020B0503020204020204" pitchFamily="34" charset="-122"/>
                            </a:rPr>
                            <a:t>21.9 [16, 28]</a:t>
                          </a:r>
                          <a:endParaRPr lang="zh-CN" altLang="en-US" sz="12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200" dirty="0">
                              <a:latin typeface="微软雅黑" panose="020B0503020204020204" pitchFamily="34" charset="-122"/>
                              <a:ea typeface="微软雅黑" panose="020B0503020204020204" pitchFamily="34" charset="-122"/>
                            </a:rPr>
                            <a:t>3.9%</a:t>
                          </a:r>
                          <a:endParaRPr lang="zh-CN" altLang="en-US" sz="12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200" b="1" dirty="0">
                              <a:latin typeface="微软雅黑" panose="020B0503020204020204" pitchFamily="34" charset="-122"/>
                              <a:ea typeface="微软雅黑" panose="020B0503020204020204" pitchFamily="34" charset="-122"/>
                            </a:rPr>
                            <a:t>89.4%</a:t>
                          </a:r>
                          <a:endParaRPr lang="zh-CN" altLang="en-US" sz="1200" b="1" dirty="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827835658"/>
                      </a:ext>
                    </a:extLst>
                  </a:tr>
                  <a:tr h="370840">
                    <a:tc>
                      <a:txBody>
                        <a:bodyPr/>
                        <a:lstStyle/>
                        <a:p>
                          <a:r>
                            <a:rPr lang="en-US" altLang="zh-CN" sz="1100" b="1" dirty="0">
                              <a:latin typeface="微软雅黑" panose="020B0503020204020204" pitchFamily="34" charset="-122"/>
                              <a:ea typeface="微软雅黑" panose="020B0503020204020204" pitchFamily="34" charset="-122"/>
                            </a:rPr>
                            <a:t>9.5 </a:t>
                          </a:r>
                          <a:endParaRPr lang="zh-CN" altLang="en-US" sz="1100" b="1" dirty="0">
                            <a:latin typeface="微软雅黑" panose="020B0503020204020204" pitchFamily="34" charset="-122"/>
                            <a:ea typeface="微软雅黑" panose="020B0503020204020204" pitchFamily="34" charset="-122"/>
                          </a:endParaRPr>
                        </a:p>
                      </a:txBody>
                      <a:tcPr anchor="ctr"/>
                    </a:tc>
                    <a:tc>
                      <a:txBody>
                        <a:bodyPr/>
                        <a:lstStyle/>
                        <a:p>
                          <a:r>
                            <a:rPr lang="en-US" altLang="zh-CN" sz="1100" b="1" dirty="0">
                              <a:latin typeface="微软雅黑" panose="020B0503020204020204" pitchFamily="34" charset="-122"/>
                              <a:ea typeface="微软雅黑" panose="020B0503020204020204" pitchFamily="34" charset="-122"/>
                            </a:rPr>
                            <a:t>0.073</a:t>
                          </a:r>
                          <a:endParaRPr lang="zh-CN" altLang="en-US" sz="1100" b="1" dirty="0">
                            <a:latin typeface="微软雅黑" panose="020B0503020204020204" pitchFamily="34" charset="-122"/>
                            <a:ea typeface="微软雅黑" panose="020B0503020204020204" pitchFamily="34" charset="-122"/>
                          </a:endParaRPr>
                        </a:p>
                      </a:txBody>
                      <a:tcPr anchor="ctr"/>
                    </a:tc>
                    <a:tc>
                      <a:txBody>
                        <a:bodyPr/>
                        <a:lstStyle/>
                        <a:p>
                          <a:r>
                            <a:rPr lang="en-US" altLang="zh-CN" sz="1200" dirty="0">
                              <a:effectLst/>
                              <a:latin typeface="微软雅黑" panose="020B0503020204020204" pitchFamily="34" charset="-122"/>
                              <a:ea typeface="微软雅黑" panose="020B0503020204020204" pitchFamily="34" charset="-122"/>
                            </a:rPr>
                            <a:t>17.8 [12, 24]</a:t>
                          </a:r>
                          <a:endParaRPr lang="zh-CN" altLang="en-US" sz="12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200" b="0" dirty="0">
                              <a:latin typeface="微软雅黑" panose="020B0503020204020204" pitchFamily="34" charset="-122"/>
                              <a:ea typeface="微软雅黑" panose="020B0503020204020204" pitchFamily="34" charset="-122"/>
                            </a:rPr>
                            <a:t>35.3%</a:t>
                          </a:r>
                          <a:endParaRPr lang="zh-CN" altLang="en-US" sz="1200" b="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200" dirty="0">
                              <a:latin typeface="微软雅黑" panose="020B0503020204020204" pitchFamily="34" charset="-122"/>
                              <a:ea typeface="微软雅黑" panose="020B0503020204020204" pitchFamily="34" charset="-122"/>
                            </a:rPr>
                            <a:t>44.4%</a:t>
                          </a:r>
                          <a:endParaRPr lang="zh-CN" altLang="en-US" sz="1200" dirty="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674418276"/>
                      </a:ext>
                    </a:extLst>
                  </a:tr>
                  <a:tr h="370840">
                    <a:tc>
                      <a:txBody>
                        <a:bodyPr/>
                        <a:lstStyle/>
                        <a:p>
                          <a:r>
                            <a:rPr lang="en-US" altLang="zh-CN" sz="1100" b="1" dirty="0">
                              <a:latin typeface="微软雅黑" panose="020B0503020204020204" pitchFamily="34" charset="-122"/>
                              <a:ea typeface="微软雅黑" panose="020B0503020204020204" pitchFamily="34" charset="-122"/>
                            </a:rPr>
                            <a:t>11 </a:t>
                          </a:r>
                          <a:endParaRPr lang="zh-CN" altLang="en-US" sz="1100" b="1" dirty="0">
                            <a:latin typeface="微软雅黑" panose="020B0503020204020204" pitchFamily="34" charset="-122"/>
                            <a:ea typeface="微软雅黑" panose="020B0503020204020204" pitchFamily="34" charset="-122"/>
                          </a:endParaRPr>
                        </a:p>
                      </a:txBody>
                      <a:tcPr anchor="ctr"/>
                    </a:tc>
                    <a:tc>
                      <a:txBody>
                        <a:bodyPr/>
                        <a:lstStyle/>
                        <a:p>
                          <a:r>
                            <a:rPr lang="en-US" altLang="zh-CN" sz="1100" b="1" dirty="0">
                              <a:latin typeface="微软雅黑" panose="020B0503020204020204" pitchFamily="34" charset="-122"/>
                              <a:ea typeface="微软雅黑" panose="020B0503020204020204" pitchFamily="34" charset="-122"/>
                            </a:rPr>
                            <a:t>0.063</a:t>
                          </a:r>
                          <a:endParaRPr lang="zh-CN" altLang="en-US" sz="1100" b="1" dirty="0">
                            <a:latin typeface="微软雅黑" panose="020B0503020204020204" pitchFamily="34" charset="-122"/>
                            <a:ea typeface="微软雅黑" panose="020B0503020204020204" pitchFamily="34" charset="-122"/>
                          </a:endParaRPr>
                        </a:p>
                      </a:txBody>
                      <a:tcPr anchor="ctr"/>
                    </a:tc>
                    <a:tc>
                      <a:txBody>
                        <a:bodyPr/>
                        <a:lstStyle/>
                        <a:p>
                          <a:r>
                            <a:rPr lang="en-US" altLang="zh-CN" sz="1200" dirty="0">
                              <a:latin typeface="微软雅黑" panose="020B0503020204020204" pitchFamily="34" charset="-122"/>
                              <a:ea typeface="微软雅黑" panose="020B0503020204020204" pitchFamily="34" charset="-122"/>
                            </a:rPr>
                            <a:t>16.0 [10, 22]</a:t>
                          </a:r>
                          <a:endParaRPr lang="zh-CN" altLang="en-US" sz="12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200" b="1" dirty="0">
                              <a:latin typeface="微软雅黑" panose="020B0503020204020204" pitchFamily="34" charset="-122"/>
                              <a:ea typeface="微软雅黑" panose="020B0503020204020204" pitchFamily="34" charset="-122"/>
                            </a:rPr>
                            <a:t>59.6%</a:t>
                          </a:r>
                          <a:endParaRPr lang="zh-CN" altLang="en-US" sz="1200" b="1"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200" dirty="0">
                              <a:latin typeface="微软雅黑" panose="020B0503020204020204" pitchFamily="34" charset="-122"/>
                              <a:ea typeface="微软雅黑" panose="020B0503020204020204" pitchFamily="34" charset="-122"/>
                            </a:rPr>
                            <a:t>22.8%</a:t>
                          </a:r>
                          <a:endParaRPr lang="zh-CN" altLang="en-US" sz="1200" dirty="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3884481519"/>
                      </a:ext>
                    </a:extLst>
                  </a:tr>
                </a:tbl>
              </a:graphicData>
            </a:graphic>
          </p:graphicFrame>
        </mc:Fallback>
      </mc:AlternateContent>
    </p:spTree>
    <p:extLst>
      <p:ext uri="{BB962C8B-B14F-4D97-AF65-F5344CB8AC3E}">
        <p14:creationId xmlns:p14="http://schemas.microsoft.com/office/powerpoint/2010/main" val="3930740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3BAA5-411A-4E92-8E6C-B7D7EE884589}"/>
              </a:ext>
            </a:extLst>
          </p:cNvPr>
          <p:cNvSpPr>
            <a:spLocks noGrp="1"/>
          </p:cNvSpPr>
          <p:nvPr>
            <p:ph type="title"/>
          </p:nvPr>
        </p:nvSpPr>
        <p:spPr/>
        <p:txBody>
          <a:bodyPr/>
          <a:lstStyle/>
          <a:p>
            <a:r>
              <a:rPr lang="en-US" altLang="zh-CN" dirty="0"/>
              <a:t>TTE Endpoint</a:t>
            </a:r>
            <a:br>
              <a:rPr lang="en-US" altLang="zh-CN" dirty="0"/>
            </a:br>
            <a:r>
              <a:rPr lang="en-US" altLang="zh-CN" sz="2000" dirty="0"/>
              <a:t>Operating characteristics(OC) based on theoretical computation</a:t>
            </a:r>
            <a:endParaRPr lang="zh-CN" altLang="en-US" sz="2000" dirty="0"/>
          </a:p>
        </p:txBody>
      </p:sp>
      <p:sp>
        <p:nvSpPr>
          <p:cNvPr id="3" name="Footer Placeholder 2">
            <a:extLst>
              <a:ext uri="{FF2B5EF4-FFF2-40B4-BE49-F238E27FC236}">
                <a16:creationId xmlns:a16="http://schemas.microsoft.com/office/drawing/2014/main" id="{9BECB5CF-9F20-48E8-8C93-567D8CA1CE2E}"/>
              </a:ext>
            </a:extLst>
          </p:cNvPr>
          <p:cNvSpPr>
            <a:spLocks noGrp="1"/>
          </p:cNvSpPr>
          <p:nvPr>
            <p:ph type="ftr" sz="quarter" idx="11"/>
          </p:nvPr>
        </p:nvSpPr>
        <p:spPr/>
        <p:txBody>
          <a:bodyPr/>
          <a:lstStyle/>
          <a:p>
            <a:r>
              <a:rPr lang="en-US" altLang="zh-CN"/>
              <a:t>Copyright©Simcere Zaiming Pharmaceutical Co., Ltd. ALL RIGHTS RESERVED</a:t>
            </a:r>
            <a:endParaRPr lang="zh-CN" altLang="en-US"/>
          </a:p>
        </p:txBody>
      </p:sp>
      <p:sp>
        <p:nvSpPr>
          <p:cNvPr id="4" name="Slide Number Placeholder 3">
            <a:extLst>
              <a:ext uri="{FF2B5EF4-FFF2-40B4-BE49-F238E27FC236}">
                <a16:creationId xmlns:a16="http://schemas.microsoft.com/office/drawing/2014/main" id="{6D0BA805-F2CB-40B0-A228-95364DBD561A}"/>
              </a:ext>
            </a:extLst>
          </p:cNvPr>
          <p:cNvSpPr>
            <a:spLocks noGrp="1"/>
          </p:cNvSpPr>
          <p:nvPr>
            <p:ph type="sldNum" sz="quarter" idx="12"/>
          </p:nvPr>
        </p:nvSpPr>
        <p:spPr/>
        <p:txBody>
          <a:bodyPr/>
          <a:lstStyle/>
          <a:p>
            <a:fld id="{E4B38883-E1FC-4E66-8A2B-D2BAE752E622}" type="slidenum">
              <a:rPr lang="zh-CN" altLang="en-US" smtClean="0"/>
              <a:t>21</a:t>
            </a:fld>
            <a:r>
              <a:rPr lang="zh-CN" altLang="en-US"/>
              <a:t>丨</a:t>
            </a:r>
          </a:p>
        </p:txBody>
      </p:sp>
      <p:pic>
        <p:nvPicPr>
          <p:cNvPr id="7" name="Picture 6">
            <a:extLst>
              <a:ext uri="{FF2B5EF4-FFF2-40B4-BE49-F238E27FC236}">
                <a16:creationId xmlns:a16="http://schemas.microsoft.com/office/drawing/2014/main" id="{01B5008C-E974-4BE3-9983-9E8C0EF01B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7418" y="985520"/>
            <a:ext cx="7377163" cy="5380990"/>
          </a:xfrm>
          <a:prstGeom prst="rect">
            <a:avLst/>
          </a:prstGeom>
        </p:spPr>
      </p:pic>
    </p:spTree>
    <p:extLst>
      <p:ext uri="{BB962C8B-B14F-4D97-AF65-F5344CB8AC3E}">
        <p14:creationId xmlns:p14="http://schemas.microsoft.com/office/powerpoint/2010/main" val="684872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3BAA5-411A-4E92-8E6C-B7D7EE884589}"/>
              </a:ext>
            </a:extLst>
          </p:cNvPr>
          <p:cNvSpPr>
            <a:spLocks noGrp="1"/>
          </p:cNvSpPr>
          <p:nvPr>
            <p:ph type="title"/>
          </p:nvPr>
        </p:nvSpPr>
        <p:spPr/>
        <p:txBody>
          <a:bodyPr/>
          <a:lstStyle/>
          <a:p>
            <a:r>
              <a:rPr lang="en-US" altLang="zh-CN" dirty="0"/>
              <a:t>TTE</a:t>
            </a:r>
            <a:r>
              <a:rPr lang="zh-CN" altLang="en-US" dirty="0"/>
              <a:t> </a:t>
            </a:r>
            <a:r>
              <a:rPr lang="en-US" altLang="zh-CN" dirty="0"/>
              <a:t>Endpoint</a:t>
            </a:r>
            <a:r>
              <a:rPr lang="zh-CN" altLang="en-US" dirty="0"/>
              <a:t> </a:t>
            </a:r>
            <a:br>
              <a:rPr lang="en-US" altLang="zh-CN" dirty="0"/>
            </a:br>
            <a:r>
              <a:rPr lang="en-US" altLang="zh-CN" sz="2000" dirty="0"/>
              <a:t>Operating characteristics(OC) based on simulation</a:t>
            </a:r>
            <a:endParaRPr lang="zh-CN" altLang="en-US" sz="2000" dirty="0"/>
          </a:p>
        </p:txBody>
      </p:sp>
      <p:sp>
        <p:nvSpPr>
          <p:cNvPr id="3" name="Footer Placeholder 2">
            <a:extLst>
              <a:ext uri="{FF2B5EF4-FFF2-40B4-BE49-F238E27FC236}">
                <a16:creationId xmlns:a16="http://schemas.microsoft.com/office/drawing/2014/main" id="{9BECB5CF-9F20-48E8-8C93-567D8CA1CE2E}"/>
              </a:ext>
            </a:extLst>
          </p:cNvPr>
          <p:cNvSpPr>
            <a:spLocks noGrp="1"/>
          </p:cNvSpPr>
          <p:nvPr>
            <p:ph type="ftr" sz="quarter" idx="11"/>
          </p:nvPr>
        </p:nvSpPr>
        <p:spPr/>
        <p:txBody>
          <a:bodyPr/>
          <a:lstStyle/>
          <a:p>
            <a:r>
              <a:rPr lang="en-US" altLang="zh-CN"/>
              <a:t>Copyright©Simcere Zaiming Pharmaceutical Co., Ltd. ALL RIGHTS RESERVED</a:t>
            </a:r>
            <a:endParaRPr lang="zh-CN" altLang="en-US"/>
          </a:p>
        </p:txBody>
      </p:sp>
      <p:sp>
        <p:nvSpPr>
          <p:cNvPr id="4" name="Slide Number Placeholder 3">
            <a:extLst>
              <a:ext uri="{FF2B5EF4-FFF2-40B4-BE49-F238E27FC236}">
                <a16:creationId xmlns:a16="http://schemas.microsoft.com/office/drawing/2014/main" id="{6D0BA805-F2CB-40B0-A228-95364DBD561A}"/>
              </a:ext>
            </a:extLst>
          </p:cNvPr>
          <p:cNvSpPr>
            <a:spLocks noGrp="1"/>
          </p:cNvSpPr>
          <p:nvPr>
            <p:ph type="sldNum" sz="quarter" idx="12"/>
          </p:nvPr>
        </p:nvSpPr>
        <p:spPr/>
        <p:txBody>
          <a:bodyPr/>
          <a:lstStyle/>
          <a:p>
            <a:fld id="{E4B38883-E1FC-4E66-8A2B-D2BAE752E622}" type="slidenum">
              <a:rPr lang="zh-CN" altLang="en-US" smtClean="0"/>
              <a:t>22</a:t>
            </a:fld>
            <a:r>
              <a:rPr lang="zh-CN" altLang="en-US"/>
              <a:t>丨</a:t>
            </a:r>
          </a:p>
        </p:txBody>
      </p:sp>
      <p:pic>
        <p:nvPicPr>
          <p:cNvPr id="5" name="Picture 4">
            <a:extLst>
              <a:ext uri="{FF2B5EF4-FFF2-40B4-BE49-F238E27FC236}">
                <a16:creationId xmlns:a16="http://schemas.microsoft.com/office/drawing/2014/main" id="{D25BEBDC-6CE3-44D2-9F4B-FF99763E18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4802" y="1170188"/>
            <a:ext cx="6322396" cy="5011654"/>
          </a:xfrm>
          <a:prstGeom prst="rect">
            <a:avLst/>
          </a:prstGeom>
        </p:spPr>
      </p:pic>
    </p:spTree>
    <p:extLst>
      <p:ext uri="{BB962C8B-B14F-4D97-AF65-F5344CB8AC3E}">
        <p14:creationId xmlns:p14="http://schemas.microsoft.com/office/powerpoint/2010/main" val="1491460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726FE-61B8-4A9D-A1D2-1905CFE3905C}"/>
              </a:ext>
            </a:extLst>
          </p:cNvPr>
          <p:cNvSpPr>
            <a:spLocks noGrp="1"/>
          </p:cNvSpPr>
          <p:nvPr>
            <p:ph type="title"/>
          </p:nvPr>
        </p:nvSpPr>
        <p:spPr/>
        <p:txBody>
          <a:bodyPr/>
          <a:lstStyle/>
          <a:p>
            <a:r>
              <a:rPr lang="en-US" altLang="zh-CN" dirty="0"/>
              <a:t>TTE</a:t>
            </a:r>
            <a:r>
              <a:rPr lang="zh-CN" altLang="en-US" dirty="0"/>
              <a:t> </a:t>
            </a:r>
            <a:r>
              <a:rPr lang="en-US" altLang="zh-CN" dirty="0"/>
              <a:t>Endpoint</a:t>
            </a:r>
            <a:br>
              <a:rPr lang="en-US" altLang="zh-CN" dirty="0"/>
            </a:br>
            <a:r>
              <a:rPr lang="en-US" altLang="zh-CN" sz="2000" dirty="0"/>
              <a:t>Landmark</a:t>
            </a:r>
            <a:r>
              <a:rPr lang="zh-CN" altLang="en-US" sz="2000" dirty="0"/>
              <a:t> </a:t>
            </a:r>
            <a:r>
              <a:rPr lang="en-US" altLang="zh-CN" sz="2000" dirty="0"/>
              <a:t>survival rate</a:t>
            </a:r>
            <a:endParaRPr lang="zh-CN" altLang="en-US" sz="2000" dirty="0"/>
          </a:p>
        </p:txBody>
      </p:sp>
      <p:sp>
        <p:nvSpPr>
          <p:cNvPr id="3" name="Footer Placeholder 2">
            <a:extLst>
              <a:ext uri="{FF2B5EF4-FFF2-40B4-BE49-F238E27FC236}">
                <a16:creationId xmlns:a16="http://schemas.microsoft.com/office/drawing/2014/main" id="{73E63214-975F-400D-97CA-ADD9262235F4}"/>
              </a:ext>
            </a:extLst>
          </p:cNvPr>
          <p:cNvSpPr>
            <a:spLocks noGrp="1"/>
          </p:cNvSpPr>
          <p:nvPr>
            <p:ph type="ftr" sz="quarter" idx="11"/>
          </p:nvPr>
        </p:nvSpPr>
        <p:spPr/>
        <p:txBody>
          <a:bodyPr/>
          <a:lstStyle/>
          <a:p>
            <a:r>
              <a:rPr lang="en-US" altLang="zh-CN"/>
              <a:t>Copyright©Simcere Zaiming Pharmaceutical Co., Ltd. ALL RIGHTS RESERVED</a:t>
            </a:r>
            <a:endParaRPr lang="zh-CN" altLang="en-US" dirty="0"/>
          </a:p>
        </p:txBody>
      </p:sp>
      <p:sp>
        <p:nvSpPr>
          <p:cNvPr id="4" name="Slide Number Placeholder 3">
            <a:extLst>
              <a:ext uri="{FF2B5EF4-FFF2-40B4-BE49-F238E27FC236}">
                <a16:creationId xmlns:a16="http://schemas.microsoft.com/office/drawing/2014/main" id="{88EEA5AF-83CF-4F32-BC66-1A45221D8558}"/>
              </a:ext>
            </a:extLst>
          </p:cNvPr>
          <p:cNvSpPr>
            <a:spLocks noGrp="1"/>
          </p:cNvSpPr>
          <p:nvPr>
            <p:ph type="sldNum" sz="quarter" idx="12"/>
          </p:nvPr>
        </p:nvSpPr>
        <p:spPr/>
        <p:txBody>
          <a:bodyPr/>
          <a:lstStyle/>
          <a:p>
            <a:fld id="{E4B38883-E1FC-4E66-8A2B-D2BAE752E622}" type="slidenum">
              <a:rPr lang="zh-CN" altLang="en-US" smtClean="0"/>
              <a:t>23</a:t>
            </a:fld>
            <a:r>
              <a:rPr lang="zh-CN" altLang="en-US"/>
              <a:t>丨</a:t>
            </a:r>
            <a:endParaRPr lang="zh-CN" altLang="en-US" dirty="0"/>
          </a:p>
        </p:txBody>
      </p:sp>
      <mc:AlternateContent xmlns:mc="http://schemas.openxmlformats.org/markup-compatibility/2006">
        <mc:Choice xmlns:a14="http://schemas.microsoft.com/office/drawing/2010/main" Requires="a14">
          <p:sp>
            <p:nvSpPr>
              <p:cNvPr id="5" name="Content Placeholder 4">
                <a:extLst>
                  <a:ext uri="{FF2B5EF4-FFF2-40B4-BE49-F238E27FC236}">
                    <a16:creationId xmlns:a16="http://schemas.microsoft.com/office/drawing/2014/main" id="{BC25AB12-C4BD-4D30-8F96-56C2F8101AEB}"/>
                  </a:ext>
                </a:extLst>
              </p:cNvPr>
              <p:cNvSpPr>
                <a:spLocks noGrp="1"/>
              </p:cNvSpPr>
              <p:nvPr>
                <p:ph sz="quarter" idx="15"/>
              </p:nvPr>
            </p:nvSpPr>
            <p:spPr>
              <a:xfrm>
                <a:off x="661987" y="1174082"/>
                <a:ext cx="10868025" cy="4649670"/>
              </a:xfrm>
            </p:spPr>
            <p:txBody>
              <a:bodyPr>
                <a:normAutofit lnSpcReduction="10000"/>
              </a:bodyPr>
              <a:lstStyle/>
              <a:p>
                <a:r>
                  <a:rPr lang="en-US" altLang="zh-CN" dirty="0"/>
                  <a:t>Estimated survival rate at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𝑡</m:t>
                        </m:r>
                      </m:e>
                      <m:sub>
                        <m:r>
                          <a:rPr lang="en-US" altLang="zh-CN" b="0" i="1" smtClean="0">
                            <a:latin typeface="Cambria Math" panose="02040503050406030204" pitchFamily="18" charset="0"/>
                          </a:rPr>
                          <m:t>0</m:t>
                        </m:r>
                      </m:sub>
                    </m:sSub>
                  </m:oMath>
                </a14:m>
                <a:r>
                  <a:rPr lang="zh-CN" altLang="en-US" dirty="0"/>
                  <a:t> </a:t>
                </a:r>
                <a:r>
                  <a:rPr lang="en-US" altLang="zh-CN" dirty="0"/>
                  <a:t>follows normal distribution asymptotically</a:t>
                </a:r>
              </a:p>
              <a:p>
                <a:pPr marL="0" indent="0">
                  <a:buNone/>
                </a:pPr>
                <a14:m>
                  <m:oMathPara xmlns:m="http://schemas.openxmlformats.org/officeDocument/2006/math">
                    <m:oMathParaPr>
                      <m:jc m:val="centerGroup"/>
                    </m:oMathParaPr>
                    <m:oMath xmlns:m="http://schemas.openxmlformats.org/officeDocument/2006/math">
                      <m:acc>
                        <m:accPr>
                          <m:chr m:val="̂"/>
                          <m:ctrlPr>
                            <a:rPr lang="zh-CN" altLang="en-US" i="1">
                              <a:latin typeface="Cambria Math" panose="02040503050406030204" pitchFamily="18" charset="0"/>
                            </a:rPr>
                          </m:ctrlPr>
                        </m:accPr>
                        <m:e>
                          <m:r>
                            <a:rPr lang="en-US" altLang="zh-CN" i="1">
                              <a:latin typeface="Cambria Math" panose="02040503050406030204" pitchFamily="18" charset="0"/>
                            </a:rPr>
                            <m:t>𝑆</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0</m:t>
                                  </m:r>
                                </m:sub>
                              </m:sSub>
                            </m:e>
                          </m:d>
                        </m:e>
                      </m:acc>
                      <m:r>
                        <a:rPr lang="en-US" altLang="zh-CN" b="0" i="1" smtClean="0">
                          <a:latin typeface="Cambria Math" panose="02040503050406030204" pitchFamily="18" charset="0"/>
                        </a:rPr>
                        <m:t> </m:t>
                      </m:r>
                      <m:r>
                        <a:rPr lang="en-US" altLang="zh-CN"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 </m:t>
                      </m:r>
                      <m:r>
                        <a:rPr lang="en-US" altLang="zh-CN" b="0" i="1" smtClean="0">
                          <a:latin typeface="Cambria Math" panose="02040503050406030204" pitchFamily="18" charset="0"/>
                          <a:ea typeface="Cambria Math" panose="02040503050406030204" pitchFamily="18" charset="0"/>
                        </a:rPr>
                        <m:t>𝑁</m:t>
                      </m:r>
                      <m:d>
                        <m:dPr>
                          <m:ctrlPr>
                            <a:rPr lang="en-US" altLang="zh-CN" b="0" i="1" smtClean="0">
                              <a:latin typeface="Cambria Math" panose="02040503050406030204" pitchFamily="18" charset="0"/>
                              <a:ea typeface="Cambria Math" panose="02040503050406030204" pitchFamily="18" charset="0"/>
                            </a:rPr>
                          </m:ctrlPr>
                        </m:dPr>
                        <m:e>
                          <m:r>
                            <a:rPr lang="en-US" altLang="zh-CN" i="1">
                              <a:latin typeface="Cambria Math" panose="02040503050406030204" pitchFamily="18" charset="0"/>
                            </a:rPr>
                            <m:t>𝑆</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0</m:t>
                                  </m:r>
                                </m:sub>
                              </m:sSub>
                            </m:e>
                          </m:d>
                          <m:r>
                            <a:rPr lang="en-US" altLang="zh-CN" b="0" i="1" smtClean="0">
                              <a:latin typeface="Cambria Math" panose="02040503050406030204" pitchFamily="18" charset="0"/>
                            </a:rPr>
                            <m:t>, </m:t>
                          </m:r>
                          <m:r>
                            <a:rPr lang="en-US" altLang="zh-CN" b="0" i="1" smtClean="0">
                              <a:latin typeface="Cambria Math" panose="02040503050406030204" pitchFamily="18" charset="0"/>
                            </a:rPr>
                            <m:t>𝑉𝑎𝑟</m:t>
                          </m:r>
                          <m:d>
                            <m:dPr>
                              <m:ctrlPr>
                                <a:rPr lang="en-US" altLang="zh-CN" b="0" i="1" smtClean="0">
                                  <a:latin typeface="Cambria Math" panose="02040503050406030204" pitchFamily="18" charset="0"/>
                                </a:rPr>
                              </m:ctrlPr>
                            </m:dPr>
                            <m:e>
                              <m:acc>
                                <m:accPr>
                                  <m:chr m:val="̂"/>
                                  <m:ctrlPr>
                                    <a:rPr lang="zh-CN" altLang="en-US" i="1">
                                      <a:latin typeface="Cambria Math" panose="02040503050406030204" pitchFamily="18" charset="0"/>
                                    </a:rPr>
                                  </m:ctrlPr>
                                </m:accPr>
                                <m:e>
                                  <m:r>
                                    <a:rPr lang="en-US" altLang="zh-CN" i="1">
                                      <a:latin typeface="Cambria Math" panose="02040503050406030204" pitchFamily="18" charset="0"/>
                                    </a:rPr>
                                    <m:t>𝑆</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0</m:t>
                                          </m:r>
                                        </m:sub>
                                      </m:sSub>
                                    </m:e>
                                  </m:d>
                                </m:e>
                              </m:acc>
                            </m:e>
                          </m:d>
                        </m:e>
                      </m:d>
                    </m:oMath>
                  </m:oMathPara>
                </a14:m>
                <a:endParaRPr lang="en-US" altLang="zh-CN" dirty="0"/>
              </a:p>
              <a:p>
                <a:r>
                  <a:rPr lang="en-US" altLang="zh-CN" dirty="0"/>
                  <a:t>Construct confidence interval of survival rate if the form of dual-criterion principles:</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𝑃</m:t>
                      </m:r>
                      <m:d>
                        <m:dPr>
                          <m:ctrlPr>
                            <a:rPr lang="en-US" altLang="zh-CN" b="0" i="1" smtClean="0">
                              <a:latin typeface="Cambria Math" panose="02040503050406030204" pitchFamily="18" charset="0"/>
                            </a:rPr>
                          </m:ctrlPr>
                        </m:dPr>
                        <m:e>
                          <m:acc>
                            <m:accPr>
                              <m:chr m:val="̂"/>
                              <m:ctrlPr>
                                <a:rPr lang="zh-CN" altLang="en-US" i="1">
                                  <a:latin typeface="Cambria Math" panose="02040503050406030204" pitchFamily="18" charset="0"/>
                                </a:rPr>
                              </m:ctrlPr>
                            </m:accPr>
                            <m:e>
                              <m:r>
                                <a:rPr lang="en-US" altLang="zh-CN" i="1">
                                  <a:latin typeface="Cambria Math" panose="02040503050406030204" pitchFamily="18" charset="0"/>
                                </a:rPr>
                                <m:t>𝑆</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0</m:t>
                                      </m:r>
                                    </m:sub>
                                  </m:sSub>
                                </m:e>
                              </m:d>
                            </m:e>
                          </m:acc>
                          <m:r>
                            <a:rPr lang="en-US" altLang="zh-CN" b="0" i="1" smtClean="0">
                              <a:latin typeface="Cambria Math" panose="02040503050406030204" pitchFamily="18" charset="0"/>
                            </a:rPr>
                            <m:t> −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zh-CN" altLang="en-US" b="0" i="1" smtClean="0">
                                  <a:latin typeface="Cambria Math" panose="02040503050406030204" pitchFamily="18" charset="0"/>
                                </a:rPr>
                                <m:t>𝛼</m:t>
                              </m:r>
                            </m:sub>
                          </m:sSub>
                          <m:r>
                            <a:rPr lang="en-US" altLang="zh-CN" b="0" i="1" smtClean="0">
                              <a:latin typeface="Cambria Math" panose="02040503050406030204" pitchFamily="18" charset="0"/>
                            </a:rPr>
                            <m:t>∗</m:t>
                          </m:r>
                          <m:rad>
                            <m:radPr>
                              <m:degHide m:val="on"/>
                              <m:ctrlPr>
                                <a:rPr lang="en-US" altLang="zh-CN" b="0" i="1" smtClean="0">
                                  <a:latin typeface="Cambria Math" panose="02040503050406030204" pitchFamily="18" charset="0"/>
                                </a:rPr>
                              </m:ctrlPr>
                            </m:radPr>
                            <m:deg/>
                            <m:e>
                              <m:r>
                                <a:rPr lang="en-US" altLang="zh-CN" i="1">
                                  <a:latin typeface="Cambria Math" panose="02040503050406030204" pitchFamily="18" charset="0"/>
                                </a:rPr>
                                <m:t>𝑉𝑎𝑟</m:t>
                              </m:r>
                              <m:d>
                                <m:dPr>
                                  <m:ctrlPr>
                                    <a:rPr lang="en-US" altLang="zh-CN" i="1">
                                      <a:latin typeface="Cambria Math" panose="02040503050406030204" pitchFamily="18" charset="0"/>
                                    </a:rPr>
                                  </m:ctrlPr>
                                </m:dPr>
                                <m:e>
                                  <m:acc>
                                    <m:accPr>
                                      <m:chr m:val="̂"/>
                                      <m:ctrlPr>
                                        <a:rPr lang="zh-CN" altLang="en-US" i="1">
                                          <a:latin typeface="Cambria Math" panose="02040503050406030204" pitchFamily="18" charset="0"/>
                                        </a:rPr>
                                      </m:ctrlPr>
                                    </m:accPr>
                                    <m:e>
                                      <m:r>
                                        <a:rPr lang="en-US" altLang="zh-CN" i="1">
                                          <a:latin typeface="Cambria Math" panose="02040503050406030204" pitchFamily="18" charset="0"/>
                                        </a:rPr>
                                        <m:t>𝑆</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0</m:t>
                                              </m:r>
                                            </m:sub>
                                          </m:sSub>
                                        </m:e>
                                      </m:d>
                                    </m:e>
                                  </m:acc>
                                </m:e>
                              </m:d>
                            </m:e>
                          </m:rad>
                          <m:r>
                            <a:rPr lang="en-US" altLang="zh-CN" b="0" i="1" smtClean="0">
                              <a:latin typeface="Cambria Math" panose="02040503050406030204" pitchFamily="18" charset="0"/>
                            </a:rPr>
                            <m:t>&lt;</m:t>
                          </m:r>
                          <m:r>
                            <a:rPr lang="en-US" altLang="zh-CN" i="1">
                              <a:latin typeface="Cambria Math" panose="02040503050406030204" pitchFamily="18" charset="0"/>
                            </a:rPr>
                            <m:t>𝑆</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0</m:t>
                                  </m:r>
                                </m:sub>
                              </m:sSub>
                            </m:e>
                          </m:d>
                        </m:e>
                      </m:d>
                      <m:r>
                        <a:rPr lang="en-US" altLang="zh-CN" b="0" i="1" smtClean="0">
                          <a:latin typeface="Cambria Math" panose="02040503050406030204" pitchFamily="18" charset="0"/>
                        </a:rPr>
                        <m:t>=</m:t>
                      </m:r>
                      <m:r>
                        <a:rPr lang="zh-CN" altLang="en-US" b="0" i="1" smtClean="0">
                          <a:latin typeface="Cambria Math" panose="02040503050406030204" pitchFamily="18" charset="0"/>
                        </a:rPr>
                        <m:t>𝛼</m:t>
                      </m:r>
                    </m:oMath>
                  </m:oMathPara>
                </a14:m>
                <a:endParaRPr lang="en-US" altLang="zh-CN" dirty="0"/>
              </a:p>
              <a:p>
                <a:pPr marL="0" indent="0">
                  <a:buNone/>
                </a:pPr>
                <a:r>
                  <a:rPr lang="zh-CN" altLang="en-US" sz="1800" dirty="0"/>
                  <a:t>    </a:t>
                </a:r>
                <a:r>
                  <a:rPr lang="en-US" altLang="zh-CN" sz="1800" dirty="0"/>
                  <a:t>where</a:t>
                </a:r>
                <a:r>
                  <a:rPr lang="zh-CN" altLang="en-US" sz="1800" dirty="0"/>
                  <a:t> </a:t>
                </a:r>
                <a14:m>
                  <m:oMath xmlns:m="http://schemas.openxmlformats.org/officeDocument/2006/math">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𝑧</m:t>
                        </m:r>
                      </m:e>
                      <m:sub>
                        <m:r>
                          <a:rPr lang="zh-CN" altLang="en-US" sz="1800" i="1">
                            <a:latin typeface="Cambria Math" panose="02040503050406030204" pitchFamily="18" charset="0"/>
                          </a:rPr>
                          <m:t>𝛼</m:t>
                        </m:r>
                      </m:sub>
                    </m:sSub>
                  </m:oMath>
                </a14:m>
                <a:r>
                  <a:rPr lang="zh-CN" altLang="en-US" sz="1800" dirty="0"/>
                  <a:t> </a:t>
                </a:r>
                <a:r>
                  <a:rPr lang="en-US" altLang="zh-CN" sz="1800" dirty="0"/>
                  <a:t>is (left) </a:t>
                </a:r>
                <a14:m>
                  <m:oMath xmlns:m="http://schemas.openxmlformats.org/officeDocument/2006/math">
                    <m:r>
                      <a:rPr lang="zh-CN" altLang="en-US" sz="1800" i="1">
                        <a:latin typeface="Cambria Math" panose="02040503050406030204" pitchFamily="18" charset="0"/>
                      </a:rPr>
                      <m:t>𝛼</m:t>
                    </m:r>
                  </m:oMath>
                </a14:m>
                <a:r>
                  <a:rPr lang="en-US" altLang="zh-CN" sz="1800" dirty="0"/>
                  <a:t>-percentile of standard normal distribution.</a:t>
                </a:r>
              </a:p>
              <a:p>
                <a:r>
                  <a:rPr lang="en-US" altLang="zh-CN" sz="1800" dirty="0"/>
                  <a:t>Solve for </a:t>
                </a:r>
                <a14:m>
                  <m:oMath xmlns:m="http://schemas.openxmlformats.org/officeDocument/2006/math">
                    <m:sSub>
                      <m:sSubPr>
                        <m:ctrlPr>
                          <a:rPr lang="en-US" altLang="zh-CN" sz="1800" i="1">
                            <a:latin typeface="Cambria Math" panose="02040503050406030204" pitchFamily="18" charset="0"/>
                          </a:rPr>
                        </m:ctrlPr>
                      </m:sSubPr>
                      <m:e>
                        <m:r>
                          <a:rPr lang="zh-CN" altLang="en-US" sz="1800" i="1">
                            <a:latin typeface="Cambria Math" panose="02040503050406030204" pitchFamily="18" charset="0"/>
                          </a:rPr>
                          <m:t>𝛼</m:t>
                        </m:r>
                      </m:e>
                      <m:sub>
                        <m:r>
                          <a:rPr lang="en-US" altLang="zh-CN" sz="1800" i="1">
                            <a:latin typeface="Cambria Math" panose="02040503050406030204" pitchFamily="18" charset="0"/>
                          </a:rPr>
                          <m:t>1</m:t>
                        </m:r>
                      </m:sub>
                    </m:sSub>
                  </m:oMath>
                </a14:m>
                <a:r>
                  <a:rPr lang="en-US" altLang="zh-CN" sz="1800" dirty="0"/>
                  <a:t>, </a:t>
                </a:r>
                <a14:m>
                  <m:oMath xmlns:m="http://schemas.openxmlformats.org/officeDocument/2006/math">
                    <m:sSub>
                      <m:sSubPr>
                        <m:ctrlPr>
                          <a:rPr lang="en-US" altLang="zh-CN" sz="1800" i="1">
                            <a:latin typeface="Cambria Math" panose="02040503050406030204" pitchFamily="18" charset="0"/>
                          </a:rPr>
                        </m:ctrlPr>
                      </m:sSubPr>
                      <m:e>
                        <m:r>
                          <a:rPr lang="zh-CN" altLang="en-US" sz="1800" i="1">
                            <a:latin typeface="Cambria Math" panose="02040503050406030204" pitchFamily="18" charset="0"/>
                          </a:rPr>
                          <m:t>𝛼</m:t>
                        </m:r>
                      </m:e>
                      <m:sub>
                        <m:r>
                          <a:rPr lang="en-US" altLang="zh-CN" sz="1800" b="0" i="1" smtClean="0">
                            <a:latin typeface="Cambria Math" panose="02040503050406030204" pitchFamily="18" charset="0"/>
                          </a:rPr>
                          <m:t>2</m:t>
                        </m:r>
                      </m:sub>
                    </m:sSub>
                  </m:oMath>
                </a14:m>
                <a:r>
                  <a:rPr lang="en-US" altLang="zh-CN" sz="1800" dirty="0">
                    <a:latin typeface="Cambria Math" panose="02040503050406030204" pitchFamily="18" charset="0"/>
                  </a:rPr>
                  <a:t> such that</a:t>
                </a:r>
              </a:p>
              <a:p>
                <a:pPr marL="0" indent="0" algn="ctr">
                  <a:buNone/>
                </a:pPr>
                <a14:m>
                  <m:oMath xmlns:m="http://schemas.openxmlformats.org/officeDocument/2006/math">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𝑐𝑢𝑡</m:t>
                        </m:r>
                      </m:e>
                      <m:sub>
                        <m:r>
                          <a:rPr lang="en-US" altLang="zh-CN" sz="1800" i="1">
                            <a:latin typeface="Cambria Math" panose="02040503050406030204" pitchFamily="18" charset="0"/>
                          </a:rPr>
                          <m:t>𝑒𝑓𝑓</m:t>
                        </m:r>
                      </m:sub>
                      <m:sup>
                        <m:r>
                          <a:rPr lang="en-US" altLang="zh-CN" sz="1800" i="1">
                            <a:latin typeface="Cambria Math" panose="02040503050406030204" pitchFamily="18" charset="0"/>
                          </a:rPr>
                          <m:t>′′</m:t>
                        </m:r>
                      </m:sup>
                    </m:sSubSup>
                    <m:acc>
                      <m:accPr>
                        <m:chr m:val="̂"/>
                        <m:ctrlPr>
                          <a:rPr lang="zh-CN" altLang="en-US" sz="1800" i="1">
                            <a:latin typeface="Cambria Math" panose="02040503050406030204" pitchFamily="18" charset="0"/>
                          </a:rPr>
                        </m:ctrlPr>
                      </m:accPr>
                      <m:e>
                        <m:r>
                          <a:rPr lang="en-US" altLang="zh-CN" sz="1800" i="1">
                            <a:latin typeface="Cambria Math" panose="02040503050406030204" pitchFamily="18" charset="0"/>
                          </a:rPr>
                          <m:t>=</m:t>
                        </m:r>
                        <m:r>
                          <a:rPr lang="en-US" altLang="zh-CN" sz="1800" i="1">
                            <a:latin typeface="Cambria Math" panose="02040503050406030204" pitchFamily="18" charset="0"/>
                          </a:rPr>
                          <m:t>𝑆</m:t>
                        </m:r>
                        <m:d>
                          <m:dPr>
                            <m:ctrlPr>
                              <a:rPr lang="en-US" altLang="zh-CN" sz="1800" i="1">
                                <a:latin typeface="Cambria Math" panose="02040503050406030204" pitchFamily="18" charset="0"/>
                              </a:rPr>
                            </m:ctrlPr>
                          </m:dPr>
                          <m:e>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𝑡</m:t>
                                </m:r>
                              </m:e>
                              <m:sub>
                                <m:r>
                                  <a:rPr lang="en-US" altLang="zh-CN" sz="1800" i="1">
                                    <a:latin typeface="Cambria Math" panose="02040503050406030204" pitchFamily="18" charset="0"/>
                                  </a:rPr>
                                  <m:t>0</m:t>
                                </m:r>
                              </m:sub>
                            </m:sSub>
                          </m:e>
                        </m:d>
                      </m:e>
                    </m:acc>
                    <m:r>
                      <a:rPr lang="en-US" altLang="zh-CN" sz="1800" i="1">
                        <a:latin typeface="Cambria Math" panose="02040503050406030204" pitchFamily="18" charset="0"/>
                      </a:rPr>
                      <m:t> − </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𝑧</m:t>
                        </m:r>
                      </m:e>
                      <m:sub>
                        <m:r>
                          <a:rPr lang="zh-CN" altLang="en-US" sz="1800" i="1">
                            <a:latin typeface="Cambria Math" panose="02040503050406030204" pitchFamily="18" charset="0"/>
                          </a:rPr>
                          <m:t>𝛼</m:t>
                        </m:r>
                        <m:r>
                          <a:rPr lang="en-US" altLang="zh-CN" sz="1800" i="1">
                            <a:latin typeface="Cambria Math" panose="02040503050406030204" pitchFamily="18" charset="0"/>
                          </a:rPr>
                          <m:t>1</m:t>
                        </m:r>
                      </m:sub>
                    </m:sSub>
                    <m:r>
                      <a:rPr lang="en-US" altLang="zh-CN" sz="1800" i="1">
                        <a:latin typeface="Cambria Math" panose="02040503050406030204" pitchFamily="18" charset="0"/>
                      </a:rPr>
                      <m:t>∗</m:t>
                    </m:r>
                    <m:rad>
                      <m:radPr>
                        <m:degHide m:val="on"/>
                        <m:ctrlPr>
                          <a:rPr lang="en-US" altLang="zh-CN" sz="1800" i="1">
                            <a:latin typeface="Cambria Math" panose="02040503050406030204" pitchFamily="18" charset="0"/>
                          </a:rPr>
                        </m:ctrlPr>
                      </m:radPr>
                      <m:deg/>
                      <m:e>
                        <m:r>
                          <a:rPr lang="en-US" altLang="zh-CN" sz="1800" i="1">
                            <a:latin typeface="Cambria Math" panose="02040503050406030204" pitchFamily="18" charset="0"/>
                          </a:rPr>
                          <m:t>𝑉𝑎𝑟</m:t>
                        </m:r>
                        <m:d>
                          <m:dPr>
                            <m:ctrlPr>
                              <a:rPr lang="en-US" altLang="zh-CN" sz="1800" i="1">
                                <a:latin typeface="Cambria Math" panose="02040503050406030204" pitchFamily="18" charset="0"/>
                              </a:rPr>
                            </m:ctrlPr>
                          </m:dPr>
                          <m:e>
                            <m:acc>
                              <m:accPr>
                                <m:chr m:val="̂"/>
                                <m:ctrlPr>
                                  <a:rPr lang="zh-CN" altLang="en-US" sz="1800" i="1">
                                    <a:latin typeface="Cambria Math" panose="02040503050406030204" pitchFamily="18" charset="0"/>
                                  </a:rPr>
                                </m:ctrlPr>
                              </m:accPr>
                              <m:e>
                                <m:r>
                                  <a:rPr lang="en-US" altLang="zh-CN" sz="1800" i="1">
                                    <a:latin typeface="Cambria Math" panose="02040503050406030204" pitchFamily="18" charset="0"/>
                                  </a:rPr>
                                  <m:t>𝑆</m:t>
                                </m:r>
                                <m:d>
                                  <m:dPr>
                                    <m:ctrlPr>
                                      <a:rPr lang="en-US" altLang="zh-CN" sz="1800" i="1">
                                        <a:latin typeface="Cambria Math" panose="02040503050406030204" pitchFamily="18" charset="0"/>
                                      </a:rPr>
                                    </m:ctrlPr>
                                  </m:dPr>
                                  <m:e>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𝑡</m:t>
                                        </m:r>
                                      </m:e>
                                      <m:sub>
                                        <m:r>
                                          <a:rPr lang="en-US" altLang="zh-CN" sz="1800" i="1">
                                            <a:latin typeface="Cambria Math" panose="02040503050406030204" pitchFamily="18" charset="0"/>
                                          </a:rPr>
                                          <m:t>0</m:t>
                                        </m:r>
                                      </m:sub>
                                    </m:sSub>
                                  </m:e>
                                </m:d>
                              </m:e>
                            </m:acc>
                          </m:e>
                        </m:d>
                      </m:e>
                    </m:rad>
                  </m:oMath>
                </a14:m>
                <a:r>
                  <a:rPr lang="en-US" altLang="zh-CN" sz="1800" dirty="0"/>
                  <a:t>,  </a:t>
                </a:r>
                <a14:m>
                  <m:oMath xmlns:m="http://schemas.openxmlformats.org/officeDocument/2006/math">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𝑐𝑢𝑡</m:t>
                        </m:r>
                      </m:e>
                      <m:sub>
                        <m:r>
                          <a:rPr lang="en-US" altLang="zh-CN" sz="1800" b="0" i="1" smtClean="0">
                            <a:latin typeface="Cambria Math" panose="02040503050406030204" pitchFamily="18" charset="0"/>
                          </a:rPr>
                          <m:t>𝑓𝑢𝑡</m:t>
                        </m:r>
                      </m:sub>
                      <m:sup>
                        <m:r>
                          <a:rPr lang="en-US" altLang="zh-CN" sz="1800" i="1">
                            <a:latin typeface="Cambria Math" panose="02040503050406030204" pitchFamily="18" charset="0"/>
                          </a:rPr>
                          <m:t>′′</m:t>
                        </m:r>
                      </m:sup>
                    </m:sSubSup>
                    <m:acc>
                      <m:accPr>
                        <m:chr m:val="̂"/>
                        <m:ctrlPr>
                          <a:rPr lang="zh-CN" altLang="en-US" sz="1800" i="1">
                            <a:latin typeface="Cambria Math" panose="02040503050406030204" pitchFamily="18" charset="0"/>
                          </a:rPr>
                        </m:ctrlPr>
                      </m:accPr>
                      <m:e>
                        <m:r>
                          <a:rPr lang="en-US" altLang="zh-CN" sz="1800" i="1">
                            <a:latin typeface="Cambria Math" panose="02040503050406030204" pitchFamily="18" charset="0"/>
                          </a:rPr>
                          <m:t>=</m:t>
                        </m:r>
                        <m:r>
                          <a:rPr lang="en-US" altLang="zh-CN" sz="1800" i="1">
                            <a:latin typeface="Cambria Math" panose="02040503050406030204" pitchFamily="18" charset="0"/>
                          </a:rPr>
                          <m:t>𝑆</m:t>
                        </m:r>
                        <m:d>
                          <m:dPr>
                            <m:ctrlPr>
                              <a:rPr lang="en-US" altLang="zh-CN" sz="1800" i="1">
                                <a:latin typeface="Cambria Math" panose="02040503050406030204" pitchFamily="18" charset="0"/>
                              </a:rPr>
                            </m:ctrlPr>
                          </m:dPr>
                          <m:e>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𝑡</m:t>
                                </m:r>
                              </m:e>
                              <m:sub>
                                <m:r>
                                  <a:rPr lang="en-US" altLang="zh-CN" sz="1800" i="1">
                                    <a:latin typeface="Cambria Math" panose="02040503050406030204" pitchFamily="18" charset="0"/>
                                  </a:rPr>
                                  <m:t>0</m:t>
                                </m:r>
                              </m:sub>
                            </m:sSub>
                          </m:e>
                        </m:d>
                      </m:e>
                    </m:acc>
                    <m:r>
                      <a:rPr lang="en-US" altLang="zh-CN" sz="1800" i="1">
                        <a:latin typeface="Cambria Math" panose="02040503050406030204" pitchFamily="18" charset="0"/>
                      </a:rPr>
                      <m:t> − </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𝑧</m:t>
                        </m:r>
                      </m:e>
                      <m:sub>
                        <m:r>
                          <a:rPr lang="zh-CN" altLang="en-US" sz="1800" i="1">
                            <a:latin typeface="Cambria Math" panose="02040503050406030204" pitchFamily="18" charset="0"/>
                          </a:rPr>
                          <m:t>𝛼</m:t>
                        </m:r>
                        <m:r>
                          <a:rPr lang="en-US" altLang="zh-CN" sz="1800" b="0" i="1" smtClean="0">
                            <a:latin typeface="Cambria Math" panose="02040503050406030204" pitchFamily="18" charset="0"/>
                          </a:rPr>
                          <m:t>2</m:t>
                        </m:r>
                      </m:sub>
                    </m:sSub>
                    <m:r>
                      <a:rPr lang="en-US" altLang="zh-CN" sz="1800" i="1">
                        <a:latin typeface="Cambria Math" panose="02040503050406030204" pitchFamily="18" charset="0"/>
                      </a:rPr>
                      <m:t>∗</m:t>
                    </m:r>
                    <m:rad>
                      <m:radPr>
                        <m:degHide m:val="on"/>
                        <m:ctrlPr>
                          <a:rPr lang="en-US" altLang="zh-CN" sz="1800" i="1">
                            <a:latin typeface="Cambria Math" panose="02040503050406030204" pitchFamily="18" charset="0"/>
                          </a:rPr>
                        </m:ctrlPr>
                      </m:radPr>
                      <m:deg/>
                      <m:e>
                        <m:r>
                          <a:rPr lang="en-US" altLang="zh-CN" sz="1800" i="1">
                            <a:latin typeface="Cambria Math" panose="02040503050406030204" pitchFamily="18" charset="0"/>
                          </a:rPr>
                          <m:t>𝑉𝑎𝑟</m:t>
                        </m:r>
                        <m:d>
                          <m:dPr>
                            <m:ctrlPr>
                              <a:rPr lang="en-US" altLang="zh-CN" sz="1800" i="1">
                                <a:latin typeface="Cambria Math" panose="02040503050406030204" pitchFamily="18" charset="0"/>
                              </a:rPr>
                            </m:ctrlPr>
                          </m:dPr>
                          <m:e>
                            <m:acc>
                              <m:accPr>
                                <m:chr m:val="̂"/>
                                <m:ctrlPr>
                                  <a:rPr lang="zh-CN" altLang="en-US" sz="1800" i="1">
                                    <a:latin typeface="Cambria Math" panose="02040503050406030204" pitchFamily="18" charset="0"/>
                                  </a:rPr>
                                </m:ctrlPr>
                              </m:accPr>
                              <m:e>
                                <m:r>
                                  <a:rPr lang="en-US" altLang="zh-CN" sz="1800" i="1">
                                    <a:latin typeface="Cambria Math" panose="02040503050406030204" pitchFamily="18" charset="0"/>
                                  </a:rPr>
                                  <m:t>𝑆</m:t>
                                </m:r>
                                <m:d>
                                  <m:dPr>
                                    <m:ctrlPr>
                                      <a:rPr lang="en-US" altLang="zh-CN" sz="1800" i="1">
                                        <a:latin typeface="Cambria Math" panose="02040503050406030204" pitchFamily="18" charset="0"/>
                                      </a:rPr>
                                    </m:ctrlPr>
                                  </m:dPr>
                                  <m:e>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𝑡</m:t>
                                        </m:r>
                                      </m:e>
                                      <m:sub>
                                        <m:r>
                                          <a:rPr lang="en-US" altLang="zh-CN" sz="1800" i="1">
                                            <a:latin typeface="Cambria Math" panose="02040503050406030204" pitchFamily="18" charset="0"/>
                                          </a:rPr>
                                          <m:t>0</m:t>
                                        </m:r>
                                      </m:sub>
                                    </m:sSub>
                                  </m:e>
                                </m:d>
                              </m:e>
                            </m:acc>
                          </m:e>
                        </m:d>
                      </m:e>
                    </m:rad>
                  </m:oMath>
                </a14:m>
                <a:r>
                  <a:rPr lang="zh-CN" altLang="en-US" sz="1800" dirty="0"/>
                  <a:t>，</a:t>
                </a:r>
                <a:endParaRPr lang="en-US" altLang="zh-CN" sz="1800" dirty="0"/>
              </a:p>
              <a:p>
                <a:pPr marL="0" indent="0">
                  <a:buNone/>
                </a:pPr>
                <a:r>
                  <a:rPr lang="zh-CN" altLang="en-US" sz="1800" dirty="0"/>
                  <a:t>    </a:t>
                </a:r>
                <a:r>
                  <a:rPr lang="en-US" altLang="zh-CN" sz="1800" dirty="0"/>
                  <a:t>Hence </a:t>
                </a:r>
                <a14:m>
                  <m:oMath xmlns:m="http://schemas.openxmlformats.org/officeDocument/2006/math">
                    <m:r>
                      <a:rPr lang="en-US" altLang="zh-CN" sz="1800" i="1">
                        <a:latin typeface="Cambria Math" panose="02040503050406030204" pitchFamily="18" charset="0"/>
                      </a:rPr>
                      <m:t>𝑃</m:t>
                    </m:r>
                    <m:d>
                      <m:dPr>
                        <m:ctrlPr>
                          <a:rPr lang="en-US" altLang="zh-CN" sz="1800" i="1">
                            <a:latin typeface="Cambria Math" panose="02040503050406030204" pitchFamily="18" charset="0"/>
                          </a:rPr>
                        </m:ctrlPr>
                      </m:dPr>
                      <m:e>
                        <m:r>
                          <a:rPr lang="en-US" altLang="zh-CN" sz="1800" i="1">
                            <a:latin typeface="Cambria Math" panose="02040503050406030204" pitchFamily="18" charset="0"/>
                          </a:rPr>
                          <m:t>𝑆</m:t>
                        </m:r>
                        <m:d>
                          <m:dPr>
                            <m:ctrlPr>
                              <a:rPr lang="en-US" altLang="zh-CN" sz="1800" i="1">
                                <a:latin typeface="Cambria Math" panose="02040503050406030204" pitchFamily="18" charset="0"/>
                              </a:rPr>
                            </m:ctrlPr>
                          </m:dPr>
                          <m:e>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𝑡</m:t>
                                </m:r>
                              </m:e>
                              <m:sub>
                                <m:r>
                                  <a:rPr lang="en-US" altLang="zh-CN" sz="1800" i="1">
                                    <a:latin typeface="Cambria Math" panose="02040503050406030204" pitchFamily="18" charset="0"/>
                                  </a:rPr>
                                  <m:t>0</m:t>
                                </m:r>
                              </m:sub>
                            </m:sSub>
                          </m:e>
                        </m:d>
                        <m:r>
                          <a:rPr lang="en-US" altLang="zh-CN" sz="1800" b="0" i="1" smtClean="0">
                            <a:latin typeface="Cambria Math" panose="02040503050406030204" pitchFamily="18" charset="0"/>
                          </a:rPr>
                          <m:t>&gt;</m:t>
                        </m:r>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𝑐𝑢𝑡</m:t>
                            </m:r>
                          </m:e>
                          <m:sub>
                            <m:r>
                              <a:rPr lang="en-US" altLang="zh-CN" sz="1800" i="1">
                                <a:latin typeface="Cambria Math" panose="02040503050406030204" pitchFamily="18" charset="0"/>
                              </a:rPr>
                              <m:t>𝑒𝑓𝑓</m:t>
                            </m:r>
                          </m:sub>
                          <m:sup>
                            <m:r>
                              <a:rPr lang="en-US" altLang="zh-CN" sz="1800" i="1">
                                <a:latin typeface="Cambria Math" panose="02040503050406030204" pitchFamily="18" charset="0"/>
                              </a:rPr>
                              <m:t>′′</m:t>
                            </m:r>
                          </m:sup>
                        </m:sSubSup>
                      </m:e>
                    </m:d>
                    <m:r>
                      <a:rPr lang="en-US" altLang="zh-CN" sz="1800" b="0" i="1" smtClean="0">
                        <a:latin typeface="Cambria Math" panose="02040503050406030204" pitchFamily="18" charset="0"/>
                      </a:rPr>
                      <m:t>=</m:t>
                    </m:r>
                    <m:sSub>
                      <m:sSubPr>
                        <m:ctrlPr>
                          <a:rPr lang="en-US" altLang="zh-CN" sz="1800" i="1">
                            <a:latin typeface="Cambria Math" panose="02040503050406030204" pitchFamily="18" charset="0"/>
                          </a:rPr>
                        </m:ctrlPr>
                      </m:sSubPr>
                      <m:e>
                        <m:r>
                          <a:rPr lang="zh-CN" altLang="en-US" sz="1800" i="1">
                            <a:latin typeface="Cambria Math" panose="02040503050406030204" pitchFamily="18" charset="0"/>
                          </a:rPr>
                          <m:t>𝛼</m:t>
                        </m:r>
                      </m:e>
                      <m:sub>
                        <m:r>
                          <a:rPr lang="en-US" altLang="zh-CN" sz="1800" i="1">
                            <a:latin typeface="Cambria Math" panose="02040503050406030204" pitchFamily="18" charset="0"/>
                          </a:rPr>
                          <m:t>1</m:t>
                        </m:r>
                      </m:sub>
                    </m:sSub>
                  </m:oMath>
                </a14:m>
                <a:r>
                  <a:rPr lang="en-US" altLang="zh-CN" sz="1800" dirty="0"/>
                  <a:t>, </a:t>
                </a:r>
                <a14:m>
                  <m:oMath xmlns:m="http://schemas.openxmlformats.org/officeDocument/2006/math">
                    <m:r>
                      <a:rPr lang="en-US" altLang="zh-CN" sz="1800" i="1">
                        <a:latin typeface="Cambria Math" panose="02040503050406030204" pitchFamily="18" charset="0"/>
                      </a:rPr>
                      <m:t>𝑃</m:t>
                    </m:r>
                    <m:d>
                      <m:dPr>
                        <m:ctrlPr>
                          <a:rPr lang="en-US" altLang="zh-CN" sz="1800" i="1">
                            <a:latin typeface="Cambria Math" panose="02040503050406030204" pitchFamily="18" charset="0"/>
                          </a:rPr>
                        </m:ctrlPr>
                      </m:dPr>
                      <m:e>
                        <m:r>
                          <a:rPr lang="en-US" altLang="zh-CN" sz="1800" i="1">
                            <a:latin typeface="Cambria Math" panose="02040503050406030204" pitchFamily="18" charset="0"/>
                          </a:rPr>
                          <m:t>𝑆</m:t>
                        </m:r>
                        <m:d>
                          <m:dPr>
                            <m:ctrlPr>
                              <a:rPr lang="en-US" altLang="zh-CN" sz="1800" i="1">
                                <a:latin typeface="Cambria Math" panose="02040503050406030204" pitchFamily="18" charset="0"/>
                              </a:rPr>
                            </m:ctrlPr>
                          </m:dPr>
                          <m:e>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𝑡</m:t>
                                </m:r>
                              </m:e>
                              <m:sub>
                                <m:r>
                                  <a:rPr lang="en-US" altLang="zh-CN" sz="1800" i="1">
                                    <a:latin typeface="Cambria Math" panose="02040503050406030204" pitchFamily="18" charset="0"/>
                                  </a:rPr>
                                  <m:t>0</m:t>
                                </m:r>
                              </m:sub>
                            </m:sSub>
                          </m:e>
                        </m:d>
                        <m:r>
                          <a:rPr lang="en-US" altLang="zh-CN" sz="1800" i="1">
                            <a:latin typeface="Cambria Math" panose="02040503050406030204" pitchFamily="18" charset="0"/>
                          </a:rPr>
                          <m:t>&gt;</m:t>
                        </m:r>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𝑐𝑢𝑡</m:t>
                            </m:r>
                          </m:e>
                          <m:sub>
                            <m:r>
                              <a:rPr lang="en-US" altLang="zh-CN" sz="1800" b="0" i="1" smtClean="0">
                                <a:latin typeface="Cambria Math" panose="02040503050406030204" pitchFamily="18" charset="0"/>
                              </a:rPr>
                              <m:t>𝑓𝑢𝑡</m:t>
                            </m:r>
                          </m:sub>
                          <m:sup>
                            <m:r>
                              <a:rPr lang="en-US" altLang="zh-CN" sz="1800" i="1">
                                <a:latin typeface="Cambria Math" panose="02040503050406030204" pitchFamily="18" charset="0"/>
                              </a:rPr>
                              <m:t>′′</m:t>
                            </m:r>
                          </m:sup>
                        </m:sSubSup>
                      </m:e>
                    </m:d>
                    <m:r>
                      <a:rPr lang="en-US" altLang="zh-CN" sz="1800" i="1">
                        <a:latin typeface="Cambria Math" panose="02040503050406030204" pitchFamily="18" charset="0"/>
                      </a:rPr>
                      <m:t>=</m:t>
                    </m:r>
                    <m:sSub>
                      <m:sSubPr>
                        <m:ctrlPr>
                          <a:rPr lang="en-US" altLang="zh-CN" sz="1800" i="1">
                            <a:latin typeface="Cambria Math" panose="02040503050406030204" pitchFamily="18" charset="0"/>
                          </a:rPr>
                        </m:ctrlPr>
                      </m:sSubPr>
                      <m:e>
                        <m:r>
                          <a:rPr lang="zh-CN" altLang="en-US" sz="1800" i="1">
                            <a:latin typeface="Cambria Math" panose="02040503050406030204" pitchFamily="18" charset="0"/>
                          </a:rPr>
                          <m:t>𝛼</m:t>
                        </m:r>
                      </m:e>
                      <m:sub>
                        <m:r>
                          <a:rPr lang="en-US" altLang="zh-CN" sz="1800" b="0" i="1" smtClean="0">
                            <a:latin typeface="Cambria Math" panose="02040503050406030204" pitchFamily="18" charset="0"/>
                          </a:rPr>
                          <m:t>2</m:t>
                        </m:r>
                      </m:sub>
                    </m:sSub>
                  </m:oMath>
                </a14:m>
                <a:r>
                  <a:rPr lang="zh-CN" altLang="en-US" sz="1800" dirty="0"/>
                  <a:t>。</a:t>
                </a:r>
                <a:endParaRPr lang="en-US" altLang="zh-CN" sz="1800" dirty="0"/>
              </a:p>
              <a:p>
                <a:r>
                  <a:rPr lang="en-US" altLang="zh-CN" sz="1800" dirty="0"/>
                  <a:t>Compare </a:t>
                </a:r>
                <a14:m>
                  <m:oMath xmlns:m="http://schemas.openxmlformats.org/officeDocument/2006/math">
                    <m:sSub>
                      <m:sSubPr>
                        <m:ctrlPr>
                          <a:rPr lang="en-US" altLang="zh-CN" sz="1800" i="1">
                            <a:latin typeface="Cambria Math" panose="02040503050406030204" pitchFamily="18" charset="0"/>
                          </a:rPr>
                        </m:ctrlPr>
                      </m:sSubPr>
                      <m:e>
                        <m:r>
                          <a:rPr lang="zh-CN" altLang="en-US" sz="1800" i="1">
                            <a:latin typeface="Cambria Math" panose="02040503050406030204" pitchFamily="18" charset="0"/>
                          </a:rPr>
                          <m:t>𝛼</m:t>
                        </m:r>
                      </m:e>
                      <m:sub>
                        <m:r>
                          <a:rPr lang="en-US" altLang="zh-CN" sz="1800" i="1">
                            <a:latin typeface="Cambria Math" panose="02040503050406030204" pitchFamily="18" charset="0"/>
                          </a:rPr>
                          <m:t>1</m:t>
                        </m:r>
                      </m:sub>
                    </m:sSub>
                  </m:oMath>
                </a14:m>
                <a:r>
                  <a:rPr lang="en-US" altLang="zh-CN" sz="1800" dirty="0"/>
                  <a:t> against </a:t>
                </a:r>
                <a14:m>
                  <m:oMath xmlns:m="http://schemas.openxmlformats.org/officeDocument/2006/math">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𝑝</m:t>
                        </m:r>
                      </m:e>
                      <m:sub>
                        <m:r>
                          <a:rPr lang="en-US" altLang="zh-CN" sz="1800" i="1">
                            <a:latin typeface="Cambria Math" panose="02040503050406030204" pitchFamily="18" charset="0"/>
                          </a:rPr>
                          <m:t>𝑒𝑓𝑓</m:t>
                        </m:r>
                      </m:sub>
                    </m:sSub>
                  </m:oMath>
                </a14:m>
                <a:r>
                  <a:rPr lang="zh-CN" altLang="en-US" sz="1800" dirty="0"/>
                  <a:t>，</a:t>
                </a:r>
                <a:r>
                  <a:rPr lang="en-US" altLang="zh-CN" sz="1800" dirty="0"/>
                  <a:t> </a:t>
                </a:r>
                <a14:m>
                  <m:oMath xmlns:m="http://schemas.openxmlformats.org/officeDocument/2006/math">
                    <m:sSub>
                      <m:sSubPr>
                        <m:ctrlPr>
                          <a:rPr lang="en-US" altLang="zh-CN" sz="1800" i="1">
                            <a:latin typeface="Cambria Math" panose="02040503050406030204" pitchFamily="18" charset="0"/>
                          </a:rPr>
                        </m:ctrlPr>
                      </m:sSubPr>
                      <m:e>
                        <m:r>
                          <a:rPr lang="zh-CN" altLang="en-US" sz="1800" i="1">
                            <a:latin typeface="Cambria Math" panose="02040503050406030204" pitchFamily="18" charset="0"/>
                          </a:rPr>
                          <m:t>𝛼</m:t>
                        </m:r>
                      </m:e>
                      <m:sub>
                        <m:r>
                          <a:rPr lang="en-US" altLang="zh-CN" sz="1800" i="1">
                            <a:latin typeface="Cambria Math" panose="02040503050406030204" pitchFamily="18" charset="0"/>
                          </a:rPr>
                          <m:t>2</m:t>
                        </m:r>
                      </m:sub>
                    </m:sSub>
                  </m:oMath>
                </a14:m>
                <a:r>
                  <a:rPr lang="en-US" altLang="zh-CN" sz="1800" dirty="0"/>
                  <a:t> against </a:t>
                </a:r>
                <a14:m>
                  <m:oMath xmlns:m="http://schemas.openxmlformats.org/officeDocument/2006/math">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𝑝</m:t>
                        </m:r>
                      </m:e>
                      <m:sub>
                        <m:r>
                          <a:rPr lang="en-US" altLang="zh-CN" sz="1800" b="0" i="1" smtClean="0">
                            <a:latin typeface="Cambria Math" panose="02040503050406030204" pitchFamily="18" charset="0"/>
                          </a:rPr>
                          <m:t>𝑓𝑢𝑡</m:t>
                        </m:r>
                      </m:sub>
                    </m:sSub>
                  </m:oMath>
                </a14:m>
                <a:r>
                  <a:rPr lang="en-US" altLang="zh-CN" sz="1800" dirty="0"/>
                  <a:t> to reach go/no-go decision.</a:t>
                </a:r>
              </a:p>
            </p:txBody>
          </p:sp>
        </mc:Choice>
        <mc:Fallback>
          <p:sp>
            <p:nvSpPr>
              <p:cNvPr id="5" name="Content Placeholder 4">
                <a:extLst>
                  <a:ext uri="{FF2B5EF4-FFF2-40B4-BE49-F238E27FC236}">
                    <a16:creationId xmlns:a16="http://schemas.microsoft.com/office/drawing/2014/main" id="{BC25AB12-C4BD-4D30-8F96-56C2F8101AEB}"/>
                  </a:ext>
                </a:extLst>
              </p:cNvPr>
              <p:cNvSpPr>
                <a:spLocks noGrp="1" noRot="1" noChangeAspect="1" noMove="1" noResize="1" noEditPoints="1" noAdjustHandles="1" noChangeArrowheads="1" noChangeShapeType="1" noTextEdit="1"/>
              </p:cNvSpPr>
              <p:nvPr>
                <p:ph sz="quarter" idx="15"/>
              </p:nvPr>
            </p:nvSpPr>
            <p:spPr>
              <a:xfrm>
                <a:off x="661987" y="1174082"/>
                <a:ext cx="10868025" cy="4649670"/>
              </a:xfrm>
              <a:blipFill>
                <a:blip r:embed="rId2"/>
                <a:stretch>
                  <a:fillRect l="-786" t="-262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03587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F420E-91D2-4B75-9097-4E1F0CEA50DD}"/>
              </a:ext>
            </a:extLst>
          </p:cNvPr>
          <p:cNvSpPr>
            <a:spLocks noGrp="1"/>
          </p:cNvSpPr>
          <p:nvPr>
            <p:ph type="title"/>
          </p:nvPr>
        </p:nvSpPr>
        <p:spPr/>
        <p:txBody>
          <a:bodyPr/>
          <a:lstStyle/>
          <a:p>
            <a:r>
              <a:rPr lang="en-US" altLang="zh-CN" dirty="0"/>
              <a:t>TTE</a:t>
            </a:r>
            <a:r>
              <a:rPr lang="zh-CN" altLang="en-US" dirty="0"/>
              <a:t> </a:t>
            </a:r>
            <a:r>
              <a:rPr lang="en-US" altLang="zh-CN" dirty="0"/>
              <a:t>Endpoint</a:t>
            </a:r>
            <a:br>
              <a:rPr lang="en-US" altLang="zh-CN" dirty="0"/>
            </a:br>
            <a:r>
              <a:rPr lang="en-US" altLang="zh-CN" sz="2000" dirty="0"/>
              <a:t>Example</a:t>
            </a:r>
            <a:r>
              <a:rPr lang="zh-CN" altLang="en-US" sz="2000" dirty="0"/>
              <a:t> </a:t>
            </a:r>
            <a:r>
              <a:rPr lang="en-US" altLang="zh-CN" sz="2000" dirty="0"/>
              <a:t>2</a:t>
            </a:r>
            <a:endParaRPr lang="zh-CN" altLang="en-US" sz="2000" dirty="0"/>
          </a:p>
        </p:txBody>
      </p:sp>
      <p:sp>
        <p:nvSpPr>
          <p:cNvPr id="3" name="Footer Placeholder 2">
            <a:extLst>
              <a:ext uri="{FF2B5EF4-FFF2-40B4-BE49-F238E27FC236}">
                <a16:creationId xmlns:a16="http://schemas.microsoft.com/office/drawing/2014/main" id="{191D54D6-655C-479B-91D3-D331AAFDE138}"/>
              </a:ext>
            </a:extLst>
          </p:cNvPr>
          <p:cNvSpPr>
            <a:spLocks noGrp="1"/>
          </p:cNvSpPr>
          <p:nvPr>
            <p:ph type="ftr" sz="quarter" idx="11"/>
          </p:nvPr>
        </p:nvSpPr>
        <p:spPr/>
        <p:txBody>
          <a:bodyPr/>
          <a:lstStyle/>
          <a:p>
            <a:r>
              <a:rPr lang="en-US" altLang="zh-CN"/>
              <a:t>Copyright©Simcere Zaiming Pharmaceutical Co., Ltd. ALL RIGHTS RESERVED</a:t>
            </a:r>
            <a:endParaRPr lang="zh-CN" altLang="en-US"/>
          </a:p>
        </p:txBody>
      </p:sp>
      <p:sp>
        <p:nvSpPr>
          <p:cNvPr id="4" name="Slide Number Placeholder 3">
            <a:extLst>
              <a:ext uri="{FF2B5EF4-FFF2-40B4-BE49-F238E27FC236}">
                <a16:creationId xmlns:a16="http://schemas.microsoft.com/office/drawing/2014/main" id="{A29D3F20-24FB-4E48-9E7B-169611264C24}"/>
              </a:ext>
            </a:extLst>
          </p:cNvPr>
          <p:cNvSpPr>
            <a:spLocks noGrp="1"/>
          </p:cNvSpPr>
          <p:nvPr>
            <p:ph type="sldNum" sz="quarter" idx="12"/>
          </p:nvPr>
        </p:nvSpPr>
        <p:spPr/>
        <p:txBody>
          <a:bodyPr/>
          <a:lstStyle/>
          <a:p>
            <a:fld id="{E4B38883-E1FC-4E66-8A2B-D2BAE752E622}" type="slidenum">
              <a:rPr lang="zh-CN" altLang="en-US" smtClean="0"/>
              <a:t>24</a:t>
            </a:fld>
            <a:r>
              <a:rPr lang="zh-CN" altLang="en-US"/>
              <a:t>丨</a:t>
            </a:r>
          </a:p>
        </p:txBody>
      </p:sp>
      <p:sp>
        <p:nvSpPr>
          <p:cNvPr id="5" name="Content Placeholder 4">
            <a:extLst>
              <a:ext uri="{FF2B5EF4-FFF2-40B4-BE49-F238E27FC236}">
                <a16:creationId xmlns:a16="http://schemas.microsoft.com/office/drawing/2014/main" id="{7FE337A0-3FDF-46BA-9BA6-DF31947078E0}"/>
              </a:ext>
            </a:extLst>
          </p:cNvPr>
          <p:cNvSpPr>
            <a:spLocks noGrp="1"/>
          </p:cNvSpPr>
          <p:nvPr>
            <p:ph sz="quarter" idx="15"/>
          </p:nvPr>
        </p:nvSpPr>
        <p:spPr>
          <a:xfrm>
            <a:off x="661987" y="985520"/>
            <a:ext cx="5046355" cy="3533214"/>
          </a:xfrm>
        </p:spPr>
        <p:txBody>
          <a:bodyPr>
            <a:normAutofit/>
          </a:bodyPr>
          <a:lstStyle/>
          <a:p>
            <a:r>
              <a:rPr lang="en-US" altLang="zh-CN" sz="1800" dirty="0"/>
              <a:t>Background</a:t>
            </a:r>
            <a:r>
              <a:rPr lang="zh-CN" altLang="en-US" sz="1800" dirty="0"/>
              <a:t>：</a:t>
            </a:r>
            <a:endParaRPr lang="en-US" altLang="zh-CN" sz="1800" dirty="0"/>
          </a:p>
          <a:p>
            <a:pPr lvl="1"/>
            <a:r>
              <a:rPr lang="en-US" altLang="zh-CN" sz="1800" dirty="0"/>
              <a:t>Efficacy</a:t>
            </a:r>
            <a:r>
              <a:rPr lang="zh-CN" altLang="en-US" sz="1800" dirty="0"/>
              <a:t> </a:t>
            </a:r>
            <a:r>
              <a:rPr lang="en-US" altLang="zh-CN" sz="1800" dirty="0"/>
              <a:t>boundary</a:t>
            </a:r>
            <a:r>
              <a:rPr lang="zh-CN" altLang="en-US" sz="1800" dirty="0"/>
              <a:t> </a:t>
            </a:r>
            <a:r>
              <a:rPr lang="en-US" altLang="zh-CN" sz="1800" dirty="0" err="1"/>
              <a:t>mPFS</a:t>
            </a:r>
            <a:r>
              <a:rPr lang="en-US" altLang="zh-CN" sz="1800" dirty="0"/>
              <a:t> = 10.3m;</a:t>
            </a:r>
            <a:r>
              <a:rPr lang="zh-CN" altLang="en-US" sz="1800" dirty="0"/>
              <a:t> </a:t>
            </a:r>
            <a:endParaRPr lang="en-US" altLang="zh-CN" sz="1800" dirty="0"/>
          </a:p>
          <a:p>
            <a:pPr lvl="1"/>
            <a:r>
              <a:rPr lang="en-US" altLang="zh-CN" sz="1800" dirty="0"/>
              <a:t>Futility</a:t>
            </a:r>
            <a:r>
              <a:rPr lang="zh-CN" altLang="en-US" sz="1800" dirty="0"/>
              <a:t> </a:t>
            </a:r>
            <a:r>
              <a:rPr lang="en-US" altLang="zh-CN" sz="1800" dirty="0"/>
              <a:t>boundary</a:t>
            </a:r>
            <a:r>
              <a:rPr lang="zh-CN" altLang="en-US" sz="1800" dirty="0"/>
              <a:t> </a:t>
            </a:r>
            <a:r>
              <a:rPr lang="en-US" altLang="zh-CN" sz="1800" dirty="0" err="1"/>
              <a:t>mPFS</a:t>
            </a:r>
            <a:r>
              <a:rPr lang="en-US" altLang="zh-CN" sz="1800" dirty="0"/>
              <a:t> = 8.2m;</a:t>
            </a:r>
            <a:r>
              <a:rPr lang="zh-CN" altLang="en-US" sz="1800" dirty="0"/>
              <a:t> </a:t>
            </a:r>
            <a:endParaRPr lang="en-US" altLang="zh-CN" sz="1800" dirty="0"/>
          </a:p>
          <a:p>
            <a:pPr lvl="1"/>
            <a:r>
              <a:rPr lang="en-US" altLang="zh-CN" sz="1800" dirty="0"/>
              <a:t>Sample</a:t>
            </a:r>
            <a:r>
              <a:rPr lang="zh-CN" altLang="en-US" sz="1800" dirty="0"/>
              <a:t> </a:t>
            </a:r>
            <a:r>
              <a:rPr lang="en-US" altLang="zh-CN" sz="1800" dirty="0"/>
              <a:t>size</a:t>
            </a:r>
            <a:r>
              <a:rPr lang="zh-CN" altLang="en-US" sz="1800" dirty="0"/>
              <a:t> </a:t>
            </a:r>
            <a:r>
              <a:rPr lang="en-US" altLang="zh-CN" sz="1800" dirty="0"/>
              <a:t>40;</a:t>
            </a:r>
            <a:r>
              <a:rPr lang="zh-CN" altLang="en-US" sz="1800" dirty="0"/>
              <a:t> </a:t>
            </a:r>
            <a:endParaRPr lang="en-US" altLang="zh-CN" sz="1800" dirty="0"/>
          </a:p>
          <a:p>
            <a:pPr lvl="1"/>
            <a:r>
              <a:rPr lang="en-US" altLang="zh-CN" sz="1800" dirty="0">
                <a:cs typeface="Times New Roman" panose="02020603050405020304" pitchFamily="18" charset="0"/>
              </a:rPr>
              <a:t>Accrual</a:t>
            </a:r>
            <a:r>
              <a:rPr lang="zh-CN" altLang="en-US" sz="1800" dirty="0">
                <a:cs typeface="Times New Roman" panose="02020603050405020304" pitchFamily="18" charset="0"/>
              </a:rPr>
              <a:t> </a:t>
            </a:r>
            <a:r>
              <a:rPr lang="en-US" altLang="zh-CN" sz="1800" dirty="0">
                <a:cs typeface="Times New Roman" panose="02020603050405020304" pitchFamily="18" charset="0"/>
              </a:rPr>
              <a:t>time:</a:t>
            </a:r>
            <a:r>
              <a:rPr lang="zh-CN" altLang="en-US" sz="1800" dirty="0">
                <a:cs typeface="Times New Roman" panose="02020603050405020304" pitchFamily="18" charset="0"/>
              </a:rPr>
              <a:t> </a:t>
            </a:r>
            <a:r>
              <a:rPr lang="en-US" altLang="zh-CN" sz="1800" dirty="0">
                <a:cs typeface="Times New Roman" panose="02020603050405020304" pitchFamily="18" charset="0"/>
              </a:rPr>
              <a:t>5m; </a:t>
            </a:r>
          </a:p>
          <a:p>
            <a:pPr lvl="1"/>
            <a:r>
              <a:rPr lang="en-US" altLang="zh-CN" sz="1800" dirty="0">
                <a:cs typeface="Times New Roman" panose="02020603050405020304" pitchFamily="18" charset="0"/>
              </a:rPr>
              <a:t>Analysis time: 6m </a:t>
            </a:r>
            <a:endParaRPr lang="en-US" altLang="zh-CN" sz="1800" dirty="0">
              <a:solidFill>
                <a:srgbClr val="E4002B"/>
              </a:solidFill>
              <a:cs typeface="Times New Roman" panose="02020603050405020304" pitchFamily="18" charset="0"/>
            </a:endParaRPr>
          </a:p>
          <a:p>
            <a:r>
              <a:rPr lang="en-US" altLang="zh-CN" sz="1800" dirty="0">
                <a:solidFill>
                  <a:srgbClr val="434661"/>
                </a:solidFill>
                <a:cs typeface="Times New Roman" panose="02020603050405020304" pitchFamily="18" charset="0"/>
              </a:rPr>
              <a:t>Underlying</a:t>
            </a:r>
            <a:r>
              <a:rPr lang="zh-CN" altLang="en-US" sz="1800" dirty="0">
                <a:solidFill>
                  <a:srgbClr val="434661"/>
                </a:solidFill>
                <a:cs typeface="Times New Roman" panose="02020603050405020304" pitchFamily="18" charset="0"/>
              </a:rPr>
              <a:t> </a:t>
            </a:r>
            <a:r>
              <a:rPr lang="en-US" altLang="zh-CN" sz="1800" dirty="0">
                <a:solidFill>
                  <a:srgbClr val="434661"/>
                </a:solidFill>
                <a:cs typeface="Times New Roman" panose="02020603050405020304" pitchFamily="18" charset="0"/>
              </a:rPr>
              <a:t>PFS</a:t>
            </a:r>
            <a:r>
              <a:rPr lang="zh-CN" altLang="en-US" sz="1800" dirty="0">
                <a:solidFill>
                  <a:srgbClr val="434661"/>
                </a:solidFill>
                <a:cs typeface="Times New Roman" panose="02020603050405020304" pitchFamily="18" charset="0"/>
              </a:rPr>
              <a:t> </a:t>
            </a:r>
            <a:r>
              <a:rPr lang="en-US" altLang="zh-CN" sz="1800" dirty="0">
                <a:solidFill>
                  <a:srgbClr val="434661"/>
                </a:solidFill>
                <a:cs typeface="Times New Roman" panose="02020603050405020304" pitchFamily="18" charset="0"/>
              </a:rPr>
              <a:t>distribution:</a:t>
            </a:r>
          </a:p>
          <a:p>
            <a:pPr marL="0" indent="0">
              <a:buNone/>
            </a:pPr>
            <a:r>
              <a:rPr lang="zh-CN" altLang="en-US" sz="1800" dirty="0">
                <a:solidFill>
                  <a:srgbClr val="434661"/>
                </a:solidFill>
                <a:cs typeface="Times New Roman" panose="02020603050405020304" pitchFamily="18" charset="0"/>
              </a:rPr>
              <a:t>       </a:t>
            </a:r>
            <a:r>
              <a:rPr lang="en-US" altLang="zh-CN" sz="1800" dirty="0">
                <a:solidFill>
                  <a:srgbClr val="434661"/>
                </a:solidFill>
                <a:cs typeface="Times New Roman" panose="02020603050405020304" pitchFamily="18" charset="0"/>
              </a:rPr>
              <a:t>piecewise</a:t>
            </a:r>
            <a:r>
              <a:rPr lang="zh-CN" altLang="en-US" sz="1800" dirty="0">
                <a:solidFill>
                  <a:srgbClr val="434661"/>
                </a:solidFill>
                <a:cs typeface="Times New Roman" panose="02020603050405020304" pitchFamily="18" charset="0"/>
              </a:rPr>
              <a:t> </a:t>
            </a:r>
            <a:r>
              <a:rPr lang="en-US" altLang="zh-CN" sz="1800" dirty="0">
                <a:solidFill>
                  <a:srgbClr val="434661"/>
                </a:solidFill>
                <a:cs typeface="Times New Roman" panose="02020603050405020304" pitchFamily="18" charset="0"/>
              </a:rPr>
              <a:t>exponential</a:t>
            </a:r>
            <a:r>
              <a:rPr lang="zh-CN" altLang="en-US" sz="1800" dirty="0">
                <a:solidFill>
                  <a:srgbClr val="434661"/>
                </a:solidFill>
                <a:cs typeface="Times New Roman" panose="02020603050405020304" pitchFamily="18" charset="0"/>
              </a:rPr>
              <a:t> </a:t>
            </a:r>
            <a:r>
              <a:rPr lang="en-US" altLang="zh-CN" sz="1800" dirty="0">
                <a:solidFill>
                  <a:srgbClr val="434661"/>
                </a:solidFill>
                <a:cs typeface="Times New Roman" panose="02020603050405020304" pitchFamily="18" charset="0"/>
              </a:rPr>
              <a:t>distribution,</a:t>
            </a:r>
            <a:r>
              <a:rPr lang="zh-CN" altLang="en-US" sz="1800" dirty="0">
                <a:solidFill>
                  <a:srgbClr val="434661"/>
                </a:solidFill>
                <a:cs typeface="Times New Roman" panose="02020603050405020304" pitchFamily="18" charset="0"/>
              </a:rPr>
              <a:t> </a:t>
            </a:r>
            <a:endParaRPr lang="en-US" altLang="zh-CN" sz="1800" dirty="0">
              <a:solidFill>
                <a:srgbClr val="434661"/>
              </a:solidFill>
              <a:cs typeface="Times New Roman" panose="02020603050405020304" pitchFamily="18" charset="0"/>
            </a:endParaRPr>
          </a:p>
          <a:p>
            <a:pPr marL="0" indent="0">
              <a:buNone/>
            </a:pPr>
            <a:r>
              <a:rPr lang="en-US" altLang="zh-CN" sz="1800" dirty="0">
                <a:solidFill>
                  <a:srgbClr val="434661"/>
                </a:solidFill>
                <a:cs typeface="Times New Roman" panose="02020603050405020304" pitchFamily="18" charset="0"/>
              </a:rPr>
              <a:t>       change point at 6m</a:t>
            </a:r>
          </a:p>
        </p:txBody>
      </p:sp>
      <p:pic>
        <p:nvPicPr>
          <p:cNvPr id="7" name="Picture 6">
            <a:extLst>
              <a:ext uri="{FF2B5EF4-FFF2-40B4-BE49-F238E27FC236}">
                <a16:creationId xmlns:a16="http://schemas.microsoft.com/office/drawing/2014/main" id="{C351AC23-B7FE-417D-A912-4C27869BFF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4177" y="985520"/>
            <a:ext cx="6277823" cy="5380990"/>
          </a:xfrm>
          <a:prstGeom prst="rect">
            <a:avLst/>
          </a:prstGeom>
        </p:spPr>
      </p:pic>
    </p:spTree>
    <p:extLst>
      <p:ext uri="{BB962C8B-B14F-4D97-AF65-F5344CB8AC3E}">
        <p14:creationId xmlns:p14="http://schemas.microsoft.com/office/powerpoint/2010/main" val="3736511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F420E-91D2-4B75-9097-4E1F0CEA50DD}"/>
              </a:ext>
            </a:extLst>
          </p:cNvPr>
          <p:cNvSpPr>
            <a:spLocks noGrp="1"/>
          </p:cNvSpPr>
          <p:nvPr>
            <p:ph type="title"/>
          </p:nvPr>
        </p:nvSpPr>
        <p:spPr/>
        <p:txBody>
          <a:bodyPr/>
          <a:lstStyle/>
          <a:p>
            <a:r>
              <a:rPr lang="en-US" altLang="zh-CN" dirty="0"/>
              <a:t>TTE</a:t>
            </a:r>
            <a:r>
              <a:rPr lang="zh-CN" altLang="en-US" dirty="0"/>
              <a:t> </a:t>
            </a:r>
            <a:r>
              <a:rPr lang="en-US" altLang="zh-CN" dirty="0"/>
              <a:t>Endpoint</a:t>
            </a:r>
            <a:br>
              <a:rPr lang="en-US" altLang="zh-CN" dirty="0"/>
            </a:br>
            <a:r>
              <a:rPr lang="en-US" altLang="zh-CN" sz="2000" dirty="0"/>
              <a:t>Example</a:t>
            </a:r>
            <a:r>
              <a:rPr lang="zh-CN" altLang="en-US" sz="2000" dirty="0"/>
              <a:t> </a:t>
            </a:r>
            <a:r>
              <a:rPr lang="en-US" altLang="zh-CN" sz="2000" dirty="0"/>
              <a:t>2</a:t>
            </a:r>
            <a:endParaRPr lang="zh-CN" altLang="en-US" sz="2000" dirty="0"/>
          </a:p>
        </p:txBody>
      </p:sp>
      <p:sp>
        <p:nvSpPr>
          <p:cNvPr id="3" name="Footer Placeholder 2">
            <a:extLst>
              <a:ext uri="{FF2B5EF4-FFF2-40B4-BE49-F238E27FC236}">
                <a16:creationId xmlns:a16="http://schemas.microsoft.com/office/drawing/2014/main" id="{191D54D6-655C-479B-91D3-D331AAFDE138}"/>
              </a:ext>
            </a:extLst>
          </p:cNvPr>
          <p:cNvSpPr>
            <a:spLocks noGrp="1"/>
          </p:cNvSpPr>
          <p:nvPr>
            <p:ph type="ftr" sz="quarter" idx="11"/>
          </p:nvPr>
        </p:nvSpPr>
        <p:spPr/>
        <p:txBody>
          <a:bodyPr/>
          <a:lstStyle/>
          <a:p>
            <a:r>
              <a:rPr lang="en-US" altLang="zh-CN"/>
              <a:t>Copyright©Simcere Zaiming Pharmaceutical Co., Ltd. ALL RIGHTS RESERVED</a:t>
            </a:r>
            <a:endParaRPr lang="zh-CN" altLang="en-US"/>
          </a:p>
        </p:txBody>
      </p:sp>
      <p:sp>
        <p:nvSpPr>
          <p:cNvPr id="4" name="Slide Number Placeholder 3">
            <a:extLst>
              <a:ext uri="{FF2B5EF4-FFF2-40B4-BE49-F238E27FC236}">
                <a16:creationId xmlns:a16="http://schemas.microsoft.com/office/drawing/2014/main" id="{A29D3F20-24FB-4E48-9E7B-169611264C24}"/>
              </a:ext>
            </a:extLst>
          </p:cNvPr>
          <p:cNvSpPr>
            <a:spLocks noGrp="1"/>
          </p:cNvSpPr>
          <p:nvPr>
            <p:ph type="sldNum" sz="quarter" idx="12"/>
          </p:nvPr>
        </p:nvSpPr>
        <p:spPr/>
        <p:txBody>
          <a:bodyPr/>
          <a:lstStyle/>
          <a:p>
            <a:fld id="{E4B38883-E1FC-4E66-8A2B-D2BAE752E622}" type="slidenum">
              <a:rPr lang="zh-CN" altLang="en-US" smtClean="0"/>
              <a:t>25</a:t>
            </a:fld>
            <a:r>
              <a:rPr lang="zh-CN" altLang="en-US"/>
              <a:t>丨</a:t>
            </a:r>
          </a:p>
        </p:txBody>
      </p:sp>
      <mc:AlternateContent xmlns:mc="http://schemas.openxmlformats.org/markup-compatibility/2006">
        <mc:Choice xmlns:a14="http://schemas.microsoft.com/office/drawing/2010/main" Requires="a14">
          <p:sp>
            <p:nvSpPr>
              <p:cNvPr id="5" name="Content Placeholder 4">
                <a:extLst>
                  <a:ext uri="{FF2B5EF4-FFF2-40B4-BE49-F238E27FC236}">
                    <a16:creationId xmlns:a16="http://schemas.microsoft.com/office/drawing/2014/main" id="{7FE337A0-3FDF-46BA-9BA6-DF31947078E0}"/>
                  </a:ext>
                </a:extLst>
              </p:cNvPr>
              <p:cNvSpPr>
                <a:spLocks noGrp="1"/>
              </p:cNvSpPr>
              <p:nvPr>
                <p:ph sz="quarter" idx="15"/>
              </p:nvPr>
            </p:nvSpPr>
            <p:spPr>
              <a:xfrm>
                <a:off x="661987" y="1174081"/>
                <a:ext cx="10868025" cy="2368109"/>
              </a:xfrm>
            </p:spPr>
            <p:txBody>
              <a:bodyPr/>
              <a:lstStyle/>
              <a:p>
                <a:r>
                  <a:rPr lang="en-US" altLang="zh-CN" sz="1600" dirty="0">
                    <a:solidFill>
                      <a:srgbClr val="383B58"/>
                    </a:solidFill>
                    <a:cs typeface="Times New Roman" panose="02020603050405020304" pitchFamily="18" charset="0"/>
                  </a:rPr>
                  <a:t>M1: Bayesian parametric model</a:t>
                </a:r>
              </a:p>
              <a:p>
                <a:pPr lvl="1"/>
                <a:r>
                  <a:rPr lang="en-US" altLang="zh-CN" sz="1600" dirty="0"/>
                  <a:t>Weak informative prior, Gamma(0.001, 0.001); </a:t>
                </a:r>
              </a:p>
              <a:p>
                <a:pPr lvl="1"/>
                <a:r>
                  <a:rPr lang="en-US" altLang="zh-CN" sz="1600" dirty="0"/>
                  <a:t>Posterior </a:t>
                </a:r>
                <a:r>
                  <a:rPr lang="en-US" altLang="zh-CN" sz="1600" dirty="0" err="1">
                    <a:solidFill>
                      <a:srgbClr val="00B140"/>
                    </a:solidFill>
                  </a:rPr>
                  <a:t>Pr</a:t>
                </a:r>
                <a:r>
                  <a:rPr lang="en-US" altLang="zh-CN" sz="1600" dirty="0">
                    <a:solidFill>
                      <a:srgbClr val="00B140"/>
                    </a:solidFill>
                  </a:rPr>
                  <a:t>(</a:t>
                </a:r>
                <a14:m>
                  <m:oMath xmlns:m="http://schemas.openxmlformats.org/officeDocument/2006/math">
                    <m:r>
                      <a:rPr lang="zh-CN" altLang="en-US" sz="1600" i="1" dirty="0">
                        <a:solidFill>
                          <a:srgbClr val="00B140"/>
                        </a:solidFill>
                        <a:latin typeface="Cambria Math" panose="02040503050406030204" pitchFamily="18" charset="0"/>
                      </a:rPr>
                      <m:t>𝜆</m:t>
                    </m:r>
                  </m:oMath>
                </a14:m>
                <a:r>
                  <a:rPr lang="en-US" altLang="zh-CN" sz="1600" dirty="0">
                    <a:solidFill>
                      <a:srgbClr val="00B140"/>
                    </a:solidFill>
                    <a:cs typeface="Times New Roman" panose="02020603050405020304" pitchFamily="18" charset="0"/>
                  </a:rPr>
                  <a:t>≤</a:t>
                </a:r>
                <a:r>
                  <a:rPr lang="en-US" altLang="zh-CN" sz="1600" dirty="0">
                    <a:solidFill>
                      <a:srgbClr val="00B140"/>
                    </a:solidFill>
                  </a:rPr>
                  <a:t> 0.068)  = </a:t>
                </a:r>
                <a:r>
                  <a:rPr lang="en-US" altLang="zh-CN" sz="1600" dirty="0" err="1">
                    <a:solidFill>
                      <a:srgbClr val="00B140"/>
                    </a:solidFill>
                  </a:rPr>
                  <a:t>Pr</a:t>
                </a:r>
                <a:r>
                  <a:rPr lang="en-US" altLang="zh-CN" sz="1600" dirty="0">
                    <a:solidFill>
                      <a:srgbClr val="00B140"/>
                    </a:solidFill>
                  </a:rPr>
                  <a:t>(m-PFS </a:t>
                </a:r>
                <a:r>
                  <a:rPr lang="en-US" altLang="zh-CN" sz="1600" dirty="0">
                    <a:solidFill>
                      <a:srgbClr val="00B140"/>
                    </a:solidFill>
                    <a:cs typeface="Times New Roman" panose="02020603050405020304" pitchFamily="18" charset="0"/>
                  </a:rPr>
                  <a:t>≥ 10.3) </a:t>
                </a:r>
                <a:r>
                  <a:rPr lang="en-US" altLang="zh-CN" sz="1600" dirty="0">
                    <a:solidFill>
                      <a:srgbClr val="33C166"/>
                    </a:solidFill>
                    <a:cs typeface="Times New Roman" panose="02020603050405020304" pitchFamily="18" charset="0"/>
                  </a:rPr>
                  <a:t>≥ 67%  ---- Declare Go</a:t>
                </a:r>
              </a:p>
              <a:p>
                <a:pPr lvl="1"/>
                <a:r>
                  <a:rPr lang="en-US" altLang="zh-CN" sz="1600" dirty="0">
                    <a:solidFill>
                      <a:srgbClr val="383B58"/>
                    </a:solidFill>
                    <a:cs typeface="Times New Roman" panose="02020603050405020304" pitchFamily="18" charset="0"/>
                  </a:rPr>
                  <a:t>Posterior </a:t>
                </a:r>
                <a:r>
                  <a:rPr lang="en-US" altLang="zh-CN" sz="1600" dirty="0" err="1">
                    <a:solidFill>
                      <a:srgbClr val="FF0000"/>
                    </a:solidFill>
                    <a:cs typeface="Times New Roman" panose="02020603050405020304" pitchFamily="18" charset="0"/>
                  </a:rPr>
                  <a:t>Pr</a:t>
                </a:r>
                <a:r>
                  <a:rPr lang="en-US" altLang="zh-CN" sz="1600" dirty="0">
                    <a:solidFill>
                      <a:srgbClr val="FF0000"/>
                    </a:solidFill>
                    <a:cs typeface="Times New Roman" panose="02020603050405020304" pitchFamily="18" charset="0"/>
                  </a:rPr>
                  <a:t>(</a:t>
                </a:r>
                <a14:m>
                  <m:oMath xmlns:m="http://schemas.openxmlformats.org/officeDocument/2006/math">
                    <m:r>
                      <a:rPr lang="zh-CN" altLang="en-US" sz="1600" i="1" dirty="0">
                        <a:solidFill>
                          <a:srgbClr val="FF0000"/>
                        </a:solidFill>
                        <a:latin typeface="Cambria Math" panose="02040503050406030204" pitchFamily="18" charset="0"/>
                      </a:rPr>
                      <m:t>𝜆</m:t>
                    </m:r>
                  </m:oMath>
                </a14:m>
                <a:r>
                  <a:rPr lang="en-US" altLang="zh-CN" sz="1600" dirty="0">
                    <a:solidFill>
                      <a:srgbClr val="FF0000"/>
                    </a:solidFill>
                    <a:cs typeface="Times New Roman" panose="02020603050405020304" pitchFamily="18" charset="0"/>
                  </a:rPr>
                  <a:t>≥ 0.085)  = </a:t>
                </a:r>
                <a:r>
                  <a:rPr lang="en-US" altLang="zh-CN" sz="1600" dirty="0" err="1">
                    <a:solidFill>
                      <a:srgbClr val="FF0000"/>
                    </a:solidFill>
                    <a:cs typeface="Times New Roman" panose="02020603050405020304" pitchFamily="18" charset="0"/>
                  </a:rPr>
                  <a:t>Pr</a:t>
                </a:r>
                <a:r>
                  <a:rPr lang="en-US" altLang="zh-CN" sz="1600" dirty="0">
                    <a:solidFill>
                      <a:srgbClr val="FF0000"/>
                    </a:solidFill>
                    <a:cs typeface="Times New Roman" panose="02020603050405020304" pitchFamily="18" charset="0"/>
                  </a:rPr>
                  <a:t>(m-PFS ≤ 8.2) </a:t>
                </a:r>
                <a:r>
                  <a:rPr lang="en-US" altLang="zh-CN" sz="1600" dirty="0">
                    <a:solidFill>
                      <a:srgbClr val="E4002B"/>
                    </a:solidFill>
                    <a:cs typeface="Times New Roman" panose="02020603050405020304" pitchFamily="18" charset="0"/>
                  </a:rPr>
                  <a:t>≥ 10%  ---- Declare No-go</a:t>
                </a:r>
              </a:p>
              <a:p>
                <a:pPr lvl="1"/>
                <a:endParaRPr lang="en-US" altLang="zh-CN" sz="1600" dirty="0">
                  <a:solidFill>
                    <a:srgbClr val="E4002B"/>
                  </a:solidFill>
                  <a:cs typeface="Times New Roman" panose="02020603050405020304" pitchFamily="18" charset="0"/>
                </a:endParaRPr>
              </a:p>
              <a:p>
                <a:r>
                  <a:rPr lang="en-US" altLang="zh-CN" sz="1600" dirty="0">
                    <a:solidFill>
                      <a:srgbClr val="383B58"/>
                    </a:solidFill>
                    <a:cs typeface="Times New Roman" panose="02020603050405020304" pitchFamily="18" charset="0"/>
                  </a:rPr>
                  <a:t>M2: Landmark</a:t>
                </a:r>
                <a:r>
                  <a:rPr lang="zh-CN" altLang="en-US" sz="1600" dirty="0">
                    <a:solidFill>
                      <a:srgbClr val="383B58"/>
                    </a:solidFill>
                    <a:cs typeface="Times New Roman" panose="02020603050405020304" pitchFamily="18" charset="0"/>
                  </a:rPr>
                  <a:t> </a:t>
                </a:r>
                <a:r>
                  <a:rPr lang="en-US" altLang="zh-CN" sz="1600" dirty="0">
                    <a:solidFill>
                      <a:srgbClr val="383B58"/>
                    </a:solidFill>
                    <a:cs typeface="Times New Roman" panose="02020603050405020304" pitchFamily="18" charset="0"/>
                  </a:rPr>
                  <a:t>PFS</a:t>
                </a:r>
                <a:r>
                  <a:rPr lang="zh-CN" altLang="en-US" sz="1600" dirty="0">
                    <a:solidFill>
                      <a:srgbClr val="383B58"/>
                    </a:solidFill>
                    <a:cs typeface="Times New Roman" panose="02020603050405020304" pitchFamily="18" charset="0"/>
                  </a:rPr>
                  <a:t> </a:t>
                </a:r>
                <a:r>
                  <a:rPr lang="en-US" altLang="zh-CN" sz="1600" dirty="0">
                    <a:solidFill>
                      <a:srgbClr val="383B58"/>
                    </a:solidFill>
                    <a:cs typeface="Times New Roman" panose="02020603050405020304" pitchFamily="18" charset="0"/>
                  </a:rPr>
                  <a:t>rate</a:t>
                </a:r>
              </a:p>
              <a:p>
                <a:pPr lvl="1"/>
                <a:r>
                  <a:rPr lang="en-US" altLang="zh-CN" sz="1600" dirty="0" err="1">
                    <a:solidFill>
                      <a:srgbClr val="00B140"/>
                    </a:solidFill>
                  </a:rPr>
                  <a:t>Pr</a:t>
                </a:r>
                <a:r>
                  <a:rPr lang="en-US" altLang="zh-CN" sz="1600" dirty="0">
                    <a:solidFill>
                      <a:srgbClr val="00B140"/>
                    </a:solidFill>
                  </a:rPr>
                  <a:t>(</a:t>
                </a:r>
                <a:r>
                  <a:rPr lang="en-US" altLang="zh-CN" sz="1600" b="1" dirty="0">
                    <a:solidFill>
                      <a:srgbClr val="00B140"/>
                    </a:solidFill>
                  </a:rPr>
                  <a:t>9m</a:t>
                </a:r>
                <a:r>
                  <a:rPr lang="en-US" altLang="zh-CN" sz="1600" dirty="0">
                    <a:solidFill>
                      <a:srgbClr val="00B140"/>
                    </a:solidFill>
                  </a:rPr>
                  <a:t> PFS rate </a:t>
                </a:r>
                <a:r>
                  <a:rPr lang="en-US" altLang="zh-CN" sz="1600" dirty="0">
                    <a:solidFill>
                      <a:srgbClr val="00B140"/>
                    </a:solidFill>
                    <a:cs typeface="Times New Roman" panose="02020603050405020304" pitchFamily="18" charset="0"/>
                  </a:rPr>
                  <a:t>&gt;</a:t>
                </a:r>
                <a:r>
                  <a:rPr lang="en-US" altLang="zh-CN" sz="1600" dirty="0">
                    <a:solidFill>
                      <a:srgbClr val="00B140"/>
                    </a:solidFill>
                  </a:rPr>
                  <a:t> 0.546) </a:t>
                </a:r>
                <a:r>
                  <a:rPr lang="en-US" altLang="zh-CN" sz="1600" dirty="0">
                    <a:solidFill>
                      <a:srgbClr val="00B140"/>
                    </a:solidFill>
                    <a:cs typeface="Times New Roman" panose="02020603050405020304" pitchFamily="18" charset="0"/>
                  </a:rPr>
                  <a:t>≥ 67% to declare Go, </a:t>
                </a:r>
              </a:p>
              <a:p>
                <a:pPr lvl="1"/>
                <a:r>
                  <a:rPr lang="en-US" altLang="zh-CN" sz="1600" dirty="0" err="1">
                    <a:solidFill>
                      <a:srgbClr val="FF0000"/>
                    </a:solidFill>
                    <a:cs typeface="Times New Roman" panose="02020603050405020304" pitchFamily="18" charset="0"/>
                  </a:rPr>
                  <a:t>Pr</a:t>
                </a:r>
                <a:r>
                  <a:rPr lang="en-US" altLang="zh-CN" sz="1600" dirty="0">
                    <a:solidFill>
                      <a:srgbClr val="FF0000"/>
                    </a:solidFill>
                    <a:cs typeface="Times New Roman" panose="02020603050405020304" pitchFamily="18" charset="0"/>
                  </a:rPr>
                  <a:t>(</a:t>
                </a:r>
                <a:r>
                  <a:rPr lang="en-US" altLang="zh-CN" sz="1600" b="1" dirty="0">
                    <a:solidFill>
                      <a:srgbClr val="E4002B"/>
                    </a:solidFill>
                    <a:cs typeface="Times New Roman" panose="02020603050405020304" pitchFamily="18" charset="0"/>
                  </a:rPr>
                  <a:t>9m</a:t>
                </a:r>
                <a:r>
                  <a:rPr lang="en-US" altLang="zh-CN" sz="1600" dirty="0">
                    <a:solidFill>
                      <a:srgbClr val="FF0000"/>
                    </a:solidFill>
                    <a:cs typeface="Times New Roman" panose="02020603050405020304" pitchFamily="18" charset="0"/>
                  </a:rPr>
                  <a:t> </a:t>
                </a:r>
                <a:r>
                  <a:rPr lang="en-US" altLang="zh-CN" sz="1600" dirty="0">
                    <a:solidFill>
                      <a:srgbClr val="E4002B"/>
                    </a:solidFill>
                    <a:cs typeface="Times New Roman" panose="02020603050405020304" pitchFamily="18" charset="0"/>
                  </a:rPr>
                  <a:t>PFS rate ≤ 0.467) ≥ 10% to declare </a:t>
                </a:r>
                <a:r>
                  <a:rPr lang="en-US" altLang="zh-CN" sz="1600" dirty="0">
                    <a:solidFill>
                      <a:srgbClr val="FF0000"/>
                    </a:solidFill>
                    <a:cs typeface="Times New Roman" panose="02020603050405020304" pitchFamily="18" charset="0"/>
                  </a:rPr>
                  <a:t>No-go </a:t>
                </a:r>
                <a:endParaRPr lang="en-US" altLang="zh-CN" sz="1600" dirty="0"/>
              </a:p>
            </p:txBody>
          </p:sp>
        </mc:Choice>
        <mc:Fallback>
          <p:sp>
            <p:nvSpPr>
              <p:cNvPr id="5" name="Content Placeholder 4">
                <a:extLst>
                  <a:ext uri="{FF2B5EF4-FFF2-40B4-BE49-F238E27FC236}">
                    <a16:creationId xmlns:a16="http://schemas.microsoft.com/office/drawing/2014/main" id="{7FE337A0-3FDF-46BA-9BA6-DF31947078E0}"/>
                  </a:ext>
                </a:extLst>
              </p:cNvPr>
              <p:cNvSpPr>
                <a:spLocks noGrp="1" noRot="1" noChangeAspect="1" noMove="1" noResize="1" noEditPoints="1" noAdjustHandles="1" noChangeArrowheads="1" noChangeShapeType="1" noTextEdit="1"/>
              </p:cNvSpPr>
              <p:nvPr>
                <p:ph sz="quarter" idx="15"/>
              </p:nvPr>
            </p:nvSpPr>
            <p:spPr>
              <a:xfrm>
                <a:off x="661987" y="1174081"/>
                <a:ext cx="10868025" cy="2368109"/>
              </a:xfrm>
              <a:blipFill>
                <a:blip r:embed="rId2"/>
                <a:stretch>
                  <a:fillRect l="-224" t="-1804" b="-2835"/>
                </a:stretch>
              </a:blipFill>
            </p:spPr>
            <p:txBody>
              <a:bodyPr/>
              <a:lstStyle/>
              <a:p>
                <a:r>
                  <a:rPr lang="zh-CN" altLang="en-US">
                    <a:noFill/>
                  </a:rPr>
                  <a:t> </a:t>
                </a:r>
              </a:p>
            </p:txBody>
          </p:sp>
        </mc:Fallback>
      </mc:AlternateContent>
      <p:graphicFrame>
        <p:nvGraphicFramePr>
          <p:cNvPr id="6" name="Table 5">
            <a:extLst>
              <a:ext uri="{FF2B5EF4-FFF2-40B4-BE49-F238E27FC236}">
                <a16:creationId xmlns:a16="http://schemas.microsoft.com/office/drawing/2014/main" id="{D172F57E-BC88-42FE-9580-1F9213E587F6}"/>
              </a:ext>
            </a:extLst>
          </p:cNvPr>
          <p:cNvGraphicFramePr>
            <a:graphicFrameLocks noGrp="1"/>
          </p:cNvGraphicFramePr>
          <p:nvPr>
            <p:extLst>
              <p:ext uri="{D42A27DB-BD31-4B8C-83A1-F6EECF244321}">
                <p14:modId xmlns:p14="http://schemas.microsoft.com/office/powerpoint/2010/main" val="3732127804"/>
              </p:ext>
            </p:extLst>
          </p:nvPr>
        </p:nvGraphicFramePr>
        <p:xfrm>
          <a:off x="710715" y="3730751"/>
          <a:ext cx="10770567" cy="1569720"/>
        </p:xfrm>
        <a:graphic>
          <a:graphicData uri="http://schemas.openxmlformats.org/drawingml/2006/table">
            <a:tbl>
              <a:tblPr firstRow="1" bandRow="1">
                <a:tableStyleId>{5C22544A-7EE6-4342-B048-85BDC9FD1C3A}</a:tableStyleId>
              </a:tblPr>
              <a:tblGrid>
                <a:gridCol w="1056442">
                  <a:extLst>
                    <a:ext uri="{9D8B030D-6E8A-4147-A177-3AD203B41FA5}">
                      <a16:colId xmlns:a16="http://schemas.microsoft.com/office/drawing/2014/main" val="2847929428"/>
                    </a:ext>
                  </a:extLst>
                </a:gridCol>
                <a:gridCol w="1074934">
                  <a:extLst>
                    <a:ext uri="{9D8B030D-6E8A-4147-A177-3AD203B41FA5}">
                      <a16:colId xmlns:a16="http://schemas.microsoft.com/office/drawing/2014/main" val="2952575215"/>
                    </a:ext>
                  </a:extLst>
                </a:gridCol>
                <a:gridCol w="1912361">
                  <a:extLst>
                    <a:ext uri="{9D8B030D-6E8A-4147-A177-3AD203B41FA5}">
                      <a16:colId xmlns:a16="http://schemas.microsoft.com/office/drawing/2014/main" val="2624313909"/>
                    </a:ext>
                  </a:extLst>
                </a:gridCol>
                <a:gridCol w="1345366">
                  <a:extLst>
                    <a:ext uri="{9D8B030D-6E8A-4147-A177-3AD203B41FA5}">
                      <a16:colId xmlns:a16="http://schemas.microsoft.com/office/drawing/2014/main" val="1126941301"/>
                    </a:ext>
                  </a:extLst>
                </a:gridCol>
                <a:gridCol w="1345366">
                  <a:extLst>
                    <a:ext uri="{9D8B030D-6E8A-4147-A177-3AD203B41FA5}">
                      <a16:colId xmlns:a16="http://schemas.microsoft.com/office/drawing/2014/main" val="991789287"/>
                    </a:ext>
                  </a:extLst>
                </a:gridCol>
                <a:gridCol w="1345366">
                  <a:extLst>
                    <a:ext uri="{9D8B030D-6E8A-4147-A177-3AD203B41FA5}">
                      <a16:colId xmlns:a16="http://schemas.microsoft.com/office/drawing/2014/main" val="1941408677"/>
                    </a:ext>
                  </a:extLst>
                </a:gridCol>
                <a:gridCol w="1345366">
                  <a:extLst>
                    <a:ext uri="{9D8B030D-6E8A-4147-A177-3AD203B41FA5}">
                      <a16:colId xmlns:a16="http://schemas.microsoft.com/office/drawing/2014/main" val="1022217163"/>
                    </a:ext>
                  </a:extLst>
                </a:gridCol>
                <a:gridCol w="1345366">
                  <a:extLst>
                    <a:ext uri="{9D8B030D-6E8A-4147-A177-3AD203B41FA5}">
                      <a16:colId xmlns:a16="http://schemas.microsoft.com/office/drawing/2014/main" val="3188345017"/>
                    </a:ext>
                  </a:extLst>
                </a:gridCol>
              </a:tblGrid>
              <a:tr h="370840">
                <a:tc>
                  <a:txBody>
                    <a:bodyPr/>
                    <a:lstStyle/>
                    <a:p>
                      <a:r>
                        <a:rPr lang="en-US" altLang="zh-CN" sz="1200" dirty="0">
                          <a:latin typeface="微软雅黑" panose="020B0503020204020204" pitchFamily="34" charset="-122"/>
                          <a:ea typeface="微软雅黑" panose="020B0503020204020204" pitchFamily="34" charset="-122"/>
                        </a:rPr>
                        <a:t>Underlying </a:t>
                      </a:r>
                      <a:r>
                        <a:rPr lang="en-US" altLang="zh-CN" sz="1200" dirty="0" err="1">
                          <a:latin typeface="微软雅黑" panose="020B0503020204020204" pitchFamily="34" charset="-122"/>
                          <a:ea typeface="微软雅黑" panose="020B0503020204020204" pitchFamily="34" charset="-122"/>
                        </a:rPr>
                        <a:t>mPFS</a:t>
                      </a:r>
                      <a:endParaRPr lang="zh-CN" altLang="en-US" sz="1200" dirty="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Cut off rule</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Analysis time (95%CI) (Months)</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Event num (95%CI)</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err="1">
                          <a:latin typeface="微软雅黑" panose="020B0503020204020204" pitchFamily="34" charset="-122"/>
                          <a:ea typeface="微软雅黑" panose="020B0503020204020204" pitchFamily="34" charset="-122"/>
                        </a:rPr>
                        <a:t>Pr</a:t>
                      </a:r>
                      <a:r>
                        <a:rPr lang="en-US" altLang="zh-CN" sz="1200">
                          <a:latin typeface="微软雅黑" panose="020B0503020204020204" pitchFamily="34" charset="-122"/>
                          <a:ea typeface="微软雅黑" panose="020B0503020204020204" pitchFamily="34" charset="-122"/>
                        </a:rPr>
                        <a:t>(M1 Go)</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err="1">
                          <a:latin typeface="微软雅黑" panose="020B0503020204020204" pitchFamily="34" charset="-122"/>
                          <a:ea typeface="微软雅黑" panose="020B0503020204020204" pitchFamily="34" charset="-122"/>
                        </a:rPr>
                        <a:t>Pr</a:t>
                      </a:r>
                      <a:r>
                        <a:rPr lang="en-US" altLang="zh-CN" sz="1200">
                          <a:latin typeface="微软雅黑" panose="020B0503020204020204" pitchFamily="34" charset="-122"/>
                          <a:ea typeface="微软雅黑" panose="020B0503020204020204" pitchFamily="34" charset="-122"/>
                        </a:rPr>
                        <a:t>(M1 No-go)</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err="1">
                          <a:latin typeface="微软雅黑" panose="020B0503020204020204" pitchFamily="34" charset="-122"/>
                          <a:ea typeface="微软雅黑" panose="020B0503020204020204" pitchFamily="34" charset="-122"/>
                        </a:rPr>
                        <a:t>Pr</a:t>
                      </a:r>
                      <a:r>
                        <a:rPr lang="en-US" altLang="zh-CN" sz="1200">
                          <a:latin typeface="微软雅黑" panose="020B0503020204020204" pitchFamily="34" charset="-122"/>
                          <a:ea typeface="微软雅黑" panose="020B0503020204020204" pitchFamily="34" charset="-122"/>
                        </a:rPr>
                        <a:t>(M2 Go)</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err="1">
                          <a:latin typeface="微软雅黑" panose="020B0503020204020204" pitchFamily="34" charset="-122"/>
                          <a:ea typeface="微软雅黑" panose="020B0503020204020204" pitchFamily="34" charset="-122"/>
                        </a:rPr>
                        <a:t>Pr</a:t>
                      </a:r>
                      <a:r>
                        <a:rPr lang="en-US" altLang="zh-CN" sz="1200">
                          <a:latin typeface="微软雅黑" panose="020B0503020204020204" pitchFamily="34" charset="-122"/>
                          <a:ea typeface="微软雅黑" panose="020B0503020204020204" pitchFamily="34" charset="-122"/>
                        </a:rPr>
                        <a:t>(M2 No-go)</a:t>
                      </a:r>
                      <a:endParaRPr lang="zh-CN" altLang="en-US" sz="120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4215437542"/>
                  </a:ext>
                </a:extLst>
              </a:tr>
              <a:tr h="370840">
                <a:tc>
                  <a:txBody>
                    <a:bodyPr/>
                    <a:lstStyle/>
                    <a:p>
                      <a:r>
                        <a:rPr lang="en-US" altLang="zh-CN" sz="1100" b="1" dirty="0">
                          <a:latin typeface="微软雅黑" panose="020B0503020204020204" pitchFamily="34" charset="-122"/>
                          <a:ea typeface="微软雅黑" panose="020B0503020204020204" pitchFamily="34" charset="-122"/>
                        </a:rPr>
                        <a:t>8.2 </a:t>
                      </a:r>
                      <a:endParaRPr lang="zh-CN" altLang="en-US" sz="1100" b="1" dirty="0">
                        <a:latin typeface="微软雅黑" panose="020B0503020204020204" pitchFamily="34" charset="-122"/>
                        <a:ea typeface="微软雅黑" panose="020B0503020204020204" pitchFamily="34" charset="-122"/>
                      </a:endParaRPr>
                    </a:p>
                  </a:txBody>
                  <a:tcPr anchor="ctr"/>
                </a:tc>
                <a:tc>
                  <a:txBody>
                    <a:bodyPr/>
                    <a:lstStyle/>
                    <a:p>
                      <a:r>
                        <a:rPr lang="en-US" altLang="zh-CN" sz="1100" b="1">
                          <a:latin typeface="微软雅黑" panose="020B0503020204020204" pitchFamily="34" charset="-122"/>
                          <a:ea typeface="微软雅黑" panose="020B0503020204020204" pitchFamily="34" charset="-122"/>
                        </a:rPr>
                        <a:t>6m after LPI</a:t>
                      </a:r>
                      <a:endParaRPr lang="zh-CN" altLang="en-US" sz="1100" b="1">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11</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effectLst/>
                          <a:latin typeface="微软雅黑" panose="020B0503020204020204" pitchFamily="34" charset="-122"/>
                          <a:ea typeface="微软雅黑" panose="020B0503020204020204" pitchFamily="34" charset="-122"/>
                        </a:rPr>
                        <a:t>19.7 (14, 26)</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8.8%</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88.9%</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9.8%</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88.9%</a:t>
                      </a:r>
                      <a:endParaRPr lang="zh-CN" altLang="en-US" sz="120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827835658"/>
                  </a:ext>
                </a:extLst>
              </a:tr>
              <a:tr h="370840">
                <a:tc>
                  <a:txBody>
                    <a:bodyPr/>
                    <a:lstStyle/>
                    <a:p>
                      <a:r>
                        <a:rPr lang="en-US" altLang="zh-CN" sz="1100" b="1" dirty="0">
                          <a:latin typeface="微软雅黑" panose="020B0503020204020204" pitchFamily="34" charset="-122"/>
                          <a:ea typeface="微软雅黑" panose="020B0503020204020204" pitchFamily="34" charset="-122"/>
                        </a:rPr>
                        <a:t>10.3 </a:t>
                      </a:r>
                      <a:endParaRPr lang="zh-CN" altLang="en-US" sz="1100" b="1" dirty="0">
                        <a:latin typeface="微软雅黑" panose="020B0503020204020204" pitchFamily="34" charset="-122"/>
                        <a:ea typeface="微软雅黑" panose="020B0503020204020204" pitchFamily="34" charset="-122"/>
                      </a:endParaRPr>
                    </a:p>
                  </a:txBody>
                  <a:tcPr anchor="ctr"/>
                </a:tc>
                <a:tc>
                  <a:txBody>
                    <a:bodyPr/>
                    <a:lstStyle/>
                    <a:p>
                      <a:r>
                        <a:rPr lang="en-US" altLang="zh-CN" sz="1100" b="1">
                          <a:latin typeface="微软雅黑" panose="020B0503020204020204" pitchFamily="34" charset="-122"/>
                          <a:ea typeface="微软雅黑" panose="020B0503020204020204" pitchFamily="34" charset="-122"/>
                        </a:rPr>
                        <a:t>6m after LPI</a:t>
                      </a:r>
                      <a:endParaRPr lang="zh-CN" altLang="en-US" sz="1100" b="1">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11</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effectLst/>
                          <a:latin typeface="微软雅黑" panose="020B0503020204020204" pitchFamily="34" charset="-122"/>
                          <a:ea typeface="微软雅黑" panose="020B0503020204020204" pitchFamily="34" charset="-122"/>
                        </a:rPr>
                        <a:t>17.9 (12, 24)</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21.0%</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75.5%</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b="1">
                          <a:latin typeface="微软雅黑" panose="020B0503020204020204" pitchFamily="34" charset="-122"/>
                          <a:ea typeface="微软雅黑" panose="020B0503020204020204" pitchFamily="34" charset="-122"/>
                        </a:rPr>
                        <a:t>26.6%</a:t>
                      </a:r>
                      <a:endParaRPr lang="zh-CN" altLang="en-US" sz="1200" b="1">
                        <a:latin typeface="微软雅黑" panose="020B0503020204020204" pitchFamily="34" charset="-122"/>
                        <a:ea typeface="微软雅黑" panose="020B0503020204020204" pitchFamily="34" charset="-122"/>
                      </a:endParaRPr>
                    </a:p>
                  </a:txBody>
                  <a:tcPr anchor="ctr"/>
                </a:tc>
                <a:tc>
                  <a:txBody>
                    <a:bodyPr/>
                    <a:lstStyle/>
                    <a:p>
                      <a:r>
                        <a:rPr lang="en-US" altLang="zh-CN" sz="1200" b="1" dirty="0">
                          <a:latin typeface="微软雅黑" panose="020B0503020204020204" pitchFamily="34" charset="-122"/>
                          <a:ea typeface="微软雅黑" panose="020B0503020204020204" pitchFamily="34" charset="-122"/>
                        </a:rPr>
                        <a:t>70.0%</a:t>
                      </a:r>
                      <a:endParaRPr lang="zh-CN" altLang="en-US" sz="1200" b="1" dirty="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674418276"/>
                  </a:ext>
                </a:extLst>
              </a:tr>
              <a:tr h="370840">
                <a:tc>
                  <a:txBody>
                    <a:bodyPr/>
                    <a:lstStyle/>
                    <a:p>
                      <a:r>
                        <a:rPr lang="en-US" altLang="zh-CN" sz="1100" b="1" dirty="0">
                          <a:latin typeface="微软雅黑" panose="020B0503020204020204" pitchFamily="34" charset="-122"/>
                          <a:ea typeface="微软雅黑" panose="020B0503020204020204" pitchFamily="34" charset="-122"/>
                        </a:rPr>
                        <a:t>11.7</a:t>
                      </a:r>
                      <a:endParaRPr lang="zh-CN" altLang="en-US" sz="1100" b="1" dirty="0">
                        <a:latin typeface="微软雅黑" panose="020B0503020204020204" pitchFamily="34" charset="-122"/>
                        <a:ea typeface="微软雅黑" panose="020B0503020204020204" pitchFamily="34" charset="-122"/>
                      </a:endParaRPr>
                    </a:p>
                  </a:txBody>
                  <a:tcPr anchor="ctr"/>
                </a:tc>
                <a:tc>
                  <a:txBody>
                    <a:bodyPr/>
                    <a:lstStyle/>
                    <a:p>
                      <a:r>
                        <a:rPr lang="en-US" altLang="zh-CN" sz="1100" b="1">
                          <a:latin typeface="微软雅黑" panose="020B0503020204020204" pitchFamily="34" charset="-122"/>
                          <a:ea typeface="微软雅黑" panose="020B0503020204020204" pitchFamily="34" charset="-122"/>
                        </a:rPr>
                        <a:t>6m after LPI</a:t>
                      </a:r>
                      <a:endParaRPr lang="zh-CN" altLang="en-US" sz="1100" b="1">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11</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effectLst/>
                          <a:latin typeface="微软雅黑" panose="020B0503020204020204" pitchFamily="34" charset="-122"/>
                          <a:ea typeface="微软雅黑" panose="020B0503020204020204" pitchFamily="34" charset="-122"/>
                        </a:rPr>
                        <a:t>17.3 (11, 24)</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25.4%</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71.2%</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b="1" dirty="0">
                          <a:latin typeface="微软雅黑" panose="020B0503020204020204" pitchFamily="34" charset="-122"/>
                          <a:ea typeface="微软雅黑" panose="020B0503020204020204" pitchFamily="34" charset="-122"/>
                        </a:rPr>
                        <a:t>33.4%</a:t>
                      </a:r>
                      <a:endParaRPr lang="zh-CN" altLang="en-US" sz="1200" b="1" dirty="0">
                        <a:latin typeface="微软雅黑" panose="020B0503020204020204" pitchFamily="34" charset="-122"/>
                        <a:ea typeface="微软雅黑" panose="020B0503020204020204" pitchFamily="34" charset="-122"/>
                      </a:endParaRPr>
                    </a:p>
                  </a:txBody>
                  <a:tcPr anchor="ctr"/>
                </a:tc>
                <a:tc>
                  <a:txBody>
                    <a:bodyPr/>
                    <a:lstStyle/>
                    <a:p>
                      <a:r>
                        <a:rPr lang="en-US" altLang="zh-CN" sz="1200" b="1" dirty="0">
                          <a:latin typeface="微软雅黑" panose="020B0503020204020204" pitchFamily="34" charset="-122"/>
                          <a:ea typeface="微软雅黑" panose="020B0503020204020204" pitchFamily="34" charset="-122"/>
                        </a:rPr>
                        <a:t>63.0%</a:t>
                      </a:r>
                      <a:endParaRPr lang="zh-CN" altLang="en-US" sz="1200" b="1" dirty="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951106260"/>
                  </a:ext>
                </a:extLst>
              </a:tr>
            </a:tbl>
          </a:graphicData>
        </a:graphic>
      </p:graphicFrame>
    </p:spTree>
    <p:extLst>
      <p:ext uri="{BB962C8B-B14F-4D97-AF65-F5344CB8AC3E}">
        <p14:creationId xmlns:p14="http://schemas.microsoft.com/office/powerpoint/2010/main" val="1481641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BF129-830A-4711-8470-4058561FA994}"/>
              </a:ext>
            </a:extLst>
          </p:cNvPr>
          <p:cNvSpPr>
            <a:spLocks noGrp="1"/>
          </p:cNvSpPr>
          <p:nvPr>
            <p:ph type="title"/>
          </p:nvPr>
        </p:nvSpPr>
        <p:spPr>
          <a:xfrm>
            <a:off x="166286" y="19607"/>
            <a:ext cx="8643620" cy="985520"/>
          </a:xfrm>
        </p:spPr>
        <p:txBody>
          <a:bodyPr/>
          <a:lstStyle/>
          <a:p>
            <a:r>
              <a:rPr lang="en-US" altLang="zh-CN" dirty="0"/>
              <a:t>Decision Tree</a:t>
            </a:r>
            <a:endParaRPr lang="zh-CN" altLang="en-US" dirty="0"/>
          </a:p>
        </p:txBody>
      </p:sp>
      <p:sp>
        <p:nvSpPr>
          <p:cNvPr id="3" name="Footer Placeholder 2">
            <a:extLst>
              <a:ext uri="{FF2B5EF4-FFF2-40B4-BE49-F238E27FC236}">
                <a16:creationId xmlns:a16="http://schemas.microsoft.com/office/drawing/2014/main" id="{87458EF0-37E2-4792-9B37-E0AF0EAA0EC6}"/>
              </a:ext>
            </a:extLst>
          </p:cNvPr>
          <p:cNvSpPr>
            <a:spLocks noGrp="1"/>
          </p:cNvSpPr>
          <p:nvPr>
            <p:ph type="ftr" sz="quarter" idx="11"/>
          </p:nvPr>
        </p:nvSpPr>
        <p:spPr/>
        <p:txBody>
          <a:bodyPr/>
          <a:lstStyle/>
          <a:p>
            <a:r>
              <a:rPr lang="en-US" altLang="zh-CN" dirty="0" err="1"/>
              <a:t>Copyright©Simcere</a:t>
            </a:r>
            <a:r>
              <a:rPr lang="en-US" altLang="zh-CN" dirty="0"/>
              <a:t> </a:t>
            </a:r>
            <a:r>
              <a:rPr lang="en-US" altLang="zh-CN" dirty="0" err="1"/>
              <a:t>Zaiming</a:t>
            </a:r>
            <a:r>
              <a:rPr lang="en-US" altLang="zh-CN" dirty="0"/>
              <a:t> Pharmaceutical Co., Ltd. ALL RIGHTS RESERVED</a:t>
            </a:r>
            <a:endParaRPr lang="zh-CN" altLang="en-US" dirty="0"/>
          </a:p>
        </p:txBody>
      </p:sp>
      <p:sp>
        <p:nvSpPr>
          <p:cNvPr id="4" name="Slide Number Placeholder 3">
            <a:extLst>
              <a:ext uri="{FF2B5EF4-FFF2-40B4-BE49-F238E27FC236}">
                <a16:creationId xmlns:a16="http://schemas.microsoft.com/office/drawing/2014/main" id="{E00CE53F-8441-45D9-A4D8-2F59678F0FF9}"/>
              </a:ext>
            </a:extLst>
          </p:cNvPr>
          <p:cNvSpPr>
            <a:spLocks noGrp="1"/>
          </p:cNvSpPr>
          <p:nvPr>
            <p:ph type="sldNum" sz="quarter" idx="12"/>
          </p:nvPr>
        </p:nvSpPr>
        <p:spPr/>
        <p:txBody>
          <a:bodyPr/>
          <a:lstStyle/>
          <a:p>
            <a:fld id="{E4B38883-E1FC-4E66-8A2B-D2BAE752E622}" type="slidenum">
              <a:rPr lang="zh-CN" altLang="en-US" smtClean="0"/>
              <a:t>26</a:t>
            </a:fld>
            <a:r>
              <a:rPr lang="zh-CN" altLang="en-US"/>
              <a:t>丨</a:t>
            </a:r>
          </a:p>
        </p:txBody>
      </p:sp>
      <p:sp>
        <p:nvSpPr>
          <p:cNvPr id="32" name="TextBox 31">
            <a:extLst>
              <a:ext uri="{FF2B5EF4-FFF2-40B4-BE49-F238E27FC236}">
                <a16:creationId xmlns:a16="http://schemas.microsoft.com/office/drawing/2014/main" id="{DB5B30D2-C71E-4F27-9D92-816398DD2D86}"/>
              </a:ext>
            </a:extLst>
          </p:cNvPr>
          <p:cNvSpPr txBox="1"/>
          <p:nvPr/>
        </p:nvSpPr>
        <p:spPr>
          <a:xfrm>
            <a:off x="702992" y="4492019"/>
            <a:ext cx="9591921" cy="1289905"/>
          </a:xfrm>
          <a:prstGeom prst="rect">
            <a:avLst/>
          </a:prstGeom>
          <a:noFill/>
        </p:spPr>
        <p:txBody>
          <a:bodyPr wrap="none" lIns="91440" tIns="45720" rIns="91440" bIns="45720" rtlCol="0" anchor="t">
            <a:spAutoFit/>
          </a:bodyPr>
          <a:lstStyle/>
          <a:p>
            <a:pPr marL="285750" indent="-285750">
              <a:lnSpc>
                <a:spcPct val="150000"/>
              </a:lnSpc>
              <a:buFont typeface="Arial" panose="020B0604020202020204" pitchFamily="34" charset="0"/>
              <a:buChar char="•"/>
            </a:pPr>
            <a:r>
              <a:rPr lang="en-US" altLang="zh-CN" dirty="0"/>
              <a:t>Treatment should demonstrate meaningful improvement --&gt; Deserves to Go</a:t>
            </a:r>
          </a:p>
          <a:p>
            <a:pPr marL="285750" indent="-285750">
              <a:lnSpc>
                <a:spcPct val="150000"/>
              </a:lnSpc>
              <a:buFont typeface="Arial" panose="020B0604020202020204" pitchFamily="34" charset="0"/>
              <a:buChar char="•"/>
            </a:pPr>
            <a:r>
              <a:rPr lang="en-US" altLang="zh-CN" dirty="0"/>
              <a:t>Treatment 10% chance worse than SOC --&gt; No-go</a:t>
            </a:r>
          </a:p>
          <a:p>
            <a:pPr marL="285750" indent="-285750">
              <a:lnSpc>
                <a:spcPct val="150000"/>
              </a:lnSpc>
              <a:buFont typeface="Arial" panose="020B0604020202020204" pitchFamily="34" charset="0"/>
              <a:buChar char="•"/>
            </a:pPr>
            <a:r>
              <a:rPr lang="en-US" altLang="zh-CN" dirty="0"/>
              <a:t>If want to make decision based on PD events, then censor rate must be controlled.</a:t>
            </a:r>
            <a:endParaRPr lang="zh-CN" altLang="en-US" dirty="0"/>
          </a:p>
        </p:txBody>
      </p:sp>
      <p:grpSp>
        <p:nvGrpSpPr>
          <p:cNvPr id="155" name="Group 154">
            <a:extLst>
              <a:ext uri="{FF2B5EF4-FFF2-40B4-BE49-F238E27FC236}">
                <a16:creationId xmlns:a16="http://schemas.microsoft.com/office/drawing/2014/main" id="{6FF140F6-F73E-4FFF-B716-6F7A4F01CACC}"/>
              </a:ext>
            </a:extLst>
          </p:cNvPr>
          <p:cNvGrpSpPr/>
          <p:nvPr/>
        </p:nvGrpSpPr>
        <p:grpSpPr>
          <a:xfrm>
            <a:off x="188772" y="1589904"/>
            <a:ext cx="11814455" cy="2169594"/>
            <a:chOff x="151400" y="1964786"/>
            <a:chExt cx="11814455" cy="2169594"/>
          </a:xfrm>
        </p:grpSpPr>
        <p:sp>
          <p:nvSpPr>
            <p:cNvPr id="6" name="Flowchart: Process 5">
              <a:extLst>
                <a:ext uri="{FF2B5EF4-FFF2-40B4-BE49-F238E27FC236}">
                  <a16:creationId xmlns:a16="http://schemas.microsoft.com/office/drawing/2014/main" id="{5DD389B5-B51B-4215-8318-775FAA47A29F}"/>
                </a:ext>
              </a:extLst>
            </p:cNvPr>
            <p:cNvSpPr/>
            <p:nvPr/>
          </p:nvSpPr>
          <p:spPr>
            <a:xfrm>
              <a:off x="4081523" y="2743259"/>
              <a:ext cx="1028440"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ORR</a:t>
              </a:r>
            </a:p>
            <a:p>
              <a:pPr algn="ctr"/>
              <a:r>
                <a:rPr lang="en-US" altLang="zh-CN" dirty="0"/>
                <a:t>@</a:t>
              </a:r>
              <a:r>
                <a:rPr lang="en-US" altLang="zh-CN" sz="1600" dirty="0"/>
                <a:t>40pts</a:t>
              </a:r>
              <a:endParaRPr lang="zh-CN" altLang="en-US" dirty="0"/>
            </a:p>
          </p:txBody>
        </p:sp>
        <mc:AlternateContent xmlns:mc="http://schemas.openxmlformats.org/markup-compatibility/2006">
          <mc:Choice xmlns:a14="http://schemas.microsoft.com/office/drawing/2010/main" Requires="a14">
            <p:sp>
              <p:nvSpPr>
                <p:cNvPr id="7" name="Flowchart: Process 6">
                  <a:extLst>
                    <a:ext uri="{FF2B5EF4-FFF2-40B4-BE49-F238E27FC236}">
                      <a16:creationId xmlns:a16="http://schemas.microsoft.com/office/drawing/2014/main" id="{75CE28A5-577E-48FB-B0D2-D2157E7B3390}"/>
                    </a:ext>
                  </a:extLst>
                </p:cNvPr>
                <p:cNvSpPr/>
                <p:nvPr/>
              </p:nvSpPr>
              <p:spPr>
                <a:xfrm>
                  <a:off x="5338987" y="1964786"/>
                  <a:ext cx="2580648" cy="61264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b="1" dirty="0">
                      <a:solidFill>
                        <a:srgbClr val="4CC879"/>
                      </a:solidFill>
                    </a:rPr>
                    <a:t>GO</a:t>
                  </a:r>
                  <a:r>
                    <a:rPr lang="zh-CN" altLang="en-US" sz="1400" b="1" dirty="0">
                      <a:solidFill>
                        <a:srgbClr val="4CC879"/>
                      </a:solidFill>
                    </a:rPr>
                    <a:t>：</a:t>
                  </a:r>
                  <a:r>
                    <a:rPr lang="en-US" altLang="zh-CN" sz="1400" b="1" dirty="0">
                      <a:solidFill>
                        <a:srgbClr val="4CC879"/>
                      </a:solidFill>
                    </a:rPr>
                    <a:t>Posterior prob:</a:t>
                  </a:r>
                </a:p>
                <a:p>
                  <a:r>
                    <a:rPr lang="en-US" altLang="zh-CN" sz="1400" b="1" dirty="0" err="1">
                      <a:solidFill>
                        <a:srgbClr val="4CC879"/>
                      </a:solidFill>
                    </a:rPr>
                    <a:t>Pr</a:t>
                  </a:r>
                  <a:r>
                    <a:rPr lang="en-US" altLang="zh-CN" sz="1400" b="1" dirty="0">
                      <a:solidFill>
                        <a:srgbClr val="4CC879"/>
                      </a:solidFill>
                    </a:rPr>
                    <a:t>(ORR </a:t>
                  </a:r>
                  <a14:m>
                    <m:oMath xmlns:m="http://schemas.openxmlformats.org/officeDocument/2006/math">
                      <m:r>
                        <a:rPr lang="en-US" altLang="zh-CN" sz="1400" b="1" i="1">
                          <a:solidFill>
                            <a:srgbClr val="4CC879"/>
                          </a:solidFill>
                          <a:latin typeface="Cambria Math" panose="02040503050406030204" pitchFamily="18" charset="0"/>
                          <a:ea typeface="Cambria Math" panose="02040503050406030204" pitchFamily="18" charset="0"/>
                        </a:rPr>
                        <m:t>≥</m:t>
                      </m:r>
                    </m:oMath>
                  </a14:m>
                  <a:r>
                    <a:rPr lang="en-US" altLang="zh-CN" sz="1400" b="1" dirty="0">
                      <a:solidFill>
                        <a:srgbClr val="4CC879"/>
                      </a:solidFill>
                    </a:rPr>
                    <a:t> TPP base) </a:t>
                  </a:r>
                  <a14:m>
                    <m:oMath xmlns:m="http://schemas.openxmlformats.org/officeDocument/2006/math">
                      <m:r>
                        <a:rPr lang="en-US" altLang="zh-CN" sz="1400" b="1" i="1">
                          <a:solidFill>
                            <a:srgbClr val="4CC879"/>
                          </a:solidFill>
                          <a:latin typeface="Cambria Math" panose="02040503050406030204" pitchFamily="18" charset="0"/>
                          <a:ea typeface="Cambria Math" panose="02040503050406030204" pitchFamily="18" charset="0"/>
                        </a:rPr>
                        <m:t>≥</m:t>
                      </m:r>
                    </m:oMath>
                  </a14:m>
                  <a:r>
                    <a:rPr lang="en-US" altLang="zh-CN" sz="1400" b="1" dirty="0">
                      <a:solidFill>
                        <a:srgbClr val="4CC879"/>
                      </a:solidFill>
                    </a:rPr>
                    <a:t> 67%</a:t>
                  </a:r>
                  <a:endParaRPr lang="zh-CN" altLang="en-US" sz="1400" b="1" dirty="0">
                    <a:solidFill>
                      <a:srgbClr val="4CC879"/>
                    </a:solidFill>
                  </a:endParaRPr>
                </a:p>
              </p:txBody>
            </p:sp>
          </mc:Choice>
          <mc:Fallback>
            <p:sp>
              <p:nvSpPr>
                <p:cNvPr id="7" name="Flowchart: Process 6">
                  <a:extLst>
                    <a:ext uri="{FF2B5EF4-FFF2-40B4-BE49-F238E27FC236}">
                      <a16:creationId xmlns:a16="http://schemas.microsoft.com/office/drawing/2014/main" id="{75CE28A5-577E-48FB-B0D2-D2157E7B3390}"/>
                    </a:ext>
                  </a:extLst>
                </p:cNvPr>
                <p:cNvSpPr>
                  <a:spLocks noRot="1" noChangeAspect="1" noMove="1" noResize="1" noEditPoints="1" noAdjustHandles="1" noChangeArrowheads="1" noChangeShapeType="1" noTextEdit="1"/>
                </p:cNvSpPr>
                <p:nvPr/>
              </p:nvSpPr>
              <p:spPr>
                <a:xfrm>
                  <a:off x="5338987" y="1964786"/>
                  <a:ext cx="2580648" cy="612648"/>
                </a:xfrm>
                <a:prstGeom prst="flowChartProcess">
                  <a:avLst/>
                </a:prstGeom>
                <a:blipFill>
                  <a:blip r:embed="rId3"/>
                  <a:stretch>
                    <a:fillRect l="-471" r="-471" b="-196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Flowchart: Process 7">
                  <a:extLst>
                    <a:ext uri="{FF2B5EF4-FFF2-40B4-BE49-F238E27FC236}">
                      <a16:creationId xmlns:a16="http://schemas.microsoft.com/office/drawing/2014/main" id="{54F3D107-5D92-4C61-820A-4283253B74BD}"/>
                    </a:ext>
                  </a:extLst>
                </p:cNvPr>
                <p:cNvSpPr/>
                <p:nvPr/>
              </p:nvSpPr>
              <p:spPr>
                <a:xfrm>
                  <a:off x="5338986" y="3521732"/>
                  <a:ext cx="2529872" cy="61264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b="1" dirty="0">
                      <a:solidFill>
                        <a:srgbClr val="FF0000"/>
                      </a:solidFill>
                      <a:latin typeface="+mn-ea"/>
                    </a:rPr>
                    <a:t>No-go</a:t>
                  </a:r>
                  <a:r>
                    <a:rPr lang="zh-CN" altLang="en-US" sz="1400" b="1" dirty="0">
                      <a:solidFill>
                        <a:srgbClr val="FF0000"/>
                      </a:solidFill>
                      <a:latin typeface="+mn-ea"/>
                    </a:rPr>
                    <a:t>：</a:t>
                  </a:r>
                  <a:r>
                    <a:rPr lang="en-US" altLang="zh-CN" sz="1400" b="1" dirty="0">
                      <a:solidFill>
                        <a:srgbClr val="FF0000"/>
                      </a:solidFill>
                      <a:latin typeface="+mn-ea"/>
                    </a:rPr>
                    <a:t>Posterior prob:</a:t>
                  </a:r>
                </a:p>
                <a:p>
                  <a:r>
                    <a:rPr lang="en-US" altLang="zh-CN" sz="1400" b="1" dirty="0" err="1">
                      <a:solidFill>
                        <a:srgbClr val="FF0000"/>
                      </a:solidFill>
                      <a:latin typeface="+mn-ea"/>
                    </a:rPr>
                    <a:t>Pr</a:t>
                  </a:r>
                  <a:r>
                    <a:rPr lang="en-US" altLang="zh-CN" sz="1400" b="1" dirty="0">
                      <a:solidFill>
                        <a:srgbClr val="FF0000"/>
                      </a:solidFill>
                      <a:latin typeface="+mn-ea"/>
                    </a:rPr>
                    <a:t>(ORR </a:t>
                  </a:r>
                  <a14:m>
                    <m:oMath xmlns:m="http://schemas.openxmlformats.org/officeDocument/2006/math">
                      <m:r>
                        <a:rPr lang="en-US" altLang="zh-CN" sz="1400" b="1" i="1" smtClean="0">
                          <a:solidFill>
                            <a:srgbClr val="FF0000"/>
                          </a:solidFill>
                          <a:latin typeface="Cambria Math" panose="02040503050406030204" pitchFamily="18" charset="0"/>
                        </a:rPr>
                        <m:t>≤</m:t>
                      </m:r>
                    </m:oMath>
                  </a14:m>
                  <a:r>
                    <a:rPr lang="en-US" altLang="zh-CN" sz="1400" b="1" dirty="0">
                      <a:solidFill>
                        <a:srgbClr val="FF0000"/>
                      </a:solidFill>
                      <a:latin typeface="+mn-ea"/>
                    </a:rPr>
                    <a:t> SOC) </a:t>
                  </a:r>
                  <a14:m>
                    <m:oMath xmlns:m="http://schemas.openxmlformats.org/officeDocument/2006/math">
                      <m:r>
                        <a:rPr lang="en-US" altLang="zh-CN" sz="1400" b="1" i="1" smtClean="0">
                          <a:solidFill>
                            <a:srgbClr val="FF0000"/>
                          </a:solidFill>
                          <a:latin typeface="Cambria Math" panose="02040503050406030204" pitchFamily="18" charset="0"/>
                        </a:rPr>
                        <m:t>≥</m:t>
                      </m:r>
                    </m:oMath>
                  </a14:m>
                  <a:r>
                    <a:rPr lang="en-US" altLang="zh-CN" sz="1400" b="1" dirty="0">
                      <a:solidFill>
                        <a:srgbClr val="FF0000"/>
                      </a:solidFill>
                      <a:latin typeface="+mn-ea"/>
                    </a:rPr>
                    <a:t>10%</a:t>
                  </a:r>
                  <a:endParaRPr lang="zh-CN" altLang="en-US" sz="1400" b="1" dirty="0">
                    <a:solidFill>
                      <a:srgbClr val="FF0000"/>
                    </a:solidFill>
                    <a:latin typeface="+mn-ea"/>
                  </a:endParaRPr>
                </a:p>
              </p:txBody>
            </p:sp>
          </mc:Choice>
          <mc:Fallback xmlns="">
            <p:sp>
              <p:nvSpPr>
                <p:cNvPr id="8" name="Flowchart: Process 7">
                  <a:extLst>
                    <a:ext uri="{FF2B5EF4-FFF2-40B4-BE49-F238E27FC236}">
                      <a16:creationId xmlns:a16="http://schemas.microsoft.com/office/drawing/2014/main" id="{54F3D107-5D92-4C61-820A-4283253B74BD}"/>
                    </a:ext>
                  </a:extLst>
                </p:cNvPr>
                <p:cNvSpPr>
                  <a:spLocks noRot="1" noChangeAspect="1" noMove="1" noResize="1" noEditPoints="1" noAdjustHandles="1" noChangeArrowheads="1" noChangeShapeType="1" noTextEdit="1"/>
                </p:cNvSpPr>
                <p:nvPr/>
              </p:nvSpPr>
              <p:spPr>
                <a:xfrm>
                  <a:off x="5338986" y="3521732"/>
                  <a:ext cx="2529872" cy="612648"/>
                </a:xfrm>
                <a:prstGeom prst="flowChartProcess">
                  <a:avLst/>
                </a:prstGeom>
                <a:blipFill>
                  <a:blip r:embed="rId4"/>
                  <a:stretch>
                    <a:fillRect l="-480" b="-971"/>
                  </a:stretch>
                </a:blipFill>
              </p:spPr>
              <p:txBody>
                <a:bodyPr/>
                <a:lstStyle/>
                <a:p>
                  <a:r>
                    <a:rPr lang="zh-CN" altLang="en-US">
                      <a:noFill/>
                    </a:rPr>
                    <a:t> </a:t>
                  </a:r>
                </a:p>
              </p:txBody>
            </p:sp>
          </mc:Fallback>
        </mc:AlternateContent>
        <p:cxnSp>
          <p:nvCxnSpPr>
            <p:cNvPr id="9" name="Straight Arrow Connector 8">
              <a:extLst>
                <a:ext uri="{FF2B5EF4-FFF2-40B4-BE49-F238E27FC236}">
                  <a16:creationId xmlns:a16="http://schemas.microsoft.com/office/drawing/2014/main" id="{7FED22F4-29BE-4EB4-99B0-CCF15D71F1C6}"/>
                </a:ext>
              </a:extLst>
            </p:cNvPr>
            <p:cNvCxnSpPr>
              <a:cxnSpLocks/>
              <a:stCxn id="6" idx="3"/>
              <a:endCxn id="7" idx="1"/>
            </p:cNvCxnSpPr>
            <p:nvPr/>
          </p:nvCxnSpPr>
          <p:spPr>
            <a:xfrm flipV="1">
              <a:off x="5109963" y="2271110"/>
              <a:ext cx="229024" cy="778473"/>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12D85FC-71AA-434A-95BF-86B4FBD600D2}"/>
                </a:ext>
              </a:extLst>
            </p:cNvPr>
            <p:cNvCxnSpPr>
              <a:cxnSpLocks/>
              <a:stCxn id="6" idx="3"/>
              <a:endCxn id="8" idx="1"/>
            </p:cNvCxnSpPr>
            <p:nvPr/>
          </p:nvCxnSpPr>
          <p:spPr>
            <a:xfrm>
              <a:off x="5109963" y="3049583"/>
              <a:ext cx="229023" cy="778473"/>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11" name="Flowchart: Process 10">
              <a:extLst>
                <a:ext uri="{FF2B5EF4-FFF2-40B4-BE49-F238E27FC236}">
                  <a16:creationId xmlns:a16="http://schemas.microsoft.com/office/drawing/2014/main" id="{09001D89-62E9-4967-B111-8CD7E14CF6AC}"/>
                </a:ext>
              </a:extLst>
            </p:cNvPr>
            <p:cNvSpPr/>
            <p:nvPr/>
          </p:nvSpPr>
          <p:spPr>
            <a:xfrm>
              <a:off x="7919635" y="2743259"/>
              <a:ext cx="933958"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1"/>
                  </a:solidFill>
                </a:rPr>
                <a:t>PFS</a:t>
              </a:r>
            </a:p>
            <a:p>
              <a:pPr algn="ctr"/>
              <a:r>
                <a:rPr lang="en-US" altLang="zh-CN" sz="1600" dirty="0"/>
                <a:t>@40pts</a:t>
              </a:r>
              <a:endParaRPr lang="zh-CN" altLang="en-US" sz="1600" dirty="0"/>
            </a:p>
          </p:txBody>
        </p:sp>
        <mc:AlternateContent xmlns:mc="http://schemas.openxmlformats.org/markup-compatibility/2006" xmlns:a14="http://schemas.microsoft.com/office/drawing/2010/main">
          <mc:Choice Requires="a14">
            <p:sp>
              <p:nvSpPr>
                <p:cNvPr id="12" name="Flowchart: Process 11">
                  <a:extLst>
                    <a:ext uri="{FF2B5EF4-FFF2-40B4-BE49-F238E27FC236}">
                      <a16:creationId xmlns:a16="http://schemas.microsoft.com/office/drawing/2014/main" id="{59BC92CD-85D7-4906-8C2D-107DA3AA78B5}"/>
                    </a:ext>
                  </a:extLst>
                </p:cNvPr>
                <p:cNvSpPr/>
                <p:nvPr/>
              </p:nvSpPr>
              <p:spPr>
                <a:xfrm>
                  <a:off x="9225922" y="1965000"/>
                  <a:ext cx="2738880" cy="61264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b="1" dirty="0">
                      <a:solidFill>
                        <a:srgbClr val="4CC879"/>
                      </a:solidFill>
                    </a:rPr>
                    <a:t>GO</a:t>
                  </a:r>
                  <a:r>
                    <a:rPr lang="zh-CN" altLang="en-US" sz="1400" b="1" dirty="0">
                      <a:solidFill>
                        <a:srgbClr val="4CC879"/>
                      </a:solidFill>
                    </a:rPr>
                    <a:t>：</a:t>
                  </a:r>
                  <a:r>
                    <a:rPr lang="en-US" altLang="zh-CN" sz="1400" b="1" dirty="0">
                      <a:solidFill>
                        <a:srgbClr val="4CC879"/>
                      </a:solidFill>
                    </a:rPr>
                    <a:t>Bayesian model:</a:t>
                  </a:r>
                </a:p>
                <a:p>
                  <a:r>
                    <a:rPr lang="en-US" altLang="zh-CN" sz="1400" b="1" dirty="0" err="1">
                      <a:solidFill>
                        <a:srgbClr val="4CC879"/>
                      </a:solidFill>
                    </a:rPr>
                    <a:t>Pr</a:t>
                  </a:r>
                  <a:r>
                    <a:rPr lang="en-US" altLang="zh-CN" sz="1400" b="1" dirty="0">
                      <a:solidFill>
                        <a:srgbClr val="4CC879"/>
                      </a:solidFill>
                    </a:rPr>
                    <a:t>(</a:t>
                  </a:r>
                  <a:r>
                    <a:rPr lang="en-US" altLang="zh-CN" sz="1400" b="1" dirty="0" err="1">
                      <a:solidFill>
                        <a:srgbClr val="4CC879"/>
                      </a:solidFill>
                    </a:rPr>
                    <a:t>mPFS</a:t>
                  </a:r>
                  <a:r>
                    <a:rPr lang="en-US" altLang="zh-CN" sz="1400" b="1" dirty="0">
                      <a:solidFill>
                        <a:srgbClr val="4CC879"/>
                      </a:solidFill>
                    </a:rPr>
                    <a:t> </a:t>
                  </a:r>
                  <a14:m>
                    <m:oMath xmlns:m="http://schemas.openxmlformats.org/officeDocument/2006/math">
                      <m:r>
                        <a:rPr lang="en-US" altLang="zh-CN" sz="1400" b="1" i="1">
                          <a:solidFill>
                            <a:srgbClr val="4CC879"/>
                          </a:solidFill>
                          <a:latin typeface="Cambria Math" panose="02040503050406030204" pitchFamily="18" charset="0"/>
                          <a:ea typeface="Cambria Math" panose="02040503050406030204" pitchFamily="18" charset="0"/>
                        </a:rPr>
                        <m:t>≥</m:t>
                      </m:r>
                    </m:oMath>
                  </a14:m>
                  <a:r>
                    <a:rPr lang="en-US" altLang="zh-CN" sz="1400" b="1" dirty="0">
                      <a:solidFill>
                        <a:srgbClr val="4CC879"/>
                      </a:solidFill>
                    </a:rPr>
                    <a:t> TPP base) </a:t>
                  </a:r>
                  <a14:m>
                    <m:oMath xmlns:m="http://schemas.openxmlformats.org/officeDocument/2006/math">
                      <m:r>
                        <a:rPr lang="en-US" altLang="zh-CN" sz="1400" b="1" i="1">
                          <a:solidFill>
                            <a:srgbClr val="4CC879"/>
                          </a:solidFill>
                          <a:latin typeface="Cambria Math" panose="02040503050406030204" pitchFamily="18" charset="0"/>
                          <a:ea typeface="Cambria Math" panose="02040503050406030204" pitchFamily="18" charset="0"/>
                        </a:rPr>
                        <m:t>≥</m:t>
                      </m:r>
                    </m:oMath>
                  </a14:m>
                  <a:r>
                    <a:rPr lang="en-US" altLang="zh-CN" sz="1400" b="1" dirty="0">
                      <a:solidFill>
                        <a:srgbClr val="4CC879"/>
                      </a:solidFill>
                    </a:rPr>
                    <a:t> 67%</a:t>
                  </a:r>
                </a:p>
              </p:txBody>
            </p:sp>
          </mc:Choice>
          <mc:Fallback xmlns="">
            <p:sp>
              <p:nvSpPr>
                <p:cNvPr id="12" name="Flowchart: Process 11">
                  <a:extLst>
                    <a:ext uri="{FF2B5EF4-FFF2-40B4-BE49-F238E27FC236}">
                      <a16:creationId xmlns:a16="http://schemas.microsoft.com/office/drawing/2014/main" id="{59BC92CD-85D7-4906-8C2D-107DA3AA78B5}"/>
                    </a:ext>
                  </a:extLst>
                </p:cNvPr>
                <p:cNvSpPr>
                  <a:spLocks noRot="1" noChangeAspect="1" noMove="1" noResize="1" noEditPoints="1" noAdjustHandles="1" noChangeArrowheads="1" noChangeShapeType="1" noTextEdit="1"/>
                </p:cNvSpPr>
                <p:nvPr/>
              </p:nvSpPr>
              <p:spPr>
                <a:xfrm>
                  <a:off x="9225922" y="1965000"/>
                  <a:ext cx="2738880" cy="612648"/>
                </a:xfrm>
                <a:prstGeom prst="flowChartProcess">
                  <a:avLst/>
                </a:prstGeom>
                <a:blipFill>
                  <a:blip r:embed="rId5"/>
                  <a:stretch>
                    <a:fillRect l="-443" b="-196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Flowchart: Process 12">
                  <a:extLst>
                    <a:ext uri="{FF2B5EF4-FFF2-40B4-BE49-F238E27FC236}">
                      <a16:creationId xmlns:a16="http://schemas.microsoft.com/office/drawing/2014/main" id="{B0D02F7B-4592-43AC-B6B6-0EB034EDF7AB}"/>
                    </a:ext>
                  </a:extLst>
                </p:cNvPr>
                <p:cNvSpPr/>
                <p:nvPr/>
              </p:nvSpPr>
              <p:spPr>
                <a:xfrm>
                  <a:off x="9225922" y="3521732"/>
                  <a:ext cx="2739933" cy="61264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b="1" dirty="0">
                      <a:solidFill>
                        <a:srgbClr val="FF0000"/>
                      </a:solidFill>
                      <a:latin typeface="+mn-ea"/>
                    </a:rPr>
                    <a:t>No-go</a:t>
                  </a:r>
                  <a:r>
                    <a:rPr lang="zh-CN" altLang="en-US" sz="1400" b="1" dirty="0">
                      <a:solidFill>
                        <a:srgbClr val="FF0000"/>
                      </a:solidFill>
                      <a:latin typeface="+mn-ea"/>
                    </a:rPr>
                    <a:t>：</a:t>
                  </a:r>
                  <a:r>
                    <a:rPr lang="en-US" altLang="zh-CN" sz="1400" b="1" dirty="0">
                      <a:solidFill>
                        <a:srgbClr val="FF0000"/>
                      </a:solidFill>
                      <a:latin typeface="+mn-ea"/>
                    </a:rPr>
                    <a:t>Bayesian model:</a:t>
                  </a:r>
                </a:p>
                <a:p>
                  <a:r>
                    <a:rPr lang="en-US" altLang="zh-CN" sz="1400" b="1" dirty="0" err="1">
                      <a:solidFill>
                        <a:srgbClr val="FF0000"/>
                      </a:solidFill>
                      <a:latin typeface="+mn-ea"/>
                    </a:rPr>
                    <a:t>Pr</a:t>
                  </a:r>
                  <a:r>
                    <a:rPr lang="en-US" altLang="zh-CN" sz="1400" b="1" dirty="0">
                      <a:solidFill>
                        <a:srgbClr val="FF0000"/>
                      </a:solidFill>
                      <a:latin typeface="+mn-ea"/>
                    </a:rPr>
                    <a:t>(</a:t>
                  </a:r>
                  <a:r>
                    <a:rPr lang="en-US" altLang="zh-CN" sz="1400" b="1" dirty="0" err="1">
                      <a:solidFill>
                        <a:srgbClr val="FF0000"/>
                      </a:solidFill>
                      <a:latin typeface="+mn-ea"/>
                    </a:rPr>
                    <a:t>mPFS</a:t>
                  </a:r>
                  <a:r>
                    <a:rPr lang="en-US" altLang="zh-CN" sz="1400" b="1" dirty="0">
                      <a:solidFill>
                        <a:srgbClr val="FF0000"/>
                      </a:solidFill>
                      <a:latin typeface="+mn-ea"/>
                    </a:rPr>
                    <a:t> </a:t>
                  </a:r>
                  <a14:m>
                    <m:oMath xmlns:m="http://schemas.openxmlformats.org/officeDocument/2006/math">
                      <m:r>
                        <a:rPr lang="en-US" altLang="zh-CN" sz="1400" i="1">
                          <a:solidFill>
                            <a:srgbClr val="FF0000"/>
                          </a:solidFill>
                          <a:latin typeface="Cambria Math" panose="02040503050406030204" pitchFamily="18" charset="0"/>
                          <a:ea typeface="Cambria Math" panose="02040503050406030204" pitchFamily="18" charset="0"/>
                        </a:rPr>
                        <m:t>≤</m:t>
                      </m:r>
                    </m:oMath>
                  </a14:m>
                  <a:r>
                    <a:rPr lang="en-US" altLang="zh-CN" sz="1400" b="1" dirty="0">
                      <a:solidFill>
                        <a:srgbClr val="FF0000"/>
                      </a:solidFill>
                      <a:latin typeface="+mn-ea"/>
                    </a:rPr>
                    <a:t> SOC) </a:t>
                  </a:r>
                  <a14:m>
                    <m:oMath xmlns:m="http://schemas.openxmlformats.org/officeDocument/2006/math">
                      <m:r>
                        <a:rPr lang="en-US" altLang="zh-CN" sz="1400" i="1">
                          <a:solidFill>
                            <a:srgbClr val="FF0000"/>
                          </a:solidFill>
                          <a:latin typeface="Cambria Math" panose="02040503050406030204" pitchFamily="18" charset="0"/>
                          <a:ea typeface="Cambria Math" panose="02040503050406030204" pitchFamily="18" charset="0"/>
                        </a:rPr>
                        <m:t>≥ </m:t>
                      </m:r>
                    </m:oMath>
                  </a14:m>
                  <a:r>
                    <a:rPr lang="en-US" altLang="zh-CN" sz="1400" b="1" dirty="0">
                      <a:solidFill>
                        <a:srgbClr val="FF0000"/>
                      </a:solidFill>
                      <a:latin typeface="+mn-ea"/>
                    </a:rPr>
                    <a:t>10%</a:t>
                  </a:r>
                  <a:endParaRPr lang="zh-CN" altLang="en-US" sz="1400" b="1" dirty="0">
                    <a:solidFill>
                      <a:srgbClr val="FF0000"/>
                    </a:solidFill>
                    <a:latin typeface="+mn-ea"/>
                  </a:endParaRPr>
                </a:p>
              </p:txBody>
            </p:sp>
          </mc:Choice>
          <mc:Fallback xmlns="">
            <p:sp>
              <p:nvSpPr>
                <p:cNvPr id="13" name="Flowchart: Process 12">
                  <a:extLst>
                    <a:ext uri="{FF2B5EF4-FFF2-40B4-BE49-F238E27FC236}">
                      <a16:creationId xmlns:a16="http://schemas.microsoft.com/office/drawing/2014/main" id="{B0D02F7B-4592-43AC-B6B6-0EB034EDF7AB}"/>
                    </a:ext>
                  </a:extLst>
                </p:cNvPr>
                <p:cNvSpPr>
                  <a:spLocks noRot="1" noChangeAspect="1" noMove="1" noResize="1" noEditPoints="1" noAdjustHandles="1" noChangeArrowheads="1" noChangeShapeType="1" noTextEdit="1"/>
                </p:cNvSpPr>
                <p:nvPr/>
              </p:nvSpPr>
              <p:spPr>
                <a:xfrm>
                  <a:off x="9225922" y="3521732"/>
                  <a:ext cx="2739933" cy="612648"/>
                </a:xfrm>
                <a:prstGeom prst="flowChartProcess">
                  <a:avLst/>
                </a:prstGeom>
                <a:blipFill>
                  <a:blip r:embed="rId6"/>
                  <a:stretch>
                    <a:fillRect l="-443" b="-971"/>
                  </a:stretch>
                </a:blipFill>
              </p:spPr>
              <p:txBody>
                <a:bodyPr/>
                <a:lstStyle/>
                <a:p>
                  <a:r>
                    <a:rPr lang="zh-CN" altLang="en-US">
                      <a:noFill/>
                    </a:rPr>
                    <a:t> </a:t>
                  </a:r>
                </a:p>
              </p:txBody>
            </p:sp>
          </mc:Fallback>
        </mc:AlternateContent>
        <p:cxnSp>
          <p:nvCxnSpPr>
            <p:cNvPr id="14" name="Straight Arrow Connector 13">
              <a:extLst>
                <a:ext uri="{FF2B5EF4-FFF2-40B4-BE49-F238E27FC236}">
                  <a16:creationId xmlns:a16="http://schemas.microsoft.com/office/drawing/2014/main" id="{63A5D39E-A7EA-4B0B-B794-2E23758E098A}"/>
                </a:ext>
              </a:extLst>
            </p:cNvPr>
            <p:cNvCxnSpPr>
              <a:cxnSpLocks/>
              <a:stCxn id="11" idx="3"/>
              <a:endCxn id="12" idx="1"/>
            </p:cNvCxnSpPr>
            <p:nvPr/>
          </p:nvCxnSpPr>
          <p:spPr>
            <a:xfrm flipV="1">
              <a:off x="8853593" y="2271324"/>
              <a:ext cx="372329" cy="778259"/>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6CFE36B-CD7A-4A89-8FB7-1634D0BBEA32}"/>
                </a:ext>
              </a:extLst>
            </p:cNvPr>
            <p:cNvCxnSpPr>
              <a:cxnSpLocks/>
              <a:stCxn id="11" idx="3"/>
              <a:endCxn id="13" idx="1"/>
            </p:cNvCxnSpPr>
            <p:nvPr/>
          </p:nvCxnSpPr>
          <p:spPr>
            <a:xfrm>
              <a:off x="8853593" y="3049583"/>
              <a:ext cx="372329" cy="778473"/>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545879E-A180-4D0D-A5BA-BBBD7593478F}"/>
                </a:ext>
              </a:extLst>
            </p:cNvPr>
            <p:cNvCxnSpPr>
              <a:cxnSpLocks/>
              <a:stCxn id="6" idx="3"/>
              <a:endCxn id="11" idx="1"/>
            </p:cNvCxnSpPr>
            <p:nvPr/>
          </p:nvCxnSpPr>
          <p:spPr>
            <a:xfrm>
              <a:off x="5109963" y="3049583"/>
              <a:ext cx="2809672"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BA053A8-3AD0-4614-8525-B5B59C68B9AB}"/>
                </a:ext>
              </a:extLst>
            </p:cNvPr>
            <p:cNvSpPr txBox="1"/>
            <p:nvPr/>
          </p:nvSpPr>
          <p:spPr>
            <a:xfrm>
              <a:off x="5467717" y="2744033"/>
              <a:ext cx="2094163" cy="369332"/>
            </a:xfrm>
            <a:prstGeom prst="rect">
              <a:avLst/>
            </a:prstGeom>
            <a:noFill/>
          </p:spPr>
          <p:txBody>
            <a:bodyPr wrap="none" rtlCol="0">
              <a:spAutoFit/>
            </a:bodyPr>
            <a:lstStyle/>
            <a:p>
              <a:r>
                <a:rPr lang="en-US" altLang="zh-CN" dirty="0"/>
                <a:t>Wait for PFS data</a:t>
              </a:r>
              <a:endParaRPr lang="zh-CN" altLang="en-US" dirty="0"/>
            </a:p>
          </p:txBody>
        </p:sp>
        <p:sp>
          <p:nvSpPr>
            <p:cNvPr id="18" name="Flowchart: Process 17">
              <a:extLst>
                <a:ext uri="{FF2B5EF4-FFF2-40B4-BE49-F238E27FC236}">
                  <a16:creationId xmlns:a16="http://schemas.microsoft.com/office/drawing/2014/main" id="{2A5CCCB9-58AF-44B8-967C-0C51625F02BA}"/>
                </a:ext>
              </a:extLst>
            </p:cNvPr>
            <p:cNvSpPr/>
            <p:nvPr/>
          </p:nvSpPr>
          <p:spPr>
            <a:xfrm>
              <a:off x="9226974" y="2743474"/>
              <a:ext cx="2738881" cy="61264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b="1" dirty="0">
                  <a:solidFill>
                    <a:schemeClr val="accent6">
                      <a:lumMod val="50000"/>
                    </a:schemeClr>
                  </a:solidFill>
                  <a:latin typeface="+mn-ea"/>
                </a:rPr>
                <a:t>Gray area</a:t>
              </a:r>
              <a:r>
                <a:rPr lang="zh-CN" altLang="en-US" sz="1400" b="1" dirty="0">
                  <a:solidFill>
                    <a:schemeClr val="accent6">
                      <a:lumMod val="50000"/>
                    </a:schemeClr>
                  </a:solidFill>
                  <a:latin typeface="+mn-ea"/>
                </a:rPr>
                <a:t>：</a:t>
              </a:r>
              <a:r>
                <a:rPr lang="en-US" altLang="zh-CN" sz="1400" b="1" dirty="0">
                  <a:solidFill>
                    <a:schemeClr val="accent6">
                      <a:lumMod val="50000"/>
                    </a:schemeClr>
                  </a:solidFill>
                  <a:latin typeface="+mn-ea"/>
                </a:rPr>
                <a:t>Consider more information</a:t>
              </a:r>
              <a:endParaRPr lang="zh-CN" altLang="en-US" sz="1400" b="1" dirty="0">
                <a:solidFill>
                  <a:schemeClr val="accent6">
                    <a:lumMod val="50000"/>
                  </a:schemeClr>
                </a:solidFill>
                <a:latin typeface="+mn-ea"/>
              </a:endParaRPr>
            </a:p>
          </p:txBody>
        </p:sp>
        <p:cxnSp>
          <p:nvCxnSpPr>
            <p:cNvPr id="19" name="Straight Arrow Connector 18">
              <a:extLst>
                <a:ext uri="{FF2B5EF4-FFF2-40B4-BE49-F238E27FC236}">
                  <a16:creationId xmlns:a16="http://schemas.microsoft.com/office/drawing/2014/main" id="{2D8B8C3B-D1AB-4199-90BF-F2FE1084F76D}"/>
                </a:ext>
              </a:extLst>
            </p:cNvPr>
            <p:cNvCxnSpPr>
              <a:cxnSpLocks/>
              <a:stCxn id="11" idx="3"/>
              <a:endCxn id="18" idx="1"/>
            </p:cNvCxnSpPr>
            <p:nvPr/>
          </p:nvCxnSpPr>
          <p:spPr>
            <a:xfrm>
              <a:off x="8853593" y="3049583"/>
              <a:ext cx="373381" cy="215"/>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75" name="Flowchart: Process 74">
              <a:extLst>
                <a:ext uri="{FF2B5EF4-FFF2-40B4-BE49-F238E27FC236}">
                  <a16:creationId xmlns:a16="http://schemas.microsoft.com/office/drawing/2014/main" id="{1E1D8D22-A2E8-4AA4-B8CF-6B3AA1898670}"/>
                </a:ext>
              </a:extLst>
            </p:cNvPr>
            <p:cNvSpPr/>
            <p:nvPr/>
          </p:nvSpPr>
          <p:spPr>
            <a:xfrm>
              <a:off x="151400" y="2743259"/>
              <a:ext cx="1028440"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t>ORR</a:t>
              </a:r>
              <a:endParaRPr lang="en-US" altLang="zh-CN" dirty="0"/>
            </a:p>
            <a:p>
              <a:pPr algn="ctr"/>
              <a:r>
                <a:rPr lang="en-US" altLang="zh-CN" dirty="0"/>
                <a:t>@20pts</a:t>
              </a:r>
              <a:endParaRPr lang="zh-CN" altLang="en-US" dirty="0"/>
            </a:p>
          </p:txBody>
        </p:sp>
        <mc:AlternateContent xmlns:mc="http://schemas.openxmlformats.org/markup-compatibility/2006" xmlns:a14="http://schemas.microsoft.com/office/drawing/2010/main">
          <mc:Choice Requires="a14">
            <p:sp>
              <p:nvSpPr>
                <p:cNvPr id="76" name="Flowchart: Process 75">
                  <a:extLst>
                    <a:ext uri="{FF2B5EF4-FFF2-40B4-BE49-F238E27FC236}">
                      <a16:creationId xmlns:a16="http://schemas.microsoft.com/office/drawing/2014/main" id="{28915D79-EC65-4F76-963B-91E5755EC8A7}"/>
                    </a:ext>
                  </a:extLst>
                </p:cNvPr>
                <p:cNvSpPr/>
                <p:nvPr/>
              </p:nvSpPr>
              <p:spPr>
                <a:xfrm>
                  <a:off x="1446486" y="1964786"/>
                  <a:ext cx="2529871" cy="61264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b="1" dirty="0">
                      <a:solidFill>
                        <a:srgbClr val="4CC879"/>
                      </a:solidFill>
                    </a:rPr>
                    <a:t>GO</a:t>
                  </a:r>
                  <a:r>
                    <a:rPr lang="zh-CN" altLang="en-US" sz="1400" b="1" dirty="0">
                      <a:solidFill>
                        <a:srgbClr val="4CC879"/>
                      </a:solidFill>
                    </a:rPr>
                    <a:t>：</a:t>
                  </a:r>
                  <a:r>
                    <a:rPr lang="en-US" altLang="zh-CN" sz="1400" b="1" dirty="0">
                      <a:solidFill>
                        <a:srgbClr val="4CC879"/>
                      </a:solidFill>
                    </a:rPr>
                    <a:t>Predictive prob:</a:t>
                  </a:r>
                </a:p>
                <a:p>
                  <a:r>
                    <a:rPr lang="en-US" altLang="zh-CN" sz="1400" b="1" dirty="0" err="1">
                      <a:solidFill>
                        <a:srgbClr val="4CC879"/>
                      </a:solidFill>
                    </a:rPr>
                    <a:t>Pr</a:t>
                  </a:r>
                  <a:r>
                    <a:rPr lang="en-US" altLang="zh-CN" sz="1400" b="1" dirty="0">
                      <a:solidFill>
                        <a:srgbClr val="4CC879"/>
                      </a:solidFill>
                    </a:rPr>
                    <a:t>(Efficacy at final) </a:t>
                  </a:r>
                  <a14:m>
                    <m:oMath xmlns:m="http://schemas.openxmlformats.org/officeDocument/2006/math">
                      <m:r>
                        <a:rPr lang="en-US" altLang="zh-CN" sz="1400" b="1" i="1" smtClean="0">
                          <a:solidFill>
                            <a:srgbClr val="4CC879"/>
                          </a:solidFill>
                          <a:latin typeface="Cambria Math" panose="02040503050406030204" pitchFamily="18" charset="0"/>
                          <a:ea typeface="Cambria Math" panose="02040503050406030204" pitchFamily="18" charset="0"/>
                        </a:rPr>
                        <m:t>≥</m:t>
                      </m:r>
                    </m:oMath>
                  </a14:m>
                  <a:r>
                    <a:rPr lang="en-US" altLang="zh-CN" sz="1400" b="1" dirty="0">
                      <a:solidFill>
                        <a:srgbClr val="4CC879"/>
                      </a:solidFill>
                    </a:rPr>
                    <a:t> 80%</a:t>
                  </a:r>
                  <a:endParaRPr lang="zh-CN" altLang="en-US" sz="1400" b="1" dirty="0">
                    <a:solidFill>
                      <a:srgbClr val="4CC879"/>
                    </a:solidFill>
                  </a:endParaRPr>
                </a:p>
              </p:txBody>
            </p:sp>
          </mc:Choice>
          <mc:Fallback xmlns="">
            <p:sp>
              <p:nvSpPr>
                <p:cNvPr id="76" name="Flowchart: Process 75">
                  <a:extLst>
                    <a:ext uri="{FF2B5EF4-FFF2-40B4-BE49-F238E27FC236}">
                      <a16:creationId xmlns:a16="http://schemas.microsoft.com/office/drawing/2014/main" id="{28915D79-EC65-4F76-963B-91E5755EC8A7}"/>
                    </a:ext>
                  </a:extLst>
                </p:cNvPr>
                <p:cNvSpPr>
                  <a:spLocks noRot="1" noChangeAspect="1" noMove="1" noResize="1" noEditPoints="1" noAdjustHandles="1" noChangeArrowheads="1" noChangeShapeType="1" noTextEdit="1"/>
                </p:cNvSpPr>
                <p:nvPr/>
              </p:nvSpPr>
              <p:spPr>
                <a:xfrm>
                  <a:off x="1446486" y="1964786"/>
                  <a:ext cx="2529871" cy="612648"/>
                </a:xfrm>
                <a:prstGeom prst="flowChartProcess">
                  <a:avLst/>
                </a:prstGeom>
                <a:blipFill>
                  <a:blip r:embed="rId7"/>
                  <a:stretch>
                    <a:fillRect l="-480" b="-1961"/>
                  </a:stretch>
                </a:blipFill>
              </p:spPr>
              <p:txBody>
                <a:bodyPr/>
                <a:lstStyle/>
                <a:p>
                  <a:r>
                    <a:rPr lang="zh-CN" altLang="en-US">
                      <a:noFill/>
                    </a:rPr>
                    <a:t> </a:t>
                  </a:r>
                </a:p>
              </p:txBody>
            </p:sp>
          </mc:Fallback>
        </mc:AlternateContent>
        <p:sp>
          <p:nvSpPr>
            <p:cNvPr id="77" name="Flowchart: Process 76">
              <a:extLst>
                <a:ext uri="{FF2B5EF4-FFF2-40B4-BE49-F238E27FC236}">
                  <a16:creationId xmlns:a16="http://schemas.microsoft.com/office/drawing/2014/main" id="{085245B9-B944-4FE0-844E-6D0F83CCB627}"/>
                </a:ext>
              </a:extLst>
            </p:cNvPr>
            <p:cNvSpPr/>
            <p:nvPr/>
          </p:nvSpPr>
          <p:spPr>
            <a:xfrm>
              <a:off x="1445753" y="3519716"/>
              <a:ext cx="2530241" cy="61264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b="1" dirty="0">
                  <a:solidFill>
                    <a:srgbClr val="FF0000"/>
                  </a:solidFill>
                </a:rPr>
                <a:t>No-go</a:t>
              </a:r>
              <a:r>
                <a:rPr lang="zh-CN" altLang="en-US" sz="1400" b="1" dirty="0">
                  <a:solidFill>
                    <a:srgbClr val="FF0000"/>
                  </a:solidFill>
                </a:rPr>
                <a:t>：</a:t>
              </a:r>
              <a:r>
                <a:rPr lang="en-US" altLang="zh-CN" sz="1400" b="1" dirty="0">
                  <a:solidFill>
                    <a:srgbClr val="FF0000"/>
                  </a:solidFill>
                </a:rPr>
                <a:t>Predictive prob:</a:t>
              </a:r>
            </a:p>
            <a:p>
              <a:r>
                <a:rPr lang="en-US" altLang="zh-CN" sz="1400" b="1" dirty="0" err="1">
                  <a:solidFill>
                    <a:srgbClr val="FF0000"/>
                  </a:solidFill>
                </a:rPr>
                <a:t>Pr</a:t>
              </a:r>
              <a:r>
                <a:rPr lang="en-US" altLang="zh-CN" sz="1400" b="1" dirty="0">
                  <a:solidFill>
                    <a:srgbClr val="FF0000"/>
                  </a:solidFill>
                </a:rPr>
                <a:t>(Efficacy at final) &lt; 1%</a:t>
              </a:r>
              <a:endParaRPr lang="zh-CN" altLang="en-US" sz="1400" b="1" dirty="0">
                <a:solidFill>
                  <a:srgbClr val="FF0000"/>
                </a:solidFill>
              </a:endParaRPr>
            </a:p>
          </p:txBody>
        </p:sp>
        <p:cxnSp>
          <p:nvCxnSpPr>
            <p:cNvPr id="78" name="Straight Arrow Connector 77">
              <a:extLst>
                <a:ext uri="{FF2B5EF4-FFF2-40B4-BE49-F238E27FC236}">
                  <a16:creationId xmlns:a16="http://schemas.microsoft.com/office/drawing/2014/main" id="{05CF5A30-AD7E-4FAF-9E34-AEB6E116279F}"/>
                </a:ext>
              </a:extLst>
            </p:cNvPr>
            <p:cNvCxnSpPr>
              <a:cxnSpLocks/>
              <a:stCxn id="75" idx="3"/>
              <a:endCxn id="76" idx="1"/>
            </p:cNvCxnSpPr>
            <p:nvPr/>
          </p:nvCxnSpPr>
          <p:spPr>
            <a:xfrm flipV="1">
              <a:off x="1179840" y="2271110"/>
              <a:ext cx="266646" cy="778473"/>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2197D98B-C4F4-4DFE-AD99-16DC937352A1}"/>
                </a:ext>
              </a:extLst>
            </p:cNvPr>
            <p:cNvCxnSpPr>
              <a:cxnSpLocks/>
              <a:stCxn id="75" idx="3"/>
              <a:endCxn id="77" idx="1"/>
            </p:cNvCxnSpPr>
            <p:nvPr/>
          </p:nvCxnSpPr>
          <p:spPr>
            <a:xfrm>
              <a:off x="1179840" y="3049583"/>
              <a:ext cx="265913" cy="776457"/>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9AFAD2FB-FEF0-4CD2-9206-2E5904041E1E}"/>
                </a:ext>
              </a:extLst>
            </p:cNvPr>
            <p:cNvSpPr txBox="1"/>
            <p:nvPr/>
          </p:nvSpPr>
          <p:spPr>
            <a:xfrm>
              <a:off x="1534964" y="2743259"/>
              <a:ext cx="2188804" cy="369332"/>
            </a:xfrm>
            <a:prstGeom prst="rect">
              <a:avLst/>
            </a:prstGeom>
            <a:noFill/>
          </p:spPr>
          <p:txBody>
            <a:bodyPr wrap="none" rtlCol="0">
              <a:spAutoFit/>
            </a:bodyPr>
            <a:lstStyle/>
            <a:p>
              <a:r>
                <a:rPr lang="en-US" altLang="zh-CN" dirty="0"/>
                <a:t>Wait for ORR data</a:t>
              </a:r>
              <a:endParaRPr lang="zh-CN" altLang="en-US" dirty="0"/>
            </a:p>
          </p:txBody>
        </p:sp>
        <p:cxnSp>
          <p:nvCxnSpPr>
            <p:cNvPr id="85" name="Straight Arrow Connector 84">
              <a:extLst>
                <a:ext uri="{FF2B5EF4-FFF2-40B4-BE49-F238E27FC236}">
                  <a16:creationId xmlns:a16="http://schemas.microsoft.com/office/drawing/2014/main" id="{8A6FBBCC-DADF-4F8C-970E-CBAA8F1A31BC}"/>
                </a:ext>
              </a:extLst>
            </p:cNvPr>
            <p:cNvCxnSpPr>
              <a:cxnSpLocks/>
              <a:stCxn id="75" idx="3"/>
              <a:endCxn id="6" idx="1"/>
            </p:cNvCxnSpPr>
            <p:nvPr/>
          </p:nvCxnSpPr>
          <p:spPr>
            <a:xfrm>
              <a:off x="1179840" y="3049583"/>
              <a:ext cx="2901683"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61053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en-US" altLang="zh-CN" dirty="0" err="1">
                <a:cs typeface="+mn-ea"/>
                <a:sym typeface="+mn-lt"/>
              </a:rPr>
              <a:t>Copyright©Simcere</a:t>
            </a:r>
            <a:r>
              <a:rPr lang="en-US" altLang="zh-CN" dirty="0">
                <a:cs typeface="+mn-ea"/>
                <a:sym typeface="+mn-lt"/>
              </a:rPr>
              <a:t> </a:t>
            </a:r>
            <a:r>
              <a:rPr lang="en-US" altLang="zh-CN" dirty="0" err="1">
                <a:cs typeface="+mn-ea"/>
                <a:sym typeface="+mn-lt"/>
              </a:rPr>
              <a:t>Zaiming</a:t>
            </a:r>
            <a:r>
              <a:rPr lang="en-US" altLang="zh-CN" dirty="0">
                <a:cs typeface="+mn-ea"/>
                <a:sym typeface="+mn-lt"/>
              </a:rPr>
              <a:t> Pharmaceutical Co., Ltd. ALL RIGHTS RESERVED</a:t>
            </a:r>
            <a:endParaRPr lang="zh-CN" altLang="en-US" dirty="0">
              <a:cs typeface="+mn-ea"/>
              <a:sym typeface="+mn-lt"/>
            </a:endParaRPr>
          </a:p>
        </p:txBody>
      </p:sp>
      <p:sp>
        <p:nvSpPr>
          <p:cNvPr id="5" name="灯片编号占位符 4"/>
          <p:cNvSpPr>
            <a:spLocks noGrp="1"/>
          </p:cNvSpPr>
          <p:nvPr>
            <p:ph type="sldNum" sz="quarter" idx="12"/>
          </p:nvPr>
        </p:nvSpPr>
        <p:spPr/>
        <p:txBody>
          <a:bodyPr/>
          <a:lstStyle/>
          <a:p>
            <a:fld id="{E4B38883-E1FC-4E66-8A2B-D2BAE752E622}" type="slidenum">
              <a:rPr lang="zh-CN" altLang="en-US" smtClean="0">
                <a:cs typeface="+mn-ea"/>
                <a:sym typeface="+mn-lt"/>
              </a:rPr>
              <a:t>27</a:t>
            </a:fld>
            <a:r>
              <a:rPr lang="zh-CN" altLang="en-US">
                <a:cs typeface="+mn-ea"/>
                <a:sym typeface="+mn-lt"/>
              </a:rPr>
              <a:t>丨</a:t>
            </a:r>
            <a:endParaRPr lang="zh-CN" altLang="en-US" dirty="0">
              <a:cs typeface="+mn-ea"/>
              <a:sym typeface="+mn-lt"/>
            </a:endParaRPr>
          </a:p>
        </p:txBody>
      </p:sp>
      <p:sp>
        <p:nvSpPr>
          <p:cNvPr id="6" name="标题 5"/>
          <p:cNvSpPr>
            <a:spLocks noGrp="1"/>
          </p:cNvSpPr>
          <p:nvPr>
            <p:ph type="title"/>
          </p:nvPr>
        </p:nvSpPr>
        <p:spPr/>
        <p:txBody>
          <a:bodyPr/>
          <a:lstStyle/>
          <a:p>
            <a:r>
              <a:rPr lang="en-US" altLang="zh-CN" dirty="0"/>
              <a:t>Summary</a:t>
            </a:r>
            <a:endParaRPr lang="zh-CN" altLang="en-US" dirty="0"/>
          </a:p>
        </p:txBody>
      </p:sp>
      <p:sp>
        <p:nvSpPr>
          <p:cNvPr id="7" name="文本占位符 6"/>
          <p:cNvSpPr>
            <a:spLocks noGrp="1"/>
          </p:cNvSpPr>
          <p:nvPr>
            <p:ph type="body" sz="quarter" idx="20"/>
          </p:nvPr>
        </p:nvSpPr>
        <p:spPr/>
        <p:txBody>
          <a:bodyPr/>
          <a:lstStyle/>
          <a:p>
            <a:r>
              <a:rPr lang="en-US" altLang="zh-CN" dirty="0"/>
              <a:t>04</a:t>
            </a:r>
            <a:endParaRPr lang="zh-CN"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a:t>Summary</a:t>
            </a:r>
            <a:endParaRPr lang="zh-CN" altLang="en-US" dirty="0"/>
          </a:p>
        </p:txBody>
      </p:sp>
      <p:sp>
        <p:nvSpPr>
          <p:cNvPr id="3" name="页脚占位符 2"/>
          <p:cNvSpPr>
            <a:spLocks noGrp="1"/>
          </p:cNvSpPr>
          <p:nvPr>
            <p:ph type="ftr" sz="quarter" idx="11"/>
          </p:nvPr>
        </p:nvSpPr>
        <p:spPr/>
        <p:txBody>
          <a:bodyPr/>
          <a:lstStyle/>
          <a:p>
            <a:r>
              <a:rPr lang="en-US" altLang="zh-CN" dirty="0" err="1"/>
              <a:t>Copyright©Simcere</a:t>
            </a:r>
            <a:r>
              <a:rPr lang="en-US" altLang="zh-CN" dirty="0"/>
              <a:t> </a:t>
            </a:r>
            <a:r>
              <a:rPr lang="en-US" altLang="zh-CN" dirty="0" err="1"/>
              <a:t>Zaiming</a:t>
            </a:r>
            <a:r>
              <a:rPr lang="en-US" altLang="zh-CN" dirty="0"/>
              <a:t> Pharmaceutical Co., Ltd. ALL RIGHTS RESERVED</a:t>
            </a:r>
            <a:endParaRPr lang="zh-CN" altLang="en-US" dirty="0"/>
          </a:p>
        </p:txBody>
      </p:sp>
      <p:sp>
        <p:nvSpPr>
          <p:cNvPr id="4" name="灯片编号占位符 3"/>
          <p:cNvSpPr>
            <a:spLocks noGrp="1"/>
          </p:cNvSpPr>
          <p:nvPr>
            <p:ph type="sldNum" sz="quarter" idx="12"/>
          </p:nvPr>
        </p:nvSpPr>
        <p:spPr/>
        <p:txBody>
          <a:bodyPr/>
          <a:lstStyle/>
          <a:p>
            <a:fld id="{E4B38883-E1FC-4E66-8A2B-D2BAE752E622}" type="slidenum">
              <a:rPr lang="zh-CN" altLang="en-US" smtClean="0"/>
              <a:t>28</a:t>
            </a:fld>
            <a:r>
              <a:rPr lang="zh-CN" altLang="en-US"/>
              <a:t>丨</a:t>
            </a:r>
            <a:endParaRPr lang="zh-CN" altLang="en-US" dirty="0"/>
          </a:p>
        </p:txBody>
      </p:sp>
      <p:sp>
        <p:nvSpPr>
          <p:cNvPr id="8" name="内容占位符 7"/>
          <p:cNvSpPr>
            <a:spLocks noGrp="1"/>
          </p:cNvSpPr>
          <p:nvPr>
            <p:ph sz="quarter" idx="15"/>
          </p:nvPr>
        </p:nvSpPr>
        <p:spPr/>
        <p:txBody>
          <a:bodyPr>
            <a:normAutofit fontScale="92500" lnSpcReduction="20000"/>
          </a:bodyPr>
          <a:lstStyle/>
          <a:p>
            <a:r>
              <a:rPr lang="en-US" altLang="zh-CN" dirty="0"/>
              <a:t>Dual-criterion design is a commonly used design for </a:t>
            </a:r>
            <a:r>
              <a:rPr lang="en-US" altLang="zh-CN" dirty="0" err="1"/>
              <a:t>PoC</a:t>
            </a:r>
            <a:r>
              <a:rPr lang="en-US" altLang="zh-CN" dirty="0"/>
              <a:t> trial. It combines information from both medical and statistical perspectives.</a:t>
            </a:r>
          </a:p>
          <a:p>
            <a:endParaRPr lang="en-US" altLang="zh-CN" dirty="0"/>
          </a:p>
          <a:p>
            <a:r>
              <a:rPr lang="en-US" altLang="zh-CN" dirty="0"/>
              <a:t>Dual-criterion design is flexible. It can be applied to SAT/RCT, different endpoints, etc. It can be combined with other designs such as BOP2, non-inferiority, etc. </a:t>
            </a:r>
          </a:p>
          <a:p>
            <a:endParaRPr lang="en-US" altLang="zh-CN" dirty="0"/>
          </a:p>
          <a:p>
            <a:r>
              <a:rPr lang="en-US" altLang="zh-CN" dirty="0"/>
              <a:t>Choose of efficacy/futility boundary is a teamwork, also a learning/improving process of the TPP.</a:t>
            </a:r>
          </a:p>
          <a:p>
            <a:endParaRPr lang="en-US" altLang="zh-CN" dirty="0"/>
          </a:p>
          <a:p>
            <a:r>
              <a:rPr lang="en-US" altLang="zh-CN" dirty="0"/>
              <a:t>It is always hard to make decision for treatment effect just at effect boundary.</a:t>
            </a:r>
          </a:p>
          <a:p>
            <a:endParaRPr lang="en-US" altLang="zh-CN" dirty="0"/>
          </a:p>
          <a:p>
            <a:r>
              <a:rPr lang="en-US" altLang="zh-CN" dirty="0"/>
              <a:t>Sample size, sensitivity of decision rules and treatment difference are impossible triangular. </a:t>
            </a:r>
          </a:p>
          <a:p>
            <a:endParaRPr lang="zh-CN"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FCF47-E87E-4A64-A6D5-2FABFDE828BE}"/>
              </a:ext>
            </a:extLst>
          </p:cNvPr>
          <p:cNvSpPr>
            <a:spLocks noGrp="1"/>
          </p:cNvSpPr>
          <p:nvPr>
            <p:ph type="title"/>
          </p:nvPr>
        </p:nvSpPr>
        <p:spPr/>
        <p:txBody>
          <a:bodyPr/>
          <a:lstStyle/>
          <a:p>
            <a:r>
              <a:rPr lang="en-US" altLang="zh-CN" dirty="0"/>
              <a:t>Reference</a:t>
            </a:r>
            <a:endParaRPr lang="zh-CN" altLang="en-US" dirty="0"/>
          </a:p>
        </p:txBody>
      </p:sp>
      <p:sp>
        <p:nvSpPr>
          <p:cNvPr id="3" name="Footer Placeholder 2">
            <a:extLst>
              <a:ext uri="{FF2B5EF4-FFF2-40B4-BE49-F238E27FC236}">
                <a16:creationId xmlns:a16="http://schemas.microsoft.com/office/drawing/2014/main" id="{C2D7F019-037E-4935-9B19-1859D94E5604}"/>
              </a:ext>
            </a:extLst>
          </p:cNvPr>
          <p:cNvSpPr>
            <a:spLocks noGrp="1"/>
          </p:cNvSpPr>
          <p:nvPr>
            <p:ph type="ftr" sz="quarter" idx="11"/>
          </p:nvPr>
        </p:nvSpPr>
        <p:spPr/>
        <p:txBody>
          <a:bodyPr/>
          <a:lstStyle/>
          <a:p>
            <a:r>
              <a:rPr lang="en-US" altLang="zh-CN"/>
              <a:t>Copyright©Simcere Zaiming Pharmaceutical Co., Ltd. ALL RIGHTS RESERVED</a:t>
            </a:r>
            <a:endParaRPr lang="zh-CN" altLang="en-US" dirty="0"/>
          </a:p>
        </p:txBody>
      </p:sp>
      <p:sp>
        <p:nvSpPr>
          <p:cNvPr id="4" name="Slide Number Placeholder 3">
            <a:extLst>
              <a:ext uri="{FF2B5EF4-FFF2-40B4-BE49-F238E27FC236}">
                <a16:creationId xmlns:a16="http://schemas.microsoft.com/office/drawing/2014/main" id="{4E9F8A02-28D5-4C98-9F48-C599893FE651}"/>
              </a:ext>
            </a:extLst>
          </p:cNvPr>
          <p:cNvSpPr>
            <a:spLocks noGrp="1"/>
          </p:cNvSpPr>
          <p:nvPr>
            <p:ph type="sldNum" sz="quarter" idx="12"/>
          </p:nvPr>
        </p:nvSpPr>
        <p:spPr/>
        <p:txBody>
          <a:bodyPr/>
          <a:lstStyle/>
          <a:p>
            <a:fld id="{E4B38883-E1FC-4E66-8A2B-D2BAE752E622}" type="slidenum">
              <a:rPr lang="zh-CN" altLang="en-US" smtClean="0"/>
              <a:t>29</a:t>
            </a:fld>
            <a:r>
              <a:rPr lang="zh-CN" altLang="en-US"/>
              <a:t>丨</a:t>
            </a:r>
            <a:endParaRPr lang="zh-CN" altLang="en-US" dirty="0"/>
          </a:p>
        </p:txBody>
      </p:sp>
      <p:sp>
        <p:nvSpPr>
          <p:cNvPr id="5" name="Content Placeholder 4">
            <a:extLst>
              <a:ext uri="{FF2B5EF4-FFF2-40B4-BE49-F238E27FC236}">
                <a16:creationId xmlns:a16="http://schemas.microsoft.com/office/drawing/2014/main" id="{48CA105B-8FF2-4CBF-AF14-451CF10B842F}"/>
              </a:ext>
            </a:extLst>
          </p:cNvPr>
          <p:cNvSpPr>
            <a:spLocks noGrp="1"/>
          </p:cNvSpPr>
          <p:nvPr>
            <p:ph sz="quarter" idx="15"/>
          </p:nvPr>
        </p:nvSpPr>
        <p:spPr/>
        <p:txBody>
          <a:bodyPr/>
          <a:lstStyle/>
          <a:p>
            <a:r>
              <a:rPr lang="en-US" altLang="zh-CN" sz="1600" dirty="0"/>
              <a:t>Advantages of a wholly Bayesian approach to assessing efficacy in early drug development: a case study</a:t>
            </a:r>
            <a:r>
              <a:rPr lang="zh-CN" altLang="en-US" sz="1600" dirty="0"/>
              <a:t>，</a:t>
            </a:r>
            <a:r>
              <a:rPr lang="en-US" altLang="zh-CN" sz="1600" dirty="0"/>
              <a:t>Pharmaceutical Statistics, 2015</a:t>
            </a:r>
          </a:p>
          <a:p>
            <a:r>
              <a:rPr lang="en-US" altLang="zh-CN" sz="1600" dirty="0"/>
              <a:t>Bayesian Design of Proof-of Concept Trials</a:t>
            </a:r>
            <a:r>
              <a:rPr lang="zh-CN" altLang="en-US" sz="1600" dirty="0"/>
              <a:t>，</a:t>
            </a:r>
            <a:r>
              <a:rPr lang="en-US" altLang="zh-CN" sz="1600" dirty="0"/>
              <a:t>Therapeutic Innovation &amp; Regulatory Science, 2014</a:t>
            </a:r>
            <a:endParaRPr lang="zh-CN" altLang="en-US" sz="1600" dirty="0"/>
          </a:p>
          <a:p>
            <a:r>
              <a:rPr lang="en-US" altLang="zh-CN" sz="1600" dirty="0"/>
              <a:t>Beyond p-values: A phase II dual-criterion design with statistical significance and clinical relevance. Clinical Trials. 2018</a:t>
            </a:r>
          </a:p>
          <a:p>
            <a:r>
              <a:rPr lang="en-US" altLang="zh-CN" sz="1600" dirty="0"/>
              <a:t>BOP2: Bayesian optimal design for phase II clinical trials with simple and complex endpoints. Stat Med. 2017</a:t>
            </a:r>
          </a:p>
          <a:p>
            <a:r>
              <a:rPr lang="en-US" altLang="zh-CN" sz="1600" dirty="0"/>
              <a:t>Bayesian optimal phase II clinical trial design with time-to-event endpoint. Pharm Stat. 2020</a:t>
            </a:r>
          </a:p>
          <a:p>
            <a:r>
              <a:rPr lang="en-US" altLang="zh-CN" sz="1600" dirty="0"/>
              <a:t>Proof of Concept: Drug Selection? Or Dose Selection? Thoughts on Multiplicity Issues. </a:t>
            </a:r>
            <a:r>
              <a:rPr lang="en-US" altLang="zh-CN" sz="1600" dirty="0" err="1"/>
              <a:t>Ther</a:t>
            </a:r>
            <a:r>
              <a:rPr lang="en-US" altLang="zh-CN" sz="1600" dirty="0"/>
              <a:t> </a:t>
            </a:r>
            <a:r>
              <a:rPr lang="en-US" altLang="zh-CN" sz="1600" dirty="0" err="1"/>
              <a:t>Innov</a:t>
            </a:r>
            <a:r>
              <a:rPr lang="en-US" altLang="zh-CN" sz="1600" dirty="0"/>
              <a:t> </a:t>
            </a:r>
            <a:r>
              <a:rPr lang="en-US" altLang="zh-CN" sz="1600" dirty="0" err="1"/>
              <a:t>Regul</a:t>
            </a:r>
            <a:r>
              <a:rPr lang="en-US" altLang="zh-CN" sz="1600" dirty="0"/>
              <a:t> Sci. 2021</a:t>
            </a:r>
          </a:p>
          <a:p>
            <a:endParaRPr lang="zh-CN" altLang="en-US" dirty="0"/>
          </a:p>
        </p:txBody>
      </p:sp>
    </p:spTree>
    <p:extLst>
      <p:ext uri="{BB962C8B-B14F-4D97-AF65-F5344CB8AC3E}">
        <p14:creationId xmlns:p14="http://schemas.microsoft.com/office/powerpoint/2010/main" val="1270193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chor="t"/>
          <a:lstStyle/>
          <a:p>
            <a:r>
              <a:rPr lang="en-US" altLang="zh-CN" dirty="0">
                <a:cs typeface="+mn-ea"/>
                <a:sym typeface="+mn-lt"/>
              </a:rPr>
              <a:t>Introduction</a:t>
            </a:r>
            <a:endParaRPr lang="zh-CN" altLang="en-US" dirty="0"/>
          </a:p>
        </p:txBody>
      </p:sp>
      <p:sp>
        <p:nvSpPr>
          <p:cNvPr id="3" name="文本占位符 2"/>
          <p:cNvSpPr>
            <a:spLocks noGrp="1"/>
          </p:cNvSpPr>
          <p:nvPr>
            <p:ph type="body" sz="quarter" idx="20"/>
          </p:nvPr>
        </p:nvSpPr>
        <p:spPr/>
        <p:txBody>
          <a:bodyPr/>
          <a:lstStyle/>
          <a:p>
            <a:r>
              <a:rPr lang="en-US" altLang="zh-CN" dirty="0"/>
              <a:t>01</a:t>
            </a:r>
            <a:endParaRPr lang="zh-CN" altLang="en-US" dirty="0"/>
          </a:p>
        </p:txBody>
      </p:sp>
      <p:sp>
        <p:nvSpPr>
          <p:cNvPr id="4" name="页脚占位符 3"/>
          <p:cNvSpPr>
            <a:spLocks noGrp="1"/>
          </p:cNvSpPr>
          <p:nvPr>
            <p:ph type="ftr" sz="quarter" idx="11"/>
          </p:nvPr>
        </p:nvSpPr>
        <p:spPr/>
        <p:txBody>
          <a:bodyPr/>
          <a:lstStyle/>
          <a:p>
            <a:r>
              <a:rPr lang="en-US" altLang="zh-CN" dirty="0" err="1">
                <a:cs typeface="+mn-ea"/>
                <a:sym typeface="+mn-lt"/>
              </a:rPr>
              <a:t>Copyright©Simcere</a:t>
            </a:r>
            <a:r>
              <a:rPr lang="en-US" altLang="zh-CN" dirty="0">
                <a:cs typeface="+mn-ea"/>
                <a:sym typeface="+mn-lt"/>
              </a:rPr>
              <a:t> </a:t>
            </a:r>
            <a:r>
              <a:rPr lang="en-US" altLang="zh-CN" dirty="0" err="1">
                <a:cs typeface="+mn-ea"/>
                <a:sym typeface="+mn-lt"/>
              </a:rPr>
              <a:t>Zaiming</a:t>
            </a:r>
            <a:r>
              <a:rPr lang="en-US" altLang="zh-CN" dirty="0">
                <a:cs typeface="+mn-ea"/>
                <a:sym typeface="+mn-lt"/>
              </a:rPr>
              <a:t> Pharmaceutical Co., Ltd. ALL RIGHTS RESERVED</a:t>
            </a:r>
            <a:endParaRPr lang="zh-CN" altLang="en-US" dirty="0">
              <a:cs typeface="+mn-ea"/>
              <a:sym typeface="+mn-lt"/>
            </a:endParaRPr>
          </a:p>
        </p:txBody>
      </p:sp>
      <p:sp>
        <p:nvSpPr>
          <p:cNvPr id="5" name="灯片编号占位符 4"/>
          <p:cNvSpPr>
            <a:spLocks noGrp="1"/>
          </p:cNvSpPr>
          <p:nvPr>
            <p:ph type="sldNum" sz="quarter" idx="12"/>
          </p:nvPr>
        </p:nvSpPr>
        <p:spPr/>
        <p:txBody>
          <a:bodyPr/>
          <a:lstStyle/>
          <a:p>
            <a:fld id="{E4B38883-E1FC-4E66-8A2B-D2BAE752E622}" type="slidenum">
              <a:rPr lang="zh-CN" altLang="en-US" smtClean="0">
                <a:cs typeface="+mn-ea"/>
                <a:sym typeface="+mn-lt"/>
              </a:rPr>
              <a:t>3</a:t>
            </a:fld>
            <a:r>
              <a:rPr lang="zh-CN" altLang="en-US">
                <a:cs typeface="+mn-ea"/>
                <a:sym typeface="+mn-lt"/>
              </a:rPr>
              <a:t>丨</a:t>
            </a:r>
            <a:endParaRPr lang="zh-CN" altLang="en-US" dirty="0">
              <a:cs typeface="+mn-ea"/>
              <a:sym typeface="+mn-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5D54E-4567-4EFD-B203-8CC9FE437D2C}"/>
              </a:ext>
            </a:extLst>
          </p:cNvPr>
          <p:cNvSpPr>
            <a:spLocks noGrp="1"/>
          </p:cNvSpPr>
          <p:nvPr>
            <p:ph type="title"/>
          </p:nvPr>
        </p:nvSpPr>
        <p:spPr/>
        <p:txBody>
          <a:bodyPr/>
          <a:lstStyle/>
          <a:p>
            <a:r>
              <a:rPr lang="en-US" altLang="zh-CN" dirty="0"/>
              <a:t>Go/No-go ORR</a:t>
            </a:r>
            <a:endParaRPr lang="zh-CN" altLang="en-US" dirty="0"/>
          </a:p>
        </p:txBody>
      </p:sp>
      <p:sp>
        <p:nvSpPr>
          <p:cNvPr id="3" name="Footer Placeholder 2">
            <a:extLst>
              <a:ext uri="{FF2B5EF4-FFF2-40B4-BE49-F238E27FC236}">
                <a16:creationId xmlns:a16="http://schemas.microsoft.com/office/drawing/2014/main" id="{85E31D36-ADF7-41B0-856F-D04AF7203DA4}"/>
              </a:ext>
            </a:extLst>
          </p:cNvPr>
          <p:cNvSpPr>
            <a:spLocks noGrp="1"/>
          </p:cNvSpPr>
          <p:nvPr>
            <p:ph type="ftr" sz="quarter" idx="11"/>
          </p:nvPr>
        </p:nvSpPr>
        <p:spPr/>
        <p:txBody>
          <a:bodyPr/>
          <a:lstStyle/>
          <a:p>
            <a:r>
              <a:rPr lang="en-US" altLang="zh-CN"/>
              <a:t>Copyright©Simcere Zaiming Pharmaceutical Co., Ltd. ALL RIGHTS RESERVED</a:t>
            </a:r>
            <a:endParaRPr lang="zh-CN" altLang="en-US"/>
          </a:p>
        </p:txBody>
      </p:sp>
      <p:sp>
        <p:nvSpPr>
          <p:cNvPr id="4" name="Slide Number Placeholder 3">
            <a:extLst>
              <a:ext uri="{FF2B5EF4-FFF2-40B4-BE49-F238E27FC236}">
                <a16:creationId xmlns:a16="http://schemas.microsoft.com/office/drawing/2014/main" id="{892B584C-E0E6-4300-9187-966956E0B278}"/>
              </a:ext>
            </a:extLst>
          </p:cNvPr>
          <p:cNvSpPr>
            <a:spLocks noGrp="1"/>
          </p:cNvSpPr>
          <p:nvPr>
            <p:ph type="sldNum" sz="quarter" idx="12"/>
          </p:nvPr>
        </p:nvSpPr>
        <p:spPr/>
        <p:txBody>
          <a:bodyPr/>
          <a:lstStyle/>
          <a:p>
            <a:fld id="{E4B38883-E1FC-4E66-8A2B-D2BAE752E622}" type="slidenum">
              <a:rPr lang="zh-CN" altLang="en-US" smtClean="0"/>
              <a:t>32</a:t>
            </a:fld>
            <a:r>
              <a:rPr lang="zh-CN" altLang="en-US"/>
              <a:t>丨</a:t>
            </a:r>
          </a:p>
        </p:txBody>
      </p:sp>
      <p:graphicFrame>
        <p:nvGraphicFramePr>
          <p:cNvPr id="5" name="Table 4">
            <a:extLst>
              <a:ext uri="{FF2B5EF4-FFF2-40B4-BE49-F238E27FC236}">
                <a16:creationId xmlns:a16="http://schemas.microsoft.com/office/drawing/2014/main" id="{F2242292-7F13-4562-B266-DBDF3F42C93D}"/>
              </a:ext>
            </a:extLst>
          </p:cNvPr>
          <p:cNvGraphicFramePr>
            <a:graphicFrameLocks noGrp="1"/>
          </p:cNvGraphicFramePr>
          <p:nvPr>
            <p:extLst/>
          </p:nvPr>
        </p:nvGraphicFramePr>
        <p:xfrm>
          <a:off x="2565176" y="3475427"/>
          <a:ext cx="7061647" cy="2925587"/>
        </p:xfrm>
        <a:graphic>
          <a:graphicData uri="http://schemas.openxmlformats.org/drawingml/2006/table">
            <a:tbl>
              <a:tblPr firstRow="1" bandRow="1">
                <a:tableStyleId>{5C22544A-7EE6-4342-B048-85BDC9FD1C3A}</a:tableStyleId>
              </a:tblPr>
              <a:tblGrid>
                <a:gridCol w="762105">
                  <a:extLst>
                    <a:ext uri="{9D8B030D-6E8A-4147-A177-3AD203B41FA5}">
                      <a16:colId xmlns:a16="http://schemas.microsoft.com/office/drawing/2014/main" val="3298181489"/>
                    </a:ext>
                  </a:extLst>
                </a:gridCol>
                <a:gridCol w="1364901">
                  <a:extLst>
                    <a:ext uri="{9D8B030D-6E8A-4147-A177-3AD203B41FA5}">
                      <a16:colId xmlns:a16="http://schemas.microsoft.com/office/drawing/2014/main" val="3373331481"/>
                    </a:ext>
                  </a:extLst>
                </a:gridCol>
                <a:gridCol w="1259908">
                  <a:extLst>
                    <a:ext uri="{9D8B030D-6E8A-4147-A177-3AD203B41FA5}">
                      <a16:colId xmlns:a16="http://schemas.microsoft.com/office/drawing/2014/main" val="3192657516"/>
                    </a:ext>
                  </a:extLst>
                </a:gridCol>
                <a:gridCol w="1863614">
                  <a:extLst>
                    <a:ext uri="{9D8B030D-6E8A-4147-A177-3AD203B41FA5}">
                      <a16:colId xmlns:a16="http://schemas.microsoft.com/office/drawing/2014/main" val="2400464823"/>
                    </a:ext>
                  </a:extLst>
                </a:gridCol>
                <a:gridCol w="1811119">
                  <a:extLst>
                    <a:ext uri="{9D8B030D-6E8A-4147-A177-3AD203B41FA5}">
                      <a16:colId xmlns:a16="http://schemas.microsoft.com/office/drawing/2014/main" val="3663140792"/>
                    </a:ext>
                  </a:extLst>
                </a:gridCol>
              </a:tblGrid>
              <a:tr h="330892">
                <a:tc rowSpan="2">
                  <a:txBody>
                    <a:bodyPr/>
                    <a:lstStyle/>
                    <a:p>
                      <a:pPr lvl="0" algn="ctr">
                        <a:buNone/>
                      </a:pPr>
                      <a:r>
                        <a:rPr lang="zh-CN" altLang="en-US" sz="1100" dirty="0"/>
                        <a:t>#Pts.</a:t>
                      </a:r>
                      <a:endParaRPr lang="zh-CN" sz="1100" dirty="0"/>
                    </a:p>
                  </a:txBody>
                  <a:tcPr anchor="ctr"/>
                </a:tc>
                <a:tc rowSpan="2">
                  <a:txBody>
                    <a:bodyPr/>
                    <a:lstStyle/>
                    <a:p>
                      <a:pPr algn="ctr"/>
                      <a:r>
                        <a:rPr lang="zh-CN" altLang="en-US" sz="1100" dirty="0"/>
                        <a:t>Observed ORR</a:t>
                      </a:r>
                    </a:p>
                  </a:txBody>
                  <a:tcPr anchor="ctr"/>
                </a:tc>
                <a:tc rowSpan="2">
                  <a:txBody>
                    <a:bodyPr/>
                    <a:lstStyle/>
                    <a:p>
                      <a:pPr lvl="0" algn="ctr">
                        <a:buNone/>
                      </a:pPr>
                      <a:r>
                        <a:rPr lang="zh-CN" altLang="en-US" sz="1100" dirty="0"/>
                        <a:t>95% CI</a:t>
                      </a:r>
                    </a:p>
                  </a:txBody>
                  <a:tcPr anchor="ctr"/>
                </a:tc>
                <a:tc gridSpan="2">
                  <a:txBody>
                    <a:bodyPr/>
                    <a:lstStyle/>
                    <a:p>
                      <a:pPr lvl="0" algn="ctr">
                        <a:buNone/>
                      </a:pPr>
                      <a:r>
                        <a:rPr lang="zh-CN" sz="1100" b="1" i="0" u="none" strike="noStrike" noProof="0" dirty="0">
                          <a:latin typeface="等线"/>
                          <a:ea typeface="等线"/>
                        </a:rPr>
                        <a:t>Posterior probability</a:t>
                      </a:r>
                      <a:endParaRPr lang="zh-CN" dirty="0"/>
                    </a:p>
                  </a:txBody>
                  <a:tcPr anchor="ctr"/>
                </a:tc>
                <a:tc hMerge="1">
                  <a:txBody>
                    <a:bodyPr/>
                    <a:lstStyle/>
                    <a:p>
                      <a:endParaRPr lang="zh-CN"/>
                    </a:p>
                  </a:txBody>
                  <a:tcPr anchor="ctr"/>
                </a:tc>
                <a:extLst>
                  <a:ext uri="{0D108BD9-81ED-4DB2-BD59-A6C34878D82A}">
                    <a16:rowId xmlns:a16="http://schemas.microsoft.com/office/drawing/2014/main" val="3637747571"/>
                  </a:ext>
                </a:extLst>
              </a:tr>
              <a:tr h="262975">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a:r>
                        <a:rPr lang="en-US" altLang="zh-CN" sz="1100" dirty="0" err="1"/>
                        <a:t>Pr</a:t>
                      </a:r>
                      <a:r>
                        <a:rPr lang="zh-CN" altLang="en-US" sz="1100" dirty="0"/>
                        <a:t>(ORR &gt; </a:t>
                      </a:r>
                      <a:r>
                        <a:rPr lang="zh-CN" altLang="en-US" sz="1100" b="1" dirty="0"/>
                        <a:t>0.</a:t>
                      </a:r>
                      <a:r>
                        <a:rPr lang="en-US" altLang="zh-CN" sz="1100" b="1" dirty="0"/>
                        <a:t>55</a:t>
                      </a:r>
                      <a:r>
                        <a:rPr lang="zh-CN" altLang="en-US" sz="1100" dirty="0"/>
                        <a:t>)</a:t>
                      </a:r>
                      <a:endParaRPr lang="zh-CN" altLang="en-US" dirty="0"/>
                    </a:p>
                  </a:txBody>
                  <a:tcPr anchor="ctr"/>
                </a:tc>
                <a:tc>
                  <a:txBody>
                    <a:bodyPr/>
                    <a:lstStyle/>
                    <a:p>
                      <a:pPr algn="ctr"/>
                      <a:r>
                        <a:rPr lang="en-US" altLang="zh-CN" sz="1100" dirty="0" err="1"/>
                        <a:t>Pr</a:t>
                      </a:r>
                      <a:r>
                        <a:rPr lang="zh-CN" altLang="en-US" sz="1100" dirty="0"/>
                        <a:t>(ORR &lt; </a:t>
                      </a:r>
                      <a:r>
                        <a:rPr lang="zh-CN" altLang="en-US" sz="1100" b="1" dirty="0"/>
                        <a:t>0.</a:t>
                      </a:r>
                      <a:r>
                        <a:rPr lang="en-US" altLang="zh-CN" sz="1100" b="1" dirty="0"/>
                        <a:t>45</a:t>
                      </a:r>
                      <a:r>
                        <a:rPr lang="zh-CN" altLang="en-US" sz="1100" dirty="0"/>
                        <a:t>)</a:t>
                      </a:r>
                      <a:endParaRPr lang="zh-CN" altLang="en-US" dirty="0"/>
                    </a:p>
                  </a:txBody>
                  <a:tcPr anchor="ctr"/>
                </a:tc>
                <a:extLst>
                  <a:ext uri="{0D108BD9-81ED-4DB2-BD59-A6C34878D82A}">
                    <a16:rowId xmlns:a16="http://schemas.microsoft.com/office/drawing/2014/main" val="167028501"/>
                  </a:ext>
                </a:extLst>
              </a:tr>
              <a:tr h="215874">
                <a:tc>
                  <a:txBody>
                    <a:bodyPr/>
                    <a:lstStyle/>
                    <a:p>
                      <a:pPr lvl="0" algn="ctr">
                        <a:buNone/>
                      </a:pPr>
                      <a:r>
                        <a:rPr lang="en-US" altLang="zh-CN" sz="1100" dirty="0">
                          <a:solidFill>
                            <a:schemeClr val="tx1"/>
                          </a:solidFill>
                          <a:latin typeface="+mn-lt"/>
                        </a:rPr>
                        <a:t>40</a:t>
                      </a:r>
                      <a:endParaRPr lang="zh-CN" altLang="en-US" sz="1100" dirty="0">
                        <a:solidFill>
                          <a:schemeClr val="tx1"/>
                        </a:solidFill>
                        <a:latin typeface="+mn-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dirty="0">
                          <a:solidFill>
                            <a:schemeClr val="tx1"/>
                          </a:solidFill>
                          <a:latin typeface="+mn-lt"/>
                        </a:rPr>
                        <a:t>20 (0.50)</a:t>
                      </a:r>
                      <a:endParaRPr lang="zh-CN" altLang="en-US" sz="1100" dirty="0">
                        <a:solidFill>
                          <a:schemeClr val="tx1"/>
                        </a:solidFill>
                        <a:latin typeface="+mn-lt"/>
                      </a:endParaRPr>
                    </a:p>
                  </a:txBody>
                  <a:tcPr anchor="ctr"/>
                </a:tc>
                <a:tc>
                  <a:txBody>
                    <a:bodyPr/>
                    <a:lstStyle/>
                    <a:p>
                      <a:pPr lvl="0" algn="ctr">
                        <a:buNone/>
                      </a:pPr>
                      <a:r>
                        <a:rPr lang="en-US" altLang="zh-CN" sz="1100" dirty="0">
                          <a:solidFill>
                            <a:schemeClr val="tx1"/>
                          </a:solidFill>
                          <a:latin typeface="+mn-lt"/>
                        </a:rPr>
                        <a:t>0.34 – 0.66</a:t>
                      </a:r>
                      <a:endParaRPr lang="zh-CN" altLang="en-US" sz="1100" dirty="0">
                        <a:solidFill>
                          <a:schemeClr val="tx1"/>
                        </a:solidFill>
                        <a:latin typeface="+mn-lt"/>
                      </a:endParaRPr>
                    </a:p>
                  </a:txBody>
                  <a:tcPr anchor="ctr"/>
                </a:tc>
                <a:tc>
                  <a:txBody>
                    <a:bodyPr/>
                    <a:lstStyle/>
                    <a:p>
                      <a:pPr lvl="0" algn="ctr">
                        <a:buNone/>
                      </a:pPr>
                      <a:r>
                        <a:rPr lang="en-US" altLang="zh-CN" sz="1100" dirty="0">
                          <a:solidFill>
                            <a:schemeClr val="tx1"/>
                          </a:solidFill>
                          <a:latin typeface="+mn-lt"/>
                        </a:rPr>
                        <a:t>25.9%</a:t>
                      </a:r>
                      <a:endParaRPr lang="zh-CN" altLang="en-US" sz="1100" dirty="0">
                        <a:solidFill>
                          <a:schemeClr val="tx1"/>
                        </a:solidFill>
                        <a:latin typeface="+mn-lt"/>
                      </a:endParaRPr>
                    </a:p>
                  </a:txBody>
                  <a:tcPr anchor="ctr"/>
                </a:tc>
                <a:tc>
                  <a:txBody>
                    <a:bodyPr/>
                    <a:lstStyle/>
                    <a:p>
                      <a:pPr lvl="0" algn="ctr">
                        <a:buNone/>
                      </a:pPr>
                      <a:r>
                        <a:rPr lang="en-US" altLang="zh-CN" sz="1100" dirty="0">
                          <a:solidFill>
                            <a:schemeClr val="tx1"/>
                          </a:solidFill>
                          <a:latin typeface="+mn-lt"/>
                        </a:rPr>
                        <a:t>25.9%</a:t>
                      </a:r>
                      <a:endParaRPr lang="zh-CN" altLang="en-US" sz="1100" dirty="0">
                        <a:solidFill>
                          <a:schemeClr val="tx1"/>
                        </a:solidFill>
                        <a:latin typeface="+mn-lt"/>
                      </a:endParaRPr>
                    </a:p>
                  </a:txBody>
                  <a:tcPr anchor="ctr"/>
                </a:tc>
                <a:extLst>
                  <a:ext uri="{0D108BD9-81ED-4DB2-BD59-A6C34878D82A}">
                    <a16:rowId xmlns:a16="http://schemas.microsoft.com/office/drawing/2014/main" val="3204850896"/>
                  </a:ext>
                </a:extLst>
              </a:tr>
              <a:tr h="215874">
                <a:tc>
                  <a:txBody>
                    <a:bodyPr/>
                    <a:lstStyle/>
                    <a:p>
                      <a:pPr lvl="0" algn="ctr">
                        <a:buNone/>
                      </a:pPr>
                      <a:r>
                        <a:rPr lang="en-US" altLang="zh-CN" sz="1100" dirty="0">
                          <a:solidFill>
                            <a:schemeClr val="tx1"/>
                          </a:solidFill>
                          <a:latin typeface="+mn-lt"/>
                        </a:rPr>
                        <a:t>40</a:t>
                      </a:r>
                      <a:endParaRPr lang="zh-CN" altLang="en-US" sz="1100" dirty="0">
                        <a:solidFill>
                          <a:schemeClr val="tx1"/>
                        </a:solidFill>
                        <a:latin typeface="+mn-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dirty="0">
                          <a:solidFill>
                            <a:schemeClr val="tx1"/>
                          </a:solidFill>
                          <a:latin typeface="+mn-lt"/>
                        </a:rPr>
                        <a:t>21 (0.53)</a:t>
                      </a:r>
                      <a:endParaRPr lang="zh-CN" altLang="en-US" sz="1100" dirty="0">
                        <a:solidFill>
                          <a:schemeClr val="tx1"/>
                        </a:solidFill>
                        <a:latin typeface="+mn-lt"/>
                      </a:endParaRPr>
                    </a:p>
                  </a:txBody>
                  <a:tcPr anchor="ctr"/>
                </a:tc>
                <a:tc>
                  <a:txBody>
                    <a:bodyPr/>
                    <a:lstStyle/>
                    <a:p>
                      <a:pPr lvl="0" algn="ctr">
                        <a:buNone/>
                      </a:pPr>
                      <a:r>
                        <a:rPr lang="en-US" altLang="zh-CN" sz="1100" dirty="0">
                          <a:solidFill>
                            <a:schemeClr val="tx1"/>
                          </a:solidFill>
                          <a:latin typeface="+mn-lt"/>
                        </a:rPr>
                        <a:t>0.36 – 0.68</a:t>
                      </a:r>
                      <a:endParaRPr lang="zh-CN" altLang="en-US" sz="1100" dirty="0">
                        <a:solidFill>
                          <a:schemeClr val="tx1"/>
                        </a:solidFill>
                        <a:latin typeface="+mn-lt"/>
                      </a:endParaRPr>
                    </a:p>
                  </a:txBody>
                  <a:tcPr anchor="ctr"/>
                </a:tc>
                <a:tc>
                  <a:txBody>
                    <a:bodyPr/>
                    <a:lstStyle/>
                    <a:p>
                      <a:pPr lvl="0" algn="ctr">
                        <a:buNone/>
                      </a:pPr>
                      <a:r>
                        <a:rPr lang="en-US" altLang="zh-CN" sz="1100" dirty="0">
                          <a:solidFill>
                            <a:schemeClr val="tx1"/>
                          </a:solidFill>
                          <a:latin typeface="+mn-lt"/>
                        </a:rPr>
                        <a:t>36.9%</a:t>
                      </a:r>
                      <a:endParaRPr lang="zh-CN" altLang="en-US" sz="1100" dirty="0">
                        <a:solidFill>
                          <a:schemeClr val="tx1"/>
                        </a:solidFill>
                        <a:latin typeface="+mn-lt"/>
                      </a:endParaRPr>
                    </a:p>
                  </a:txBody>
                  <a:tcPr anchor="ctr"/>
                </a:tc>
                <a:tc>
                  <a:txBody>
                    <a:bodyPr/>
                    <a:lstStyle/>
                    <a:p>
                      <a:pPr lvl="0" algn="ctr">
                        <a:buNone/>
                      </a:pPr>
                      <a:r>
                        <a:rPr lang="en-US" altLang="zh-CN" sz="1100" dirty="0">
                          <a:solidFill>
                            <a:schemeClr val="tx1"/>
                          </a:solidFill>
                          <a:latin typeface="+mn-lt"/>
                        </a:rPr>
                        <a:t>16.9%</a:t>
                      </a:r>
                      <a:endParaRPr lang="zh-CN" altLang="en-US" sz="1100" dirty="0">
                        <a:solidFill>
                          <a:schemeClr val="tx1"/>
                        </a:solidFill>
                        <a:latin typeface="+mn-lt"/>
                      </a:endParaRPr>
                    </a:p>
                  </a:txBody>
                  <a:tcPr anchor="ctr"/>
                </a:tc>
                <a:extLst>
                  <a:ext uri="{0D108BD9-81ED-4DB2-BD59-A6C34878D82A}">
                    <a16:rowId xmlns:a16="http://schemas.microsoft.com/office/drawing/2014/main" val="2055430340"/>
                  </a:ext>
                </a:extLst>
              </a:tr>
              <a:tr h="215874">
                <a:tc>
                  <a:txBody>
                    <a:bodyPr/>
                    <a:lstStyle/>
                    <a:p>
                      <a:pPr lvl="0" algn="ctr">
                        <a:buNone/>
                      </a:pPr>
                      <a:r>
                        <a:rPr lang="en-US" altLang="zh-CN" sz="1100" dirty="0">
                          <a:solidFill>
                            <a:schemeClr val="tx1"/>
                          </a:solidFill>
                          <a:latin typeface="+mn-lt"/>
                        </a:rPr>
                        <a:t>40</a:t>
                      </a:r>
                      <a:endParaRPr lang="zh-CN" altLang="en-US" sz="1100" dirty="0">
                        <a:solidFill>
                          <a:schemeClr val="tx1"/>
                        </a:solidFill>
                        <a:latin typeface="+mn-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dirty="0">
                          <a:solidFill>
                            <a:schemeClr val="tx1"/>
                          </a:solidFill>
                          <a:latin typeface="+mn-lt"/>
                        </a:rPr>
                        <a:t>22 (0.55)</a:t>
                      </a:r>
                      <a:endParaRPr lang="zh-CN" altLang="en-US" sz="1100" dirty="0">
                        <a:solidFill>
                          <a:schemeClr val="tx1"/>
                        </a:solidFill>
                        <a:latin typeface="+mn-lt"/>
                      </a:endParaRPr>
                    </a:p>
                  </a:txBody>
                  <a:tcPr anchor="ctr"/>
                </a:tc>
                <a:tc>
                  <a:txBody>
                    <a:bodyPr/>
                    <a:lstStyle/>
                    <a:p>
                      <a:pPr lvl="0" algn="ctr">
                        <a:buNone/>
                      </a:pPr>
                      <a:r>
                        <a:rPr lang="en-US" altLang="zh-CN" sz="1100" dirty="0">
                          <a:solidFill>
                            <a:schemeClr val="tx1"/>
                          </a:solidFill>
                          <a:latin typeface="+mn-lt"/>
                        </a:rPr>
                        <a:t>0.38 – 0.71</a:t>
                      </a:r>
                      <a:endParaRPr lang="zh-CN" altLang="en-US" sz="1100" dirty="0">
                        <a:solidFill>
                          <a:schemeClr val="tx1"/>
                        </a:solidFill>
                        <a:latin typeface="+mn-lt"/>
                      </a:endParaRPr>
                    </a:p>
                  </a:txBody>
                  <a:tcPr anchor="ctr"/>
                </a:tc>
                <a:tc>
                  <a:txBody>
                    <a:bodyPr/>
                    <a:lstStyle/>
                    <a:p>
                      <a:pPr lvl="0" algn="ctr">
                        <a:buNone/>
                      </a:pPr>
                      <a:r>
                        <a:rPr lang="en-US" altLang="zh-CN" sz="1100" dirty="0">
                          <a:solidFill>
                            <a:schemeClr val="tx1"/>
                          </a:solidFill>
                          <a:latin typeface="+mn-lt"/>
                        </a:rPr>
                        <a:t>49.2%</a:t>
                      </a:r>
                      <a:endParaRPr lang="zh-CN" altLang="en-US" sz="1100" dirty="0">
                        <a:solidFill>
                          <a:schemeClr val="tx1"/>
                        </a:solidFill>
                        <a:latin typeface="+mn-lt"/>
                      </a:endParaRPr>
                    </a:p>
                  </a:txBody>
                  <a:tcPr anchor="ctr"/>
                </a:tc>
                <a:tc>
                  <a:txBody>
                    <a:bodyPr/>
                    <a:lstStyle/>
                    <a:p>
                      <a:pPr lvl="0" algn="ctr">
                        <a:buNone/>
                      </a:pPr>
                      <a:r>
                        <a:rPr lang="en-US" altLang="zh-CN" sz="1100" dirty="0">
                          <a:solidFill>
                            <a:srgbClr val="FF0000"/>
                          </a:solidFill>
                          <a:latin typeface="+mn-lt"/>
                        </a:rPr>
                        <a:t>10.2%</a:t>
                      </a:r>
                      <a:endParaRPr lang="zh-CN" altLang="en-US" sz="1100" dirty="0">
                        <a:solidFill>
                          <a:srgbClr val="FF0000"/>
                        </a:solidFill>
                        <a:latin typeface="+mn-lt"/>
                      </a:endParaRPr>
                    </a:p>
                  </a:txBody>
                  <a:tcPr anchor="ctr"/>
                </a:tc>
                <a:extLst>
                  <a:ext uri="{0D108BD9-81ED-4DB2-BD59-A6C34878D82A}">
                    <a16:rowId xmlns:a16="http://schemas.microsoft.com/office/drawing/2014/main" val="1688985604"/>
                  </a:ext>
                </a:extLst>
              </a:tr>
              <a:tr h="215874">
                <a:tc>
                  <a:txBody>
                    <a:bodyPr/>
                    <a:lstStyle/>
                    <a:p>
                      <a:pPr lvl="0" algn="ctr">
                        <a:buNone/>
                      </a:pPr>
                      <a:r>
                        <a:rPr lang="en-US" altLang="zh-CN" sz="1100" dirty="0">
                          <a:solidFill>
                            <a:schemeClr val="tx1"/>
                          </a:solidFill>
                          <a:latin typeface="+mn-lt"/>
                        </a:rPr>
                        <a:t>40</a:t>
                      </a:r>
                      <a:endParaRPr lang="zh-CN" altLang="en-US" sz="1100" dirty="0">
                        <a:solidFill>
                          <a:schemeClr val="tx1"/>
                        </a:solidFill>
                        <a:latin typeface="+mn-lt"/>
                      </a:endParaRPr>
                    </a:p>
                  </a:txBody>
                  <a:tcPr anchor="ctr"/>
                </a:tc>
                <a:tc>
                  <a:txBody>
                    <a:bodyPr/>
                    <a:lstStyle/>
                    <a:p>
                      <a:pPr algn="ctr"/>
                      <a:r>
                        <a:rPr lang="en-US" altLang="zh-CN" sz="1100" dirty="0"/>
                        <a:t>23 (0.58)</a:t>
                      </a:r>
                      <a:endParaRPr lang="zh-CN" altLang="en-US" sz="1100" dirty="0"/>
                    </a:p>
                  </a:txBody>
                  <a:tcPr anchor="ctr"/>
                </a:tc>
                <a:tc>
                  <a:txBody>
                    <a:bodyPr/>
                    <a:lstStyle/>
                    <a:p>
                      <a:pPr algn="ctr"/>
                      <a:r>
                        <a:rPr lang="en-US" altLang="zh-CN" sz="1100" dirty="0"/>
                        <a:t>0.41 – 0.73</a:t>
                      </a:r>
                      <a:endParaRPr lang="zh-CN" altLang="en-US" sz="1100" dirty="0"/>
                    </a:p>
                  </a:txBody>
                  <a:tcPr anchor="ctr"/>
                </a:tc>
                <a:tc>
                  <a:txBody>
                    <a:bodyPr/>
                    <a:lstStyle/>
                    <a:p>
                      <a:pPr algn="ctr"/>
                      <a:r>
                        <a:rPr lang="en-US" altLang="zh-CN" sz="1100" dirty="0"/>
                        <a:t>61.5%</a:t>
                      </a:r>
                      <a:endParaRPr lang="zh-CN" altLang="en-US" sz="1100" dirty="0"/>
                    </a:p>
                  </a:txBody>
                  <a:tcPr anchor="ctr"/>
                </a:tc>
                <a:tc>
                  <a:txBody>
                    <a:bodyPr/>
                    <a:lstStyle/>
                    <a:p>
                      <a:pPr algn="ctr"/>
                      <a:r>
                        <a:rPr lang="en-US" altLang="zh-CN" sz="1100" dirty="0"/>
                        <a:t>5.7%</a:t>
                      </a:r>
                      <a:endParaRPr lang="zh-CN" altLang="en-US" sz="1100" dirty="0"/>
                    </a:p>
                  </a:txBody>
                  <a:tcPr anchor="ctr"/>
                </a:tc>
                <a:extLst>
                  <a:ext uri="{0D108BD9-81ED-4DB2-BD59-A6C34878D82A}">
                    <a16:rowId xmlns:a16="http://schemas.microsoft.com/office/drawing/2014/main" val="2795097385"/>
                  </a:ext>
                </a:extLst>
              </a:tr>
              <a:tr h="215874">
                <a:tc>
                  <a:txBody>
                    <a:bodyPr/>
                    <a:lstStyle/>
                    <a:p>
                      <a:pPr lvl="0" algn="ctr">
                        <a:buNone/>
                      </a:pPr>
                      <a:r>
                        <a:rPr lang="en-US" altLang="zh-CN" sz="1100" dirty="0">
                          <a:solidFill>
                            <a:schemeClr val="tx1"/>
                          </a:solidFill>
                          <a:latin typeface="+mn-lt"/>
                        </a:rPr>
                        <a:t>40</a:t>
                      </a:r>
                      <a:endParaRPr lang="zh-CN" altLang="en-US" sz="1100" dirty="0">
                        <a:solidFill>
                          <a:schemeClr val="tx1"/>
                        </a:solidFill>
                        <a:latin typeface="+mn-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dirty="0">
                          <a:solidFill>
                            <a:schemeClr val="tx1"/>
                          </a:solidFill>
                          <a:latin typeface="+mn-lt"/>
                        </a:rPr>
                        <a:t>24 (0.60)</a:t>
                      </a:r>
                      <a:endParaRPr lang="zh-CN" altLang="en-US" sz="1100" dirty="0">
                        <a:solidFill>
                          <a:schemeClr val="tx1"/>
                        </a:solidFill>
                        <a:latin typeface="+mn-lt"/>
                      </a:endParaRPr>
                    </a:p>
                  </a:txBody>
                  <a:tcPr anchor="ctr"/>
                </a:tc>
                <a:tc>
                  <a:txBody>
                    <a:bodyPr/>
                    <a:lstStyle/>
                    <a:p>
                      <a:pPr lvl="0" algn="ctr">
                        <a:buNone/>
                      </a:pPr>
                      <a:r>
                        <a:rPr lang="en-US" altLang="zh-CN" sz="1100" dirty="0">
                          <a:solidFill>
                            <a:schemeClr val="tx1"/>
                          </a:solidFill>
                          <a:latin typeface="+mn-lt"/>
                        </a:rPr>
                        <a:t>0.43 – 0.75</a:t>
                      </a:r>
                      <a:endParaRPr lang="zh-CN" altLang="en-US" sz="1100" dirty="0">
                        <a:solidFill>
                          <a:schemeClr val="tx1"/>
                        </a:solidFill>
                        <a:latin typeface="+mn-lt"/>
                      </a:endParaRPr>
                    </a:p>
                  </a:txBody>
                  <a:tcPr anchor="ctr"/>
                </a:tc>
                <a:tc>
                  <a:txBody>
                    <a:bodyPr/>
                    <a:lstStyle/>
                    <a:p>
                      <a:pPr lvl="0" algn="ctr">
                        <a:buNone/>
                      </a:pPr>
                      <a:r>
                        <a:rPr lang="en-US" altLang="zh-CN" sz="1100" dirty="0">
                          <a:solidFill>
                            <a:srgbClr val="FF0000"/>
                          </a:solidFill>
                          <a:latin typeface="+mn-lt"/>
                        </a:rPr>
                        <a:t>72.8%</a:t>
                      </a:r>
                      <a:endParaRPr lang="zh-CN" altLang="en-US" sz="1100" dirty="0">
                        <a:solidFill>
                          <a:srgbClr val="FF0000"/>
                        </a:solidFill>
                        <a:latin typeface="+mn-lt"/>
                      </a:endParaRPr>
                    </a:p>
                  </a:txBody>
                  <a:tcPr anchor="ctr"/>
                </a:tc>
                <a:tc>
                  <a:txBody>
                    <a:bodyPr/>
                    <a:lstStyle/>
                    <a:p>
                      <a:pPr lvl="0" algn="ctr">
                        <a:buNone/>
                      </a:pPr>
                      <a:r>
                        <a:rPr lang="en-US" altLang="zh-CN" sz="1100" dirty="0">
                          <a:solidFill>
                            <a:schemeClr val="tx1"/>
                          </a:solidFill>
                          <a:latin typeface="+mn-lt"/>
                        </a:rPr>
                        <a:t>2.9%</a:t>
                      </a:r>
                      <a:endParaRPr lang="zh-CN" altLang="en-US" sz="1100" dirty="0">
                        <a:solidFill>
                          <a:schemeClr val="tx1"/>
                        </a:solidFill>
                        <a:latin typeface="+mn-lt"/>
                      </a:endParaRPr>
                    </a:p>
                  </a:txBody>
                  <a:tcPr anchor="ctr"/>
                </a:tc>
                <a:extLst>
                  <a:ext uri="{0D108BD9-81ED-4DB2-BD59-A6C34878D82A}">
                    <a16:rowId xmlns:a16="http://schemas.microsoft.com/office/drawing/2014/main" val="586837640"/>
                  </a:ext>
                </a:extLst>
              </a:tr>
              <a:tr h="215874">
                <a:tc>
                  <a:txBody>
                    <a:bodyPr/>
                    <a:lstStyle/>
                    <a:p>
                      <a:pPr lvl="0" algn="ctr">
                        <a:buNone/>
                      </a:pPr>
                      <a:r>
                        <a:rPr lang="en-US" altLang="zh-CN" sz="1100" dirty="0">
                          <a:solidFill>
                            <a:schemeClr val="tx1"/>
                          </a:solidFill>
                          <a:latin typeface="+mn-lt"/>
                        </a:rPr>
                        <a:t>40</a:t>
                      </a:r>
                      <a:endParaRPr lang="zh-CN" altLang="en-US" sz="1100" dirty="0">
                        <a:solidFill>
                          <a:schemeClr val="tx1"/>
                        </a:solidFill>
                        <a:latin typeface="+mn-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dirty="0">
                          <a:solidFill>
                            <a:schemeClr val="tx1"/>
                          </a:solidFill>
                          <a:latin typeface="+mn-lt"/>
                        </a:rPr>
                        <a:t>25 (0.63)</a:t>
                      </a:r>
                      <a:endParaRPr lang="zh-CN" altLang="en-US" sz="1100" dirty="0">
                        <a:solidFill>
                          <a:schemeClr val="tx1"/>
                        </a:solidFill>
                        <a:latin typeface="+mn-lt"/>
                      </a:endParaRPr>
                    </a:p>
                  </a:txBody>
                  <a:tcPr anchor="ctr"/>
                </a:tc>
                <a:tc>
                  <a:txBody>
                    <a:bodyPr/>
                    <a:lstStyle/>
                    <a:p>
                      <a:pPr lvl="0" algn="ctr">
                        <a:buNone/>
                      </a:pPr>
                      <a:r>
                        <a:rPr lang="en-US" altLang="zh-CN" sz="1100" dirty="0">
                          <a:solidFill>
                            <a:schemeClr val="tx1"/>
                          </a:solidFill>
                          <a:latin typeface="+mn-lt"/>
                        </a:rPr>
                        <a:t>0.46 – 0.77</a:t>
                      </a:r>
                      <a:endParaRPr lang="zh-CN" altLang="en-US" sz="1100" dirty="0">
                        <a:solidFill>
                          <a:schemeClr val="tx1"/>
                        </a:solidFill>
                        <a:latin typeface="+mn-lt"/>
                      </a:endParaRPr>
                    </a:p>
                  </a:txBody>
                  <a:tcPr anchor="ctr"/>
                </a:tc>
                <a:tc>
                  <a:txBody>
                    <a:bodyPr/>
                    <a:lstStyle/>
                    <a:p>
                      <a:pPr lvl="0" algn="ctr">
                        <a:buNone/>
                      </a:pPr>
                      <a:r>
                        <a:rPr lang="en-US" altLang="zh-CN" sz="1100" dirty="0">
                          <a:solidFill>
                            <a:schemeClr val="tx1"/>
                          </a:solidFill>
                          <a:latin typeface="+mn-lt"/>
                        </a:rPr>
                        <a:t>82.3%</a:t>
                      </a:r>
                      <a:endParaRPr lang="zh-CN" altLang="en-US" sz="1100" dirty="0">
                        <a:solidFill>
                          <a:schemeClr val="tx1"/>
                        </a:solidFill>
                        <a:latin typeface="+mn-lt"/>
                      </a:endParaRPr>
                    </a:p>
                  </a:txBody>
                  <a:tcPr anchor="ctr"/>
                </a:tc>
                <a:tc>
                  <a:txBody>
                    <a:bodyPr/>
                    <a:lstStyle/>
                    <a:p>
                      <a:pPr lvl="0" algn="ctr">
                        <a:buNone/>
                      </a:pPr>
                      <a:r>
                        <a:rPr lang="en-US" altLang="zh-CN" sz="1100" dirty="0">
                          <a:solidFill>
                            <a:schemeClr val="tx1"/>
                          </a:solidFill>
                          <a:latin typeface="+mn-lt"/>
                        </a:rPr>
                        <a:t>1.4%</a:t>
                      </a:r>
                      <a:endParaRPr lang="zh-CN" altLang="en-US" sz="1100" dirty="0">
                        <a:solidFill>
                          <a:schemeClr val="tx1"/>
                        </a:solidFill>
                        <a:latin typeface="+mn-lt"/>
                      </a:endParaRPr>
                    </a:p>
                  </a:txBody>
                  <a:tcPr anchor="ctr"/>
                </a:tc>
                <a:extLst>
                  <a:ext uri="{0D108BD9-81ED-4DB2-BD59-A6C34878D82A}">
                    <a16:rowId xmlns:a16="http://schemas.microsoft.com/office/drawing/2014/main" val="3535554913"/>
                  </a:ext>
                </a:extLst>
              </a:tr>
              <a:tr h="215874">
                <a:tc>
                  <a:txBody>
                    <a:bodyPr/>
                    <a:lstStyle/>
                    <a:p>
                      <a:pPr lvl="0" algn="ctr">
                        <a:buNone/>
                      </a:pPr>
                      <a:r>
                        <a:rPr lang="en-US" altLang="zh-CN" sz="1100" dirty="0">
                          <a:solidFill>
                            <a:schemeClr val="tx1"/>
                          </a:solidFill>
                          <a:latin typeface="+mn-lt"/>
                        </a:rPr>
                        <a:t>40</a:t>
                      </a:r>
                      <a:endParaRPr lang="zh-CN" altLang="en-US" sz="1100" dirty="0">
                        <a:solidFill>
                          <a:schemeClr val="tx1"/>
                        </a:solidFill>
                        <a:latin typeface="+mn-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dirty="0">
                          <a:solidFill>
                            <a:schemeClr val="tx1"/>
                          </a:solidFill>
                          <a:latin typeface="+mn-lt"/>
                        </a:rPr>
                        <a:t>26 (0.65)</a:t>
                      </a:r>
                      <a:endParaRPr lang="zh-CN" altLang="en-US" sz="1100" dirty="0">
                        <a:solidFill>
                          <a:schemeClr val="tx1"/>
                        </a:solidFill>
                        <a:latin typeface="+mn-lt"/>
                      </a:endParaRPr>
                    </a:p>
                  </a:txBody>
                  <a:tcPr anchor="ctr"/>
                </a:tc>
                <a:tc>
                  <a:txBody>
                    <a:bodyPr/>
                    <a:lstStyle/>
                    <a:p>
                      <a:pPr lvl="0" algn="ctr">
                        <a:buNone/>
                      </a:pPr>
                      <a:r>
                        <a:rPr lang="en-US" altLang="zh-CN" sz="1100" dirty="0">
                          <a:solidFill>
                            <a:schemeClr val="tx1"/>
                          </a:solidFill>
                          <a:latin typeface="+mn-lt"/>
                        </a:rPr>
                        <a:t>0.48 – 0.79</a:t>
                      </a:r>
                      <a:endParaRPr lang="zh-CN" altLang="en-US" sz="1100" dirty="0">
                        <a:solidFill>
                          <a:schemeClr val="tx1"/>
                        </a:solidFill>
                        <a:latin typeface="+mn-lt"/>
                      </a:endParaRPr>
                    </a:p>
                  </a:txBody>
                  <a:tcPr anchor="ctr"/>
                </a:tc>
                <a:tc>
                  <a:txBody>
                    <a:bodyPr/>
                    <a:lstStyle/>
                    <a:p>
                      <a:pPr lvl="0" algn="ctr">
                        <a:buNone/>
                      </a:pPr>
                      <a:r>
                        <a:rPr lang="en-US" altLang="zh-CN" sz="1100" dirty="0">
                          <a:solidFill>
                            <a:srgbClr val="16205B"/>
                          </a:solidFill>
                          <a:latin typeface="+mn-lt"/>
                        </a:rPr>
                        <a:t>89.3%</a:t>
                      </a:r>
                      <a:endParaRPr lang="zh-CN" altLang="en-US" sz="1100" dirty="0">
                        <a:solidFill>
                          <a:srgbClr val="16205B"/>
                        </a:solidFill>
                        <a:latin typeface="+mn-lt"/>
                      </a:endParaRPr>
                    </a:p>
                  </a:txBody>
                  <a:tcPr anchor="ctr"/>
                </a:tc>
                <a:tc>
                  <a:txBody>
                    <a:bodyPr/>
                    <a:lstStyle/>
                    <a:p>
                      <a:pPr lvl="0" algn="ctr">
                        <a:buNone/>
                      </a:pPr>
                      <a:r>
                        <a:rPr lang="en-US" altLang="zh-CN" sz="1100" dirty="0">
                          <a:solidFill>
                            <a:schemeClr val="tx1"/>
                          </a:solidFill>
                          <a:latin typeface="+mn-lt"/>
                        </a:rPr>
                        <a:t>0.6%</a:t>
                      </a:r>
                      <a:endParaRPr lang="zh-CN" altLang="en-US" sz="1100" dirty="0">
                        <a:solidFill>
                          <a:schemeClr val="tx1"/>
                        </a:solidFill>
                        <a:latin typeface="+mn-lt"/>
                      </a:endParaRPr>
                    </a:p>
                  </a:txBody>
                  <a:tcPr anchor="ctr"/>
                </a:tc>
                <a:extLst>
                  <a:ext uri="{0D108BD9-81ED-4DB2-BD59-A6C34878D82A}">
                    <a16:rowId xmlns:a16="http://schemas.microsoft.com/office/drawing/2014/main" val="3508212238"/>
                  </a:ext>
                </a:extLst>
              </a:tr>
              <a:tr h="215874">
                <a:tc>
                  <a:txBody>
                    <a:bodyPr/>
                    <a:lstStyle/>
                    <a:p>
                      <a:pPr lvl="0" algn="ctr">
                        <a:buNone/>
                      </a:pPr>
                      <a:r>
                        <a:rPr lang="en-US" altLang="zh-CN" sz="1100" dirty="0">
                          <a:solidFill>
                            <a:schemeClr val="tx1"/>
                          </a:solidFill>
                          <a:latin typeface="+mn-lt"/>
                        </a:rPr>
                        <a:t>40</a:t>
                      </a:r>
                      <a:endParaRPr lang="zh-CN" altLang="en-US" sz="1100" dirty="0">
                        <a:solidFill>
                          <a:schemeClr val="tx1"/>
                        </a:solidFill>
                        <a:latin typeface="+mn-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dirty="0">
                          <a:solidFill>
                            <a:schemeClr val="tx1"/>
                          </a:solidFill>
                          <a:latin typeface="+mn-lt"/>
                        </a:rPr>
                        <a:t>27 (0.68)</a:t>
                      </a:r>
                      <a:endParaRPr lang="zh-CN" altLang="en-US" sz="1100" dirty="0">
                        <a:solidFill>
                          <a:schemeClr val="tx1"/>
                        </a:solidFill>
                        <a:latin typeface="+mn-lt"/>
                      </a:endParaRPr>
                    </a:p>
                  </a:txBody>
                  <a:tcPr anchor="ctr"/>
                </a:tc>
                <a:tc>
                  <a:txBody>
                    <a:bodyPr/>
                    <a:lstStyle/>
                    <a:p>
                      <a:pPr lvl="0" algn="ctr">
                        <a:buNone/>
                      </a:pPr>
                      <a:r>
                        <a:rPr lang="en-US" altLang="zh-CN" sz="1100" dirty="0">
                          <a:solidFill>
                            <a:schemeClr val="tx1"/>
                          </a:solidFill>
                          <a:latin typeface="+mn-lt"/>
                        </a:rPr>
                        <a:t>0.51 – 0.81</a:t>
                      </a:r>
                      <a:endParaRPr lang="zh-CN" altLang="en-US" sz="1100" dirty="0">
                        <a:solidFill>
                          <a:schemeClr val="tx1"/>
                        </a:solidFill>
                        <a:latin typeface="+mn-lt"/>
                      </a:endParaRPr>
                    </a:p>
                  </a:txBody>
                  <a:tcPr anchor="ctr"/>
                </a:tc>
                <a:tc>
                  <a:txBody>
                    <a:bodyPr/>
                    <a:lstStyle/>
                    <a:p>
                      <a:pPr lvl="0" algn="ctr">
                        <a:buNone/>
                      </a:pPr>
                      <a:r>
                        <a:rPr lang="en-US" altLang="zh-CN" sz="1100" dirty="0">
                          <a:solidFill>
                            <a:srgbClr val="16205B"/>
                          </a:solidFill>
                          <a:latin typeface="+mn-lt"/>
                        </a:rPr>
                        <a:t>94.1%</a:t>
                      </a:r>
                      <a:endParaRPr lang="zh-CN" altLang="en-US" sz="1100" dirty="0">
                        <a:solidFill>
                          <a:srgbClr val="16205B"/>
                        </a:solidFill>
                        <a:latin typeface="+mn-lt"/>
                      </a:endParaRPr>
                    </a:p>
                  </a:txBody>
                  <a:tcPr anchor="ctr"/>
                </a:tc>
                <a:tc>
                  <a:txBody>
                    <a:bodyPr/>
                    <a:lstStyle/>
                    <a:p>
                      <a:pPr lvl="0" algn="ctr">
                        <a:buNone/>
                      </a:pPr>
                      <a:r>
                        <a:rPr lang="en-US" altLang="zh-CN" sz="1100" dirty="0">
                          <a:solidFill>
                            <a:schemeClr val="tx1"/>
                          </a:solidFill>
                          <a:latin typeface="+mn-lt"/>
                        </a:rPr>
                        <a:t>0.2%</a:t>
                      </a:r>
                      <a:endParaRPr lang="zh-CN" altLang="en-US" sz="1100" dirty="0">
                        <a:solidFill>
                          <a:schemeClr val="tx1"/>
                        </a:solidFill>
                        <a:latin typeface="+mn-lt"/>
                      </a:endParaRPr>
                    </a:p>
                  </a:txBody>
                  <a:tcPr anchor="ctr"/>
                </a:tc>
                <a:extLst>
                  <a:ext uri="{0D108BD9-81ED-4DB2-BD59-A6C34878D82A}">
                    <a16:rowId xmlns:a16="http://schemas.microsoft.com/office/drawing/2014/main" val="1109432264"/>
                  </a:ext>
                </a:extLst>
              </a:tr>
              <a:tr h="215874">
                <a:tc>
                  <a:txBody>
                    <a:bodyPr/>
                    <a:lstStyle/>
                    <a:p>
                      <a:pPr lvl="0" algn="ctr">
                        <a:buNone/>
                      </a:pPr>
                      <a:r>
                        <a:rPr lang="en-US" altLang="zh-CN" sz="1100" dirty="0">
                          <a:solidFill>
                            <a:schemeClr val="tx1"/>
                          </a:solidFill>
                          <a:latin typeface="+mn-lt"/>
                        </a:rPr>
                        <a:t>40</a:t>
                      </a:r>
                      <a:endParaRPr lang="zh-CN" altLang="en-US" sz="1100" dirty="0">
                        <a:solidFill>
                          <a:schemeClr val="tx1"/>
                        </a:solidFill>
                        <a:latin typeface="+mn-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dirty="0">
                          <a:solidFill>
                            <a:schemeClr val="tx1"/>
                          </a:solidFill>
                          <a:latin typeface="+mn-lt"/>
                        </a:rPr>
                        <a:t>28 (0.70)</a:t>
                      </a:r>
                      <a:endParaRPr lang="zh-CN" altLang="en-US" sz="1100" dirty="0">
                        <a:solidFill>
                          <a:schemeClr val="tx1"/>
                        </a:solidFill>
                        <a:latin typeface="+mn-lt"/>
                      </a:endParaRPr>
                    </a:p>
                  </a:txBody>
                  <a:tcPr anchor="ctr"/>
                </a:tc>
                <a:tc>
                  <a:txBody>
                    <a:bodyPr/>
                    <a:lstStyle/>
                    <a:p>
                      <a:pPr lvl="0" algn="ctr">
                        <a:buNone/>
                      </a:pPr>
                      <a:r>
                        <a:rPr lang="en-US" altLang="zh-CN" sz="1100" dirty="0">
                          <a:solidFill>
                            <a:schemeClr val="tx1"/>
                          </a:solidFill>
                          <a:latin typeface="+mn-lt"/>
                        </a:rPr>
                        <a:t>0.53 – 0.83</a:t>
                      </a:r>
                      <a:endParaRPr lang="zh-CN" altLang="en-US" sz="1100" dirty="0">
                        <a:solidFill>
                          <a:schemeClr val="tx1"/>
                        </a:solidFill>
                        <a:latin typeface="+mn-lt"/>
                      </a:endParaRPr>
                    </a:p>
                  </a:txBody>
                  <a:tcPr anchor="ctr"/>
                </a:tc>
                <a:tc>
                  <a:txBody>
                    <a:bodyPr/>
                    <a:lstStyle/>
                    <a:p>
                      <a:pPr lvl="0" algn="ctr">
                        <a:buNone/>
                      </a:pPr>
                      <a:r>
                        <a:rPr lang="en-US" altLang="zh-CN" sz="1100" dirty="0">
                          <a:solidFill>
                            <a:schemeClr val="tx1"/>
                          </a:solidFill>
                          <a:latin typeface="+mn-lt"/>
                        </a:rPr>
                        <a:t>97.1%</a:t>
                      </a:r>
                      <a:endParaRPr lang="zh-CN" altLang="en-US" sz="1100" dirty="0">
                        <a:solidFill>
                          <a:schemeClr val="tx1"/>
                        </a:solidFill>
                        <a:latin typeface="+mn-lt"/>
                      </a:endParaRPr>
                    </a:p>
                  </a:txBody>
                  <a:tcPr anchor="ctr"/>
                </a:tc>
                <a:tc>
                  <a:txBody>
                    <a:bodyPr/>
                    <a:lstStyle/>
                    <a:p>
                      <a:pPr lvl="0" algn="ctr">
                        <a:buNone/>
                      </a:pPr>
                      <a:r>
                        <a:rPr lang="en-US" altLang="zh-CN" sz="1100" dirty="0">
                          <a:solidFill>
                            <a:schemeClr val="tx1"/>
                          </a:solidFill>
                          <a:latin typeface="+mn-lt"/>
                        </a:rPr>
                        <a:t>0.1%</a:t>
                      </a:r>
                      <a:endParaRPr lang="zh-CN" altLang="en-US" sz="1100" dirty="0">
                        <a:solidFill>
                          <a:schemeClr val="tx1"/>
                        </a:solidFill>
                        <a:latin typeface="+mn-lt"/>
                      </a:endParaRPr>
                    </a:p>
                  </a:txBody>
                  <a:tcPr anchor="ctr"/>
                </a:tc>
                <a:extLst>
                  <a:ext uri="{0D108BD9-81ED-4DB2-BD59-A6C34878D82A}">
                    <a16:rowId xmlns:a16="http://schemas.microsoft.com/office/drawing/2014/main" val="3191537833"/>
                  </a:ext>
                </a:extLst>
              </a:tr>
            </a:tbl>
          </a:graphicData>
        </a:graphic>
      </p:graphicFrame>
      <p:graphicFrame>
        <p:nvGraphicFramePr>
          <p:cNvPr id="6" name="Table 5">
            <a:extLst>
              <a:ext uri="{FF2B5EF4-FFF2-40B4-BE49-F238E27FC236}">
                <a16:creationId xmlns:a16="http://schemas.microsoft.com/office/drawing/2014/main" id="{8697BFE5-458E-4EBD-A91B-BC3904104F48}"/>
              </a:ext>
            </a:extLst>
          </p:cNvPr>
          <p:cNvGraphicFramePr>
            <a:graphicFrameLocks noGrp="1"/>
          </p:cNvGraphicFramePr>
          <p:nvPr>
            <p:extLst/>
          </p:nvPr>
        </p:nvGraphicFramePr>
        <p:xfrm>
          <a:off x="3331030" y="973763"/>
          <a:ext cx="5167528" cy="2408811"/>
        </p:xfrm>
        <a:graphic>
          <a:graphicData uri="http://schemas.openxmlformats.org/drawingml/2006/table">
            <a:tbl>
              <a:tblPr firstRow="1" bandRow="1">
                <a:tableStyleId>{5C22544A-7EE6-4342-B048-85BDC9FD1C3A}</a:tableStyleId>
              </a:tblPr>
              <a:tblGrid>
                <a:gridCol w="669038">
                  <a:extLst>
                    <a:ext uri="{9D8B030D-6E8A-4147-A177-3AD203B41FA5}">
                      <a16:colId xmlns:a16="http://schemas.microsoft.com/office/drawing/2014/main" val="3298181489"/>
                    </a:ext>
                  </a:extLst>
                </a:gridCol>
                <a:gridCol w="1229030">
                  <a:extLst>
                    <a:ext uri="{9D8B030D-6E8A-4147-A177-3AD203B41FA5}">
                      <a16:colId xmlns:a16="http://schemas.microsoft.com/office/drawing/2014/main" val="3373331481"/>
                    </a:ext>
                  </a:extLst>
                </a:gridCol>
                <a:gridCol w="1193233">
                  <a:extLst>
                    <a:ext uri="{9D8B030D-6E8A-4147-A177-3AD203B41FA5}">
                      <a16:colId xmlns:a16="http://schemas.microsoft.com/office/drawing/2014/main" val="3192657516"/>
                    </a:ext>
                  </a:extLst>
                </a:gridCol>
                <a:gridCol w="2076227">
                  <a:extLst>
                    <a:ext uri="{9D8B030D-6E8A-4147-A177-3AD203B41FA5}">
                      <a16:colId xmlns:a16="http://schemas.microsoft.com/office/drawing/2014/main" val="2378075014"/>
                    </a:ext>
                  </a:extLst>
                </a:gridCol>
              </a:tblGrid>
              <a:tr h="593867">
                <a:tc>
                  <a:txBody>
                    <a:bodyPr/>
                    <a:lstStyle/>
                    <a:p>
                      <a:pPr lvl="0" algn="ctr">
                        <a:buNone/>
                      </a:pPr>
                      <a:r>
                        <a:rPr lang="zh-CN" altLang="en-US" sz="1100" dirty="0"/>
                        <a:t>#Pts.</a:t>
                      </a:r>
                      <a:endParaRPr lang="zh-CN" sz="1100" dirty="0"/>
                    </a:p>
                  </a:txBody>
                  <a:tcPr anchor="ctr"/>
                </a:tc>
                <a:tc>
                  <a:txBody>
                    <a:bodyPr/>
                    <a:lstStyle/>
                    <a:p>
                      <a:pPr algn="ctr"/>
                      <a:r>
                        <a:rPr lang="zh-CN" altLang="en-US" sz="1100" dirty="0"/>
                        <a:t>Observed ORR</a:t>
                      </a:r>
                    </a:p>
                  </a:txBody>
                  <a:tcPr anchor="ctr"/>
                </a:tc>
                <a:tc>
                  <a:txBody>
                    <a:bodyPr/>
                    <a:lstStyle/>
                    <a:p>
                      <a:pPr lvl="0" algn="ctr">
                        <a:buNone/>
                      </a:pPr>
                      <a:r>
                        <a:rPr lang="zh-CN" altLang="en-US" sz="1100" dirty="0"/>
                        <a:t>95% CI</a:t>
                      </a:r>
                    </a:p>
                  </a:txBody>
                  <a:tcPr anchor="ctr"/>
                </a:tc>
                <a:tc>
                  <a:txBody>
                    <a:bodyPr/>
                    <a:lstStyle/>
                    <a:p>
                      <a:pPr lvl="0" algn="ctr">
                        <a:buNone/>
                      </a:pPr>
                      <a:r>
                        <a:rPr lang="en-US" altLang="zh-CN" sz="1100" dirty="0"/>
                        <a:t>Predictive Probability of declaring efficacy</a:t>
                      </a:r>
                      <a:endParaRPr lang="zh-CN" altLang="en-US" sz="1100" dirty="0"/>
                    </a:p>
                  </a:txBody>
                  <a:tcPr anchor="ctr"/>
                </a:tc>
                <a:extLst>
                  <a:ext uri="{0D108BD9-81ED-4DB2-BD59-A6C34878D82A}">
                    <a16:rowId xmlns:a16="http://schemas.microsoft.com/office/drawing/2014/main" val="3637747571"/>
                  </a:ext>
                </a:extLst>
              </a:tr>
              <a:tr h="259772">
                <a:tc>
                  <a:txBody>
                    <a:bodyPr/>
                    <a:lstStyle/>
                    <a:p>
                      <a:pPr lvl="0" algn="ctr">
                        <a:buNone/>
                      </a:pPr>
                      <a:r>
                        <a:rPr lang="en-US" altLang="zh-CN" sz="1100" dirty="0">
                          <a:solidFill>
                            <a:schemeClr val="tx1"/>
                          </a:solidFill>
                          <a:latin typeface="+mn-lt"/>
                        </a:rPr>
                        <a:t>20</a:t>
                      </a:r>
                      <a:endParaRPr lang="zh-CN" altLang="en-US" sz="1100" dirty="0">
                        <a:solidFill>
                          <a:schemeClr val="tx1"/>
                        </a:solidFill>
                        <a:latin typeface="+mn-lt"/>
                      </a:endParaRPr>
                    </a:p>
                  </a:txBody>
                  <a:tcPr anchor="ctr"/>
                </a:tc>
                <a:tc>
                  <a:txBody>
                    <a:bodyPr/>
                    <a:lstStyle/>
                    <a:p>
                      <a:pPr algn="ctr"/>
                      <a:r>
                        <a:rPr lang="en-US" altLang="zh-CN" sz="1100" dirty="0">
                          <a:solidFill>
                            <a:schemeClr val="tx1"/>
                          </a:solidFill>
                          <a:latin typeface="+mn-lt"/>
                        </a:rPr>
                        <a:t>7 (0.35)</a:t>
                      </a:r>
                      <a:endParaRPr lang="zh-CN" altLang="en-US" sz="1100" dirty="0">
                        <a:solidFill>
                          <a:schemeClr val="tx1"/>
                        </a:solidFill>
                        <a:latin typeface="+mn-lt"/>
                      </a:endParaRPr>
                    </a:p>
                  </a:txBody>
                  <a:tcPr anchor="ctr"/>
                </a:tc>
                <a:tc>
                  <a:txBody>
                    <a:bodyPr/>
                    <a:lstStyle/>
                    <a:p>
                      <a:pPr algn="ctr"/>
                      <a:r>
                        <a:rPr lang="en-US" altLang="zh-CN" sz="1100" dirty="0">
                          <a:solidFill>
                            <a:schemeClr val="tx1"/>
                          </a:solidFill>
                          <a:latin typeface="+mn-lt"/>
                        </a:rPr>
                        <a:t>0.15 – 0.59</a:t>
                      </a:r>
                      <a:endParaRPr lang="zh-CN" altLang="en-US" sz="1100" dirty="0">
                        <a:solidFill>
                          <a:schemeClr val="tx1"/>
                        </a:solidFill>
                        <a:latin typeface="+mn-lt"/>
                      </a:endParaRPr>
                    </a:p>
                  </a:txBody>
                  <a:tcPr anchor="ctr"/>
                </a:tc>
                <a:tc>
                  <a:txBody>
                    <a:bodyPr/>
                    <a:lstStyle/>
                    <a:p>
                      <a:pPr algn="ctr"/>
                      <a:r>
                        <a:rPr lang="en-US" altLang="zh-CN" sz="1100" dirty="0">
                          <a:solidFill>
                            <a:srgbClr val="16205B"/>
                          </a:solidFill>
                          <a:latin typeface="+mn-lt"/>
                        </a:rPr>
                        <a:t>0.1%</a:t>
                      </a:r>
                      <a:endParaRPr lang="zh-CN" altLang="en-US" sz="1100" dirty="0">
                        <a:solidFill>
                          <a:srgbClr val="16205B"/>
                        </a:solidFill>
                        <a:latin typeface="+mn-lt"/>
                      </a:endParaRPr>
                    </a:p>
                  </a:txBody>
                  <a:tcPr anchor="ctr"/>
                </a:tc>
                <a:extLst>
                  <a:ext uri="{0D108BD9-81ED-4DB2-BD59-A6C34878D82A}">
                    <a16:rowId xmlns:a16="http://schemas.microsoft.com/office/drawing/2014/main" val="2901651963"/>
                  </a:ext>
                </a:extLst>
              </a:tr>
              <a:tr h="259772">
                <a:tc>
                  <a:txBody>
                    <a:bodyPr/>
                    <a:lstStyle/>
                    <a:p>
                      <a:pPr lvl="0" algn="ctr">
                        <a:buNone/>
                      </a:pPr>
                      <a:r>
                        <a:rPr lang="en-US" altLang="zh-CN" sz="1100" dirty="0">
                          <a:solidFill>
                            <a:schemeClr val="tx1"/>
                          </a:solidFill>
                          <a:latin typeface="+mn-lt"/>
                        </a:rPr>
                        <a:t>2</a:t>
                      </a:r>
                      <a:r>
                        <a:rPr lang="zh-CN" altLang="en-US" sz="1100" dirty="0">
                          <a:solidFill>
                            <a:schemeClr val="tx1"/>
                          </a:solidFill>
                          <a:latin typeface="+mn-lt"/>
                        </a:rPr>
                        <a:t>0</a:t>
                      </a:r>
                    </a:p>
                  </a:txBody>
                  <a:tcPr anchor="ctr"/>
                </a:tc>
                <a:tc>
                  <a:txBody>
                    <a:bodyPr/>
                    <a:lstStyle/>
                    <a:p>
                      <a:pPr algn="ctr"/>
                      <a:r>
                        <a:rPr lang="en-US" altLang="zh-CN" sz="1100" dirty="0">
                          <a:solidFill>
                            <a:schemeClr val="tx1"/>
                          </a:solidFill>
                          <a:latin typeface="+mn-lt"/>
                        </a:rPr>
                        <a:t>8 (0.40)</a:t>
                      </a:r>
                      <a:endParaRPr lang="zh-CN" altLang="en-US" sz="1100" dirty="0">
                        <a:solidFill>
                          <a:schemeClr val="tx1"/>
                        </a:solidFill>
                        <a:latin typeface="+mn-lt"/>
                      </a:endParaRPr>
                    </a:p>
                  </a:txBody>
                  <a:tcPr anchor="ctr"/>
                </a:tc>
                <a:tc>
                  <a:txBody>
                    <a:bodyPr/>
                    <a:lstStyle/>
                    <a:p>
                      <a:pPr algn="ctr"/>
                      <a:r>
                        <a:rPr lang="en-US" altLang="zh-CN" sz="1100" dirty="0">
                          <a:solidFill>
                            <a:schemeClr val="tx1"/>
                          </a:solidFill>
                          <a:latin typeface="+mn-lt"/>
                        </a:rPr>
                        <a:t>0.19 – 0.64</a:t>
                      </a:r>
                      <a:endParaRPr lang="zh-CN" altLang="en-US" sz="1100" dirty="0">
                        <a:solidFill>
                          <a:schemeClr val="tx1"/>
                        </a:solidFill>
                        <a:latin typeface="+mn-lt"/>
                      </a:endParaRPr>
                    </a:p>
                  </a:txBody>
                  <a:tcPr anchor="ctr"/>
                </a:tc>
                <a:tc>
                  <a:txBody>
                    <a:bodyPr/>
                    <a:lstStyle/>
                    <a:p>
                      <a:pPr algn="ctr"/>
                      <a:r>
                        <a:rPr lang="en-US" altLang="zh-CN" sz="1100" dirty="0">
                          <a:solidFill>
                            <a:srgbClr val="FF0000"/>
                          </a:solidFill>
                          <a:latin typeface="+mn-lt"/>
                        </a:rPr>
                        <a:t>0.7%</a:t>
                      </a:r>
                      <a:endParaRPr lang="zh-CN" altLang="en-US" sz="1100" dirty="0">
                        <a:solidFill>
                          <a:srgbClr val="FF0000"/>
                        </a:solidFill>
                        <a:latin typeface="+mn-lt"/>
                      </a:endParaRPr>
                    </a:p>
                  </a:txBody>
                  <a:tcPr anchor="ctr"/>
                </a:tc>
                <a:extLst>
                  <a:ext uri="{0D108BD9-81ED-4DB2-BD59-A6C34878D82A}">
                    <a16:rowId xmlns:a16="http://schemas.microsoft.com/office/drawing/2014/main" val="2677946097"/>
                  </a:ext>
                </a:extLst>
              </a:tr>
              <a:tr h="215874">
                <a:tc>
                  <a:txBody>
                    <a:bodyPr/>
                    <a:lstStyle/>
                    <a:p>
                      <a:pPr lvl="0" algn="ctr">
                        <a:buNone/>
                      </a:pPr>
                      <a:r>
                        <a:rPr lang="en-US" altLang="zh-CN" sz="1100" dirty="0">
                          <a:solidFill>
                            <a:schemeClr val="tx1"/>
                          </a:solidFill>
                          <a:latin typeface="+mn-lt"/>
                        </a:rPr>
                        <a:t>2</a:t>
                      </a:r>
                      <a:r>
                        <a:rPr lang="zh-CN" altLang="en-US" sz="1100" dirty="0">
                          <a:solidFill>
                            <a:schemeClr val="tx1"/>
                          </a:solidFill>
                          <a:latin typeface="+mn-lt"/>
                        </a:rPr>
                        <a:t>0</a:t>
                      </a:r>
                      <a:endParaRPr lang="zh-CN" sz="1100" dirty="0">
                        <a:solidFill>
                          <a:schemeClr val="tx1"/>
                        </a:solidFill>
                        <a:latin typeface="+mn-lt"/>
                      </a:endParaRPr>
                    </a:p>
                  </a:txBody>
                  <a:tcPr anchor="ctr"/>
                </a:tc>
                <a:tc>
                  <a:txBody>
                    <a:bodyPr/>
                    <a:lstStyle/>
                    <a:p>
                      <a:pPr algn="ctr"/>
                      <a:r>
                        <a:rPr lang="en-US" altLang="zh-CN" sz="1100" dirty="0">
                          <a:solidFill>
                            <a:schemeClr val="tx1"/>
                          </a:solidFill>
                          <a:latin typeface="+mn-lt"/>
                        </a:rPr>
                        <a:t>9 (0.45)</a:t>
                      </a:r>
                      <a:endParaRPr lang="zh-CN" altLang="en-US" sz="1100" dirty="0">
                        <a:solidFill>
                          <a:schemeClr val="tx1"/>
                        </a:solidFill>
                        <a:latin typeface="+mn-lt"/>
                      </a:endParaRPr>
                    </a:p>
                  </a:txBody>
                  <a:tcPr anchor="ctr"/>
                </a:tc>
                <a:tc>
                  <a:txBody>
                    <a:bodyPr/>
                    <a:lstStyle/>
                    <a:p>
                      <a:pPr algn="ctr"/>
                      <a:r>
                        <a:rPr lang="en-US" altLang="zh-CN" sz="1100" dirty="0">
                          <a:solidFill>
                            <a:schemeClr val="tx1"/>
                          </a:solidFill>
                          <a:latin typeface="+mn-lt"/>
                        </a:rPr>
                        <a:t>0.23 – 0.69</a:t>
                      </a:r>
                      <a:endParaRPr lang="zh-CN" altLang="en-US" sz="1100" dirty="0">
                        <a:solidFill>
                          <a:schemeClr val="tx1"/>
                        </a:solidFill>
                        <a:latin typeface="+mn-lt"/>
                      </a:endParaRPr>
                    </a:p>
                  </a:txBody>
                  <a:tcPr anchor="ctr"/>
                </a:tc>
                <a:tc>
                  <a:txBody>
                    <a:bodyPr/>
                    <a:lstStyle/>
                    <a:p>
                      <a:pPr algn="ctr"/>
                      <a:r>
                        <a:rPr lang="en-US" altLang="zh-CN" sz="1100" dirty="0">
                          <a:solidFill>
                            <a:srgbClr val="16205B"/>
                          </a:solidFill>
                          <a:latin typeface="+mn-lt"/>
                        </a:rPr>
                        <a:t>3.8%</a:t>
                      </a:r>
                      <a:endParaRPr lang="zh-CN" altLang="en-US" sz="1100" dirty="0">
                        <a:solidFill>
                          <a:srgbClr val="16205B"/>
                        </a:solidFill>
                        <a:latin typeface="+mn-lt"/>
                      </a:endParaRPr>
                    </a:p>
                  </a:txBody>
                  <a:tcPr anchor="ctr"/>
                </a:tc>
                <a:extLst>
                  <a:ext uri="{0D108BD9-81ED-4DB2-BD59-A6C34878D82A}">
                    <a16:rowId xmlns:a16="http://schemas.microsoft.com/office/drawing/2014/main" val="1369945121"/>
                  </a:ext>
                </a:extLst>
              </a:tr>
              <a:tr h="215874">
                <a:tc>
                  <a:txBody>
                    <a:bodyPr/>
                    <a:lstStyle/>
                    <a:p>
                      <a:pPr lvl="0" algn="ctr">
                        <a:buNone/>
                      </a:pPr>
                      <a:r>
                        <a:rPr lang="en-US" altLang="zh-CN" sz="1100" dirty="0">
                          <a:solidFill>
                            <a:schemeClr val="tx1"/>
                          </a:solidFill>
                          <a:latin typeface="+mn-lt"/>
                        </a:rPr>
                        <a:t>2</a:t>
                      </a:r>
                      <a:r>
                        <a:rPr lang="zh-CN" altLang="en-US" sz="1100" dirty="0">
                          <a:solidFill>
                            <a:schemeClr val="tx1"/>
                          </a:solidFill>
                          <a:latin typeface="+mn-lt"/>
                        </a:rPr>
                        <a:t>0</a:t>
                      </a:r>
                    </a:p>
                  </a:txBody>
                  <a:tcPr anchor="ctr"/>
                </a:tc>
                <a:tc>
                  <a:txBody>
                    <a:bodyPr/>
                    <a:lstStyle/>
                    <a:p>
                      <a:pPr algn="ctr"/>
                      <a:r>
                        <a:rPr lang="en-US" altLang="zh-CN" sz="1100" dirty="0">
                          <a:solidFill>
                            <a:schemeClr val="tx1"/>
                          </a:solidFill>
                          <a:latin typeface="+mn-lt"/>
                        </a:rPr>
                        <a:t>…</a:t>
                      </a:r>
                      <a:endParaRPr lang="zh-CN" altLang="en-US" sz="1100" dirty="0">
                        <a:solidFill>
                          <a:schemeClr val="tx1"/>
                        </a:solidFill>
                        <a:latin typeface="+mn-lt"/>
                      </a:endParaRPr>
                    </a:p>
                  </a:txBody>
                  <a:tcPr anchor="ctr"/>
                </a:tc>
                <a:tc>
                  <a:txBody>
                    <a:bodyPr/>
                    <a:lstStyle/>
                    <a:p>
                      <a:pPr algn="ctr"/>
                      <a:r>
                        <a:rPr lang="en-US" altLang="zh-CN" sz="1100" dirty="0">
                          <a:solidFill>
                            <a:schemeClr val="tx1"/>
                          </a:solidFill>
                          <a:latin typeface="+mn-lt"/>
                        </a:rPr>
                        <a:t>…</a:t>
                      </a:r>
                      <a:endParaRPr lang="zh-CN" altLang="en-US" sz="1100" dirty="0">
                        <a:solidFill>
                          <a:schemeClr val="tx1"/>
                        </a:solidFill>
                        <a:latin typeface="+mn-lt"/>
                      </a:endParaRPr>
                    </a:p>
                  </a:txBody>
                  <a:tcPr anchor="ctr"/>
                </a:tc>
                <a:tc>
                  <a:txBody>
                    <a:bodyPr/>
                    <a:lstStyle/>
                    <a:p>
                      <a:pPr algn="ctr"/>
                      <a:r>
                        <a:rPr lang="en-US" altLang="zh-CN" sz="1100" dirty="0">
                          <a:solidFill>
                            <a:schemeClr val="tx1"/>
                          </a:solidFill>
                          <a:latin typeface="+mn-lt"/>
                        </a:rPr>
                        <a:t>…</a:t>
                      </a:r>
                      <a:endParaRPr lang="zh-CN" altLang="en-US" sz="1100" dirty="0">
                        <a:solidFill>
                          <a:schemeClr val="tx1"/>
                        </a:solidFill>
                        <a:latin typeface="+mn-lt"/>
                      </a:endParaRPr>
                    </a:p>
                  </a:txBody>
                  <a:tcPr anchor="ctr"/>
                </a:tc>
                <a:extLst>
                  <a:ext uri="{0D108BD9-81ED-4DB2-BD59-A6C34878D82A}">
                    <a16:rowId xmlns:a16="http://schemas.microsoft.com/office/drawing/2014/main" val="2266874747"/>
                  </a:ext>
                </a:extLst>
              </a:tr>
              <a:tr h="215874">
                <a:tc>
                  <a:txBody>
                    <a:bodyPr/>
                    <a:lstStyle/>
                    <a:p>
                      <a:pPr lvl="0" algn="ctr">
                        <a:buNone/>
                      </a:pPr>
                      <a:r>
                        <a:rPr lang="en-US" altLang="zh-CN" sz="1100" dirty="0">
                          <a:solidFill>
                            <a:schemeClr val="tx1"/>
                          </a:solidFill>
                          <a:latin typeface="+mn-lt"/>
                        </a:rPr>
                        <a:t>2</a:t>
                      </a:r>
                      <a:r>
                        <a:rPr lang="zh-CN" altLang="en-US" sz="1100" dirty="0">
                          <a:solidFill>
                            <a:schemeClr val="tx1"/>
                          </a:solidFill>
                          <a:latin typeface="+mn-lt"/>
                        </a:rPr>
                        <a:t>0</a:t>
                      </a:r>
                    </a:p>
                  </a:txBody>
                  <a:tcPr anchor="ctr"/>
                </a:tc>
                <a:tc>
                  <a:txBody>
                    <a:bodyPr/>
                    <a:lstStyle/>
                    <a:p>
                      <a:pPr algn="ctr"/>
                      <a:r>
                        <a:rPr lang="en-US" altLang="zh-CN" sz="1100" dirty="0">
                          <a:solidFill>
                            <a:schemeClr val="tx1"/>
                          </a:solidFill>
                          <a:latin typeface="+mn-lt"/>
                        </a:rPr>
                        <a:t>13 (0.65)</a:t>
                      </a:r>
                      <a:endParaRPr lang="zh-CN" altLang="en-US" sz="1100" dirty="0">
                        <a:solidFill>
                          <a:schemeClr val="tx1"/>
                        </a:solidFill>
                        <a:latin typeface="+mn-lt"/>
                      </a:endParaRPr>
                    </a:p>
                  </a:txBody>
                  <a:tcPr anchor="ctr"/>
                </a:tc>
                <a:tc>
                  <a:txBody>
                    <a:bodyPr/>
                    <a:lstStyle/>
                    <a:p>
                      <a:pPr lvl="0" algn="ctr">
                        <a:buNone/>
                      </a:pPr>
                      <a:r>
                        <a:rPr lang="zh-CN" altLang="en-US" sz="1100" dirty="0">
                          <a:solidFill>
                            <a:schemeClr val="tx1"/>
                          </a:solidFill>
                          <a:latin typeface="+mn-lt"/>
                        </a:rPr>
                        <a:t>0.</a:t>
                      </a:r>
                      <a:r>
                        <a:rPr lang="en-US" altLang="zh-CN" sz="1100" dirty="0">
                          <a:solidFill>
                            <a:schemeClr val="tx1"/>
                          </a:solidFill>
                          <a:latin typeface="+mn-lt"/>
                        </a:rPr>
                        <a:t>41</a:t>
                      </a:r>
                      <a:r>
                        <a:rPr lang="zh-CN" altLang="en-US" sz="1100" dirty="0">
                          <a:solidFill>
                            <a:schemeClr val="tx1"/>
                          </a:solidFill>
                          <a:latin typeface="+mn-lt"/>
                        </a:rPr>
                        <a:t> - 0.</a:t>
                      </a:r>
                      <a:r>
                        <a:rPr lang="en-US" altLang="zh-CN" sz="1100" dirty="0">
                          <a:solidFill>
                            <a:schemeClr val="tx1"/>
                          </a:solidFill>
                          <a:latin typeface="+mn-lt"/>
                        </a:rPr>
                        <a:t>85</a:t>
                      </a:r>
                      <a:endParaRPr lang="zh-CN" altLang="en-US" sz="1100" dirty="0">
                        <a:solidFill>
                          <a:schemeClr val="tx1"/>
                        </a:solidFill>
                        <a:latin typeface="+mn-lt"/>
                      </a:endParaRPr>
                    </a:p>
                  </a:txBody>
                  <a:tcPr anchor="ctr"/>
                </a:tc>
                <a:tc>
                  <a:txBody>
                    <a:bodyPr/>
                    <a:lstStyle/>
                    <a:p>
                      <a:pPr lvl="0" algn="ctr">
                        <a:buNone/>
                      </a:pPr>
                      <a:r>
                        <a:rPr lang="en-US" altLang="zh-CN" sz="1100" dirty="0">
                          <a:solidFill>
                            <a:srgbClr val="16205B"/>
                          </a:solidFill>
                          <a:latin typeface="+mn-lt"/>
                        </a:rPr>
                        <a:t>77.8%</a:t>
                      </a:r>
                      <a:endParaRPr lang="zh-CN" sz="1100" dirty="0">
                        <a:solidFill>
                          <a:srgbClr val="16205B"/>
                        </a:solidFill>
                        <a:latin typeface="+mn-lt"/>
                      </a:endParaRPr>
                    </a:p>
                  </a:txBody>
                  <a:tcPr anchor="ctr"/>
                </a:tc>
                <a:extLst>
                  <a:ext uri="{0D108BD9-81ED-4DB2-BD59-A6C34878D82A}">
                    <a16:rowId xmlns:a16="http://schemas.microsoft.com/office/drawing/2014/main" val="3783301437"/>
                  </a:ext>
                </a:extLst>
              </a:tr>
              <a:tr h="215874">
                <a:tc>
                  <a:txBody>
                    <a:bodyPr/>
                    <a:lstStyle/>
                    <a:p>
                      <a:pPr algn="ctr"/>
                      <a:r>
                        <a:rPr lang="en-US" altLang="zh-CN" sz="1100" dirty="0">
                          <a:solidFill>
                            <a:schemeClr val="tx1"/>
                          </a:solidFill>
                          <a:latin typeface="+mn-lt"/>
                        </a:rPr>
                        <a:t>2</a:t>
                      </a:r>
                      <a:r>
                        <a:rPr lang="zh-CN" altLang="en-US" sz="1100" dirty="0">
                          <a:solidFill>
                            <a:schemeClr val="tx1"/>
                          </a:solidFill>
                          <a:latin typeface="+mn-lt"/>
                        </a:rPr>
                        <a:t>0</a:t>
                      </a:r>
                    </a:p>
                  </a:txBody>
                  <a:tcPr anchor="ctr"/>
                </a:tc>
                <a:tc>
                  <a:txBody>
                    <a:bodyPr/>
                    <a:lstStyle/>
                    <a:p>
                      <a:pPr algn="ctr"/>
                      <a:r>
                        <a:rPr lang="en-US" altLang="zh-CN" sz="1100" dirty="0">
                          <a:solidFill>
                            <a:schemeClr val="tx1"/>
                          </a:solidFill>
                          <a:latin typeface="+mn-lt"/>
                        </a:rPr>
                        <a:t>14 (0.70)</a:t>
                      </a:r>
                      <a:endParaRPr lang="zh-CN" altLang="en-US" sz="1100" dirty="0">
                        <a:solidFill>
                          <a:schemeClr val="tx1"/>
                        </a:solidFill>
                        <a:latin typeface="+mn-lt"/>
                      </a:endParaRPr>
                    </a:p>
                  </a:txBody>
                  <a:tcPr anchor="ctr"/>
                </a:tc>
                <a:tc>
                  <a:txBody>
                    <a:bodyPr/>
                    <a:lstStyle/>
                    <a:p>
                      <a:pPr lvl="0" algn="ctr">
                        <a:buNone/>
                      </a:pPr>
                      <a:r>
                        <a:rPr lang="zh-CN" altLang="en-US" sz="1100" dirty="0">
                          <a:solidFill>
                            <a:schemeClr val="tx1"/>
                          </a:solidFill>
                          <a:latin typeface="+mn-lt"/>
                        </a:rPr>
                        <a:t>0.</a:t>
                      </a:r>
                      <a:r>
                        <a:rPr lang="en-US" altLang="zh-CN" sz="1100" dirty="0">
                          <a:solidFill>
                            <a:schemeClr val="tx1"/>
                          </a:solidFill>
                          <a:latin typeface="+mn-lt"/>
                        </a:rPr>
                        <a:t>46</a:t>
                      </a:r>
                      <a:r>
                        <a:rPr lang="zh-CN" altLang="en-US" sz="1100" dirty="0">
                          <a:solidFill>
                            <a:schemeClr val="tx1"/>
                          </a:solidFill>
                          <a:latin typeface="+mn-lt"/>
                        </a:rPr>
                        <a:t> - 0.</a:t>
                      </a:r>
                      <a:r>
                        <a:rPr lang="en-US" altLang="zh-CN" sz="1100" dirty="0">
                          <a:solidFill>
                            <a:schemeClr val="tx1"/>
                          </a:solidFill>
                          <a:latin typeface="+mn-lt"/>
                        </a:rPr>
                        <a:t>89</a:t>
                      </a:r>
                      <a:endParaRPr lang="zh-CN" altLang="en-US" sz="1100" dirty="0">
                        <a:solidFill>
                          <a:schemeClr val="tx1"/>
                        </a:solidFill>
                        <a:latin typeface="+mn-lt"/>
                      </a:endParaRPr>
                    </a:p>
                  </a:txBody>
                  <a:tcPr anchor="ctr"/>
                </a:tc>
                <a:tc>
                  <a:txBody>
                    <a:bodyPr/>
                    <a:lstStyle/>
                    <a:p>
                      <a:pPr lvl="0" algn="ctr">
                        <a:buNone/>
                      </a:pPr>
                      <a:r>
                        <a:rPr lang="en-US" altLang="zh-CN" sz="1100" dirty="0">
                          <a:solidFill>
                            <a:srgbClr val="FF0000"/>
                          </a:solidFill>
                          <a:latin typeface="+mn-lt"/>
                        </a:rPr>
                        <a:t>92.0%</a:t>
                      </a:r>
                      <a:endParaRPr lang="zh-CN" sz="1100" dirty="0">
                        <a:solidFill>
                          <a:srgbClr val="FF0000"/>
                        </a:solidFill>
                        <a:latin typeface="+mn-lt"/>
                      </a:endParaRPr>
                    </a:p>
                  </a:txBody>
                  <a:tcPr anchor="ctr"/>
                </a:tc>
                <a:extLst>
                  <a:ext uri="{0D108BD9-81ED-4DB2-BD59-A6C34878D82A}">
                    <a16:rowId xmlns:a16="http://schemas.microsoft.com/office/drawing/2014/main" val="1721259225"/>
                  </a:ext>
                </a:extLst>
              </a:tr>
              <a:tr h="215874">
                <a:tc>
                  <a:txBody>
                    <a:bodyPr/>
                    <a:lstStyle/>
                    <a:p>
                      <a:pPr lvl="0" algn="ctr">
                        <a:buNone/>
                      </a:pPr>
                      <a:r>
                        <a:rPr lang="en-US" altLang="zh-CN" sz="1100" dirty="0">
                          <a:solidFill>
                            <a:schemeClr val="tx1"/>
                          </a:solidFill>
                          <a:latin typeface="+mn-lt"/>
                        </a:rPr>
                        <a:t>2</a:t>
                      </a:r>
                      <a:r>
                        <a:rPr lang="zh-CN" altLang="en-US" sz="1100" dirty="0">
                          <a:solidFill>
                            <a:schemeClr val="tx1"/>
                          </a:solidFill>
                          <a:latin typeface="+mn-lt"/>
                        </a:rPr>
                        <a:t>0</a:t>
                      </a:r>
                    </a:p>
                  </a:txBody>
                  <a:tcPr anchor="ctr"/>
                </a:tc>
                <a:tc>
                  <a:txBody>
                    <a:bodyPr/>
                    <a:lstStyle/>
                    <a:p>
                      <a:pPr algn="ctr"/>
                      <a:r>
                        <a:rPr lang="en-US" altLang="zh-CN" sz="1100" dirty="0">
                          <a:solidFill>
                            <a:schemeClr val="tx1"/>
                          </a:solidFill>
                          <a:latin typeface="+mn-lt"/>
                        </a:rPr>
                        <a:t>15 (0.75)</a:t>
                      </a:r>
                      <a:endParaRPr lang="zh-CN" altLang="en-US" sz="1100" dirty="0">
                        <a:solidFill>
                          <a:schemeClr val="tx1"/>
                        </a:solidFill>
                        <a:latin typeface="+mn-lt"/>
                      </a:endParaRPr>
                    </a:p>
                  </a:txBody>
                  <a:tcPr anchor="ctr"/>
                </a:tc>
                <a:tc>
                  <a:txBody>
                    <a:bodyPr/>
                    <a:lstStyle/>
                    <a:p>
                      <a:pPr lvl="0" algn="ctr">
                        <a:buNone/>
                      </a:pPr>
                      <a:r>
                        <a:rPr lang="zh-CN" altLang="en-US" sz="1100" dirty="0">
                          <a:solidFill>
                            <a:schemeClr val="tx1"/>
                          </a:solidFill>
                          <a:latin typeface="+mn-lt"/>
                        </a:rPr>
                        <a:t>0.</a:t>
                      </a:r>
                      <a:r>
                        <a:rPr lang="en-US" altLang="zh-CN" sz="1100" dirty="0">
                          <a:solidFill>
                            <a:schemeClr val="tx1"/>
                          </a:solidFill>
                          <a:latin typeface="+mn-lt"/>
                        </a:rPr>
                        <a:t>51</a:t>
                      </a:r>
                      <a:r>
                        <a:rPr lang="zh-CN" altLang="en-US" sz="1100" dirty="0">
                          <a:solidFill>
                            <a:schemeClr val="tx1"/>
                          </a:solidFill>
                          <a:latin typeface="+mn-lt"/>
                        </a:rPr>
                        <a:t> - 0.</a:t>
                      </a:r>
                      <a:r>
                        <a:rPr lang="en-US" altLang="zh-CN" sz="1100" dirty="0">
                          <a:solidFill>
                            <a:schemeClr val="tx1"/>
                          </a:solidFill>
                          <a:latin typeface="+mn-lt"/>
                        </a:rPr>
                        <a:t>91</a:t>
                      </a:r>
                      <a:endParaRPr lang="zh-CN" altLang="en-US" sz="1100" dirty="0">
                        <a:solidFill>
                          <a:schemeClr val="tx1"/>
                        </a:solidFill>
                        <a:latin typeface="+mn-lt"/>
                      </a:endParaRPr>
                    </a:p>
                  </a:txBody>
                  <a:tcPr anchor="ctr"/>
                </a:tc>
                <a:tc>
                  <a:txBody>
                    <a:bodyPr/>
                    <a:lstStyle/>
                    <a:p>
                      <a:pPr lvl="0" algn="ctr">
                        <a:buNone/>
                      </a:pPr>
                      <a:r>
                        <a:rPr lang="en-US" altLang="zh-CN" sz="1100" dirty="0">
                          <a:solidFill>
                            <a:srgbClr val="16205B"/>
                          </a:solidFill>
                          <a:latin typeface="+mn-lt"/>
                        </a:rPr>
                        <a:t>98.0%</a:t>
                      </a:r>
                      <a:endParaRPr lang="zh-CN" sz="1100" dirty="0">
                        <a:solidFill>
                          <a:srgbClr val="16205B"/>
                        </a:solidFill>
                        <a:latin typeface="+mn-lt"/>
                      </a:endParaRPr>
                    </a:p>
                  </a:txBody>
                  <a:tcPr anchor="ctr"/>
                </a:tc>
                <a:extLst>
                  <a:ext uri="{0D108BD9-81ED-4DB2-BD59-A6C34878D82A}">
                    <a16:rowId xmlns:a16="http://schemas.microsoft.com/office/drawing/2014/main" val="1236413028"/>
                  </a:ext>
                </a:extLst>
              </a:tr>
            </a:tbl>
          </a:graphicData>
        </a:graphic>
      </p:graphicFrame>
    </p:spTree>
    <p:extLst>
      <p:ext uri="{BB962C8B-B14F-4D97-AF65-F5344CB8AC3E}">
        <p14:creationId xmlns:p14="http://schemas.microsoft.com/office/powerpoint/2010/main" val="10873678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D4F01-A1D5-4E86-9FED-5B2B45261433}"/>
              </a:ext>
            </a:extLst>
          </p:cNvPr>
          <p:cNvSpPr>
            <a:spLocks noGrp="1"/>
          </p:cNvSpPr>
          <p:nvPr>
            <p:ph type="title"/>
          </p:nvPr>
        </p:nvSpPr>
        <p:spPr/>
        <p:txBody>
          <a:bodyPr/>
          <a:lstStyle/>
          <a:p>
            <a:r>
              <a:rPr lang="en-US" altLang="zh-CN" dirty="0"/>
              <a:t>TTE endpoint – Find rules</a:t>
            </a:r>
            <a:endParaRPr lang="zh-CN" altLang="en-US" dirty="0"/>
          </a:p>
        </p:txBody>
      </p:sp>
      <p:sp>
        <p:nvSpPr>
          <p:cNvPr id="3" name="Footer Placeholder 2">
            <a:extLst>
              <a:ext uri="{FF2B5EF4-FFF2-40B4-BE49-F238E27FC236}">
                <a16:creationId xmlns:a16="http://schemas.microsoft.com/office/drawing/2014/main" id="{8671DD89-D748-45CC-9BCD-26BEA50899B5}"/>
              </a:ext>
            </a:extLst>
          </p:cNvPr>
          <p:cNvSpPr>
            <a:spLocks noGrp="1"/>
          </p:cNvSpPr>
          <p:nvPr>
            <p:ph type="ftr" sz="quarter" idx="11"/>
          </p:nvPr>
        </p:nvSpPr>
        <p:spPr/>
        <p:txBody>
          <a:bodyPr/>
          <a:lstStyle/>
          <a:p>
            <a:r>
              <a:rPr lang="en-US" altLang="zh-CN"/>
              <a:t>Copyright©Simcere Zaiming Pharmaceutical Co., Ltd. ALL RIGHTS RESERVED</a:t>
            </a:r>
            <a:endParaRPr lang="zh-CN" altLang="en-US"/>
          </a:p>
        </p:txBody>
      </p:sp>
      <p:sp>
        <p:nvSpPr>
          <p:cNvPr id="4" name="Slide Number Placeholder 3">
            <a:extLst>
              <a:ext uri="{FF2B5EF4-FFF2-40B4-BE49-F238E27FC236}">
                <a16:creationId xmlns:a16="http://schemas.microsoft.com/office/drawing/2014/main" id="{4593F9CA-5A3B-45F7-91E9-08A999E53694}"/>
              </a:ext>
            </a:extLst>
          </p:cNvPr>
          <p:cNvSpPr>
            <a:spLocks noGrp="1"/>
          </p:cNvSpPr>
          <p:nvPr>
            <p:ph type="sldNum" sz="quarter" idx="12"/>
          </p:nvPr>
        </p:nvSpPr>
        <p:spPr/>
        <p:txBody>
          <a:bodyPr/>
          <a:lstStyle/>
          <a:p>
            <a:fld id="{E4B38883-E1FC-4E66-8A2B-D2BAE752E622}" type="slidenum">
              <a:rPr lang="zh-CN" altLang="en-US" smtClean="0"/>
              <a:t>33</a:t>
            </a:fld>
            <a:r>
              <a:rPr lang="zh-CN" altLang="en-US"/>
              <a:t>丨</a:t>
            </a:r>
          </a:p>
        </p:txBody>
      </p:sp>
      <p:pic>
        <p:nvPicPr>
          <p:cNvPr id="5" name="Picture 4">
            <a:extLst>
              <a:ext uri="{FF2B5EF4-FFF2-40B4-BE49-F238E27FC236}">
                <a16:creationId xmlns:a16="http://schemas.microsoft.com/office/drawing/2014/main" id="{3894BC31-42CB-4B56-97ED-8ECFC6DE9016}"/>
              </a:ext>
            </a:extLst>
          </p:cNvPr>
          <p:cNvPicPr>
            <a:picLocks noChangeAspect="1"/>
          </p:cNvPicPr>
          <p:nvPr/>
        </p:nvPicPr>
        <p:blipFill>
          <a:blip r:embed="rId2"/>
          <a:stretch>
            <a:fillRect/>
          </a:stretch>
        </p:blipFill>
        <p:spPr>
          <a:xfrm>
            <a:off x="297180" y="985520"/>
            <a:ext cx="11368078" cy="5480823"/>
          </a:xfrm>
          <a:prstGeom prst="rect">
            <a:avLst/>
          </a:prstGeom>
        </p:spPr>
      </p:pic>
    </p:spTree>
    <p:extLst>
      <p:ext uri="{BB962C8B-B14F-4D97-AF65-F5344CB8AC3E}">
        <p14:creationId xmlns:p14="http://schemas.microsoft.com/office/powerpoint/2010/main" val="6036815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56851-387B-4A20-A46A-183C7B2E874C}"/>
              </a:ext>
            </a:extLst>
          </p:cNvPr>
          <p:cNvSpPr>
            <a:spLocks noGrp="1"/>
          </p:cNvSpPr>
          <p:nvPr>
            <p:ph type="title"/>
          </p:nvPr>
        </p:nvSpPr>
        <p:spPr>
          <a:xfrm>
            <a:off x="297180" y="0"/>
            <a:ext cx="9111996" cy="985520"/>
          </a:xfrm>
        </p:spPr>
        <p:txBody>
          <a:bodyPr>
            <a:normAutofit/>
          </a:bodyPr>
          <a:lstStyle/>
          <a:p>
            <a:r>
              <a:rPr lang="en-US" altLang="zh-CN"/>
              <a:t>Compare PFS go/</a:t>
            </a:r>
            <a:r>
              <a:rPr lang="en-US" altLang="zh-CN" err="1"/>
              <a:t>nogo</a:t>
            </a:r>
            <a:r>
              <a:rPr lang="en-US" altLang="zh-CN"/>
              <a:t> design - Conclusion </a:t>
            </a:r>
            <a:endParaRPr lang="zh-CN" altLang="en-US"/>
          </a:p>
        </p:txBody>
      </p:sp>
      <p:sp>
        <p:nvSpPr>
          <p:cNvPr id="3" name="Footer Placeholder 2">
            <a:extLst>
              <a:ext uri="{FF2B5EF4-FFF2-40B4-BE49-F238E27FC236}">
                <a16:creationId xmlns:a16="http://schemas.microsoft.com/office/drawing/2014/main" id="{712E89EF-932C-4181-BC02-9D971EBBD376}"/>
              </a:ext>
            </a:extLst>
          </p:cNvPr>
          <p:cNvSpPr>
            <a:spLocks noGrp="1"/>
          </p:cNvSpPr>
          <p:nvPr>
            <p:ph type="ftr" sz="quarter" idx="11"/>
          </p:nvPr>
        </p:nvSpPr>
        <p:spPr/>
        <p:txBody>
          <a:bodyPr/>
          <a:lstStyle/>
          <a:p>
            <a:r>
              <a:rPr lang="en-US" altLang="zh-CN"/>
              <a:t>Copyright©Simcere Zaiming Pharmaceutical Co., Ltd. ALL RIGHTS RESERVED</a:t>
            </a:r>
            <a:endParaRPr lang="zh-CN" altLang="en-US"/>
          </a:p>
        </p:txBody>
      </p:sp>
      <p:sp>
        <p:nvSpPr>
          <p:cNvPr id="4" name="Slide Number Placeholder 3">
            <a:extLst>
              <a:ext uri="{FF2B5EF4-FFF2-40B4-BE49-F238E27FC236}">
                <a16:creationId xmlns:a16="http://schemas.microsoft.com/office/drawing/2014/main" id="{281B4204-0B49-4102-86D2-B524A4A4B0F0}"/>
              </a:ext>
            </a:extLst>
          </p:cNvPr>
          <p:cNvSpPr>
            <a:spLocks noGrp="1"/>
          </p:cNvSpPr>
          <p:nvPr>
            <p:ph type="sldNum" sz="quarter" idx="12"/>
          </p:nvPr>
        </p:nvSpPr>
        <p:spPr/>
        <p:txBody>
          <a:bodyPr/>
          <a:lstStyle/>
          <a:p>
            <a:fld id="{E4B38883-E1FC-4E66-8A2B-D2BAE752E622}" type="slidenum">
              <a:rPr lang="zh-CN" altLang="en-US" smtClean="0"/>
              <a:t>34</a:t>
            </a:fld>
            <a:r>
              <a:rPr lang="zh-CN" altLang="en-US"/>
              <a:t>丨</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88498DA-673F-4DFF-BFFF-97971A4B86F7}"/>
                  </a:ext>
                </a:extLst>
              </p:cNvPr>
              <p:cNvSpPr txBox="1"/>
              <p:nvPr/>
            </p:nvSpPr>
            <p:spPr>
              <a:xfrm>
                <a:off x="568171" y="893736"/>
                <a:ext cx="10662081" cy="1908215"/>
              </a:xfrm>
              <a:prstGeom prst="rect">
                <a:avLst/>
              </a:prstGeom>
              <a:noFill/>
            </p:spPr>
            <p:txBody>
              <a:bodyPr wrap="square" rtlCol="0">
                <a:spAutoFit/>
              </a:bodyPr>
              <a:lstStyle/>
              <a:p>
                <a:r>
                  <a:rPr lang="en-US" altLang="zh-CN"/>
                  <a:t>Method 1. Based on Bayesian parametric model</a:t>
                </a:r>
              </a:p>
              <a:p>
                <a:pPr lvl="1"/>
                <a:r>
                  <a:rPr lang="en-US" altLang="zh-CN" sz="1600">
                    <a:solidFill>
                      <a:srgbClr val="00B140"/>
                    </a:solidFill>
                  </a:rPr>
                  <a:t>Pr(</a:t>
                </a:r>
                <a14:m>
                  <m:oMath xmlns:m="http://schemas.openxmlformats.org/officeDocument/2006/math">
                    <m:r>
                      <a:rPr lang="zh-CN" altLang="en-US" sz="1600" i="1" dirty="0" smtClean="0">
                        <a:solidFill>
                          <a:srgbClr val="4CC879"/>
                        </a:solidFill>
                        <a:latin typeface="Cambria Math" panose="02040503050406030204" pitchFamily="18" charset="0"/>
                      </a:rPr>
                      <m:t>𝜆</m:t>
                    </m:r>
                  </m:oMath>
                </a14:m>
                <a:r>
                  <a:rPr lang="en-US" altLang="zh-CN" sz="1600">
                    <a:solidFill>
                      <a:srgbClr val="00B140"/>
                    </a:solidFill>
                    <a:cs typeface="Times New Roman" panose="02020603050405020304" pitchFamily="18" charset="0"/>
                  </a:rPr>
                  <a:t>≤</a:t>
                </a:r>
                <a:r>
                  <a:rPr lang="en-US" altLang="zh-CN" sz="1600">
                    <a:solidFill>
                      <a:srgbClr val="00B140"/>
                    </a:solidFill>
                  </a:rPr>
                  <a:t> 0.068)  = </a:t>
                </a:r>
                <a:r>
                  <a:rPr lang="en-US" altLang="zh-CN" sz="1600" err="1">
                    <a:solidFill>
                      <a:srgbClr val="00B140"/>
                    </a:solidFill>
                  </a:rPr>
                  <a:t>Pr</a:t>
                </a:r>
                <a:r>
                  <a:rPr lang="en-US" altLang="zh-CN" sz="1600">
                    <a:solidFill>
                      <a:srgbClr val="00B140"/>
                    </a:solidFill>
                  </a:rPr>
                  <a:t>(m-PFS </a:t>
                </a:r>
                <a:r>
                  <a:rPr lang="en-US" altLang="zh-CN" sz="1600">
                    <a:solidFill>
                      <a:srgbClr val="00B140"/>
                    </a:solidFill>
                    <a:cs typeface="Times New Roman" panose="02020603050405020304" pitchFamily="18" charset="0"/>
                  </a:rPr>
                  <a:t>≥ 10.3[TPP base] ) ≥ 0.67 to declare Go</a:t>
                </a:r>
                <a:r>
                  <a:rPr lang="en-US" altLang="zh-CN" sz="1600">
                    <a:cs typeface="Times New Roman" panose="02020603050405020304" pitchFamily="18" charset="0"/>
                  </a:rPr>
                  <a:t>, </a:t>
                </a:r>
              </a:p>
              <a:p>
                <a:pPr lvl="1"/>
                <a:r>
                  <a:rPr lang="en-US" altLang="zh-CN" sz="1600">
                    <a:solidFill>
                      <a:srgbClr val="FF0000"/>
                    </a:solidFill>
                    <a:cs typeface="Times New Roman" panose="02020603050405020304" pitchFamily="18" charset="0"/>
                  </a:rPr>
                  <a:t>Pr(</a:t>
                </a:r>
                <a14:m>
                  <m:oMath xmlns:m="http://schemas.openxmlformats.org/officeDocument/2006/math">
                    <m:r>
                      <a:rPr lang="zh-CN" altLang="en-US" sz="1600" i="1" dirty="0">
                        <a:solidFill>
                          <a:srgbClr val="FF0000"/>
                        </a:solidFill>
                        <a:latin typeface="Cambria Math" panose="02040503050406030204" pitchFamily="18" charset="0"/>
                      </a:rPr>
                      <m:t>𝜆</m:t>
                    </m:r>
                  </m:oMath>
                </a14:m>
                <a:r>
                  <a:rPr lang="en-US" altLang="zh-CN" sz="1600">
                    <a:solidFill>
                      <a:srgbClr val="FF0000"/>
                    </a:solidFill>
                    <a:cs typeface="Times New Roman" panose="02020603050405020304" pitchFamily="18" charset="0"/>
                  </a:rPr>
                  <a:t>≤ 0.085)  = </a:t>
                </a:r>
                <a:r>
                  <a:rPr lang="en-US" altLang="zh-CN" sz="1600" err="1">
                    <a:solidFill>
                      <a:srgbClr val="FF0000"/>
                    </a:solidFill>
                    <a:cs typeface="Times New Roman" panose="02020603050405020304" pitchFamily="18" charset="0"/>
                  </a:rPr>
                  <a:t>Pr</a:t>
                </a:r>
                <a:r>
                  <a:rPr lang="en-US" altLang="zh-CN" sz="1600">
                    <a:solidFill>
                      <a:srgbClr val="FF0000"/>
                    </a:solidFill>
                    <a:cs typeface="Times New Roman" panose="02020603050405020304" pitchFamily="18" charset="0"/>
                  </a:rPr>
                  <a:t>(m-PFS ≥ 8.2[SOC] ) &lt; 0.9 to declare No-go </a:t>
                </a:r>
                <a:endParaRPr lang="en-US" altLang="zh-CN"/>
              </a:p>
              <a:p>
                <a:r>
                  <a:rPr lang="en-US" altLang="zh-CN"/>
                  <a:t>Method 2. Based on KM estimator of PFS rate at given month</a:t>
                </a:r>
              </a:p>
              <a:p>
                <a:pPr lvl="1"/>
                <a:r>
                  <a:rPr lang="en-US" altLang="zh-CN" sz="1600" err="1">
                    <a:solidFill>
                      <a:srgbClr val="00B140"/>
                    </a:solidFill>
                  </a:rPr>
                  <a:t>Pr</a:t>
                </a:r>
                <a:r>
                  <a:rPr lang="en-US" altLang="zh-CN" sz="1600">
                    <a:solidFill>
                      <a:srgbClr val="00B140"/>
                    </a:solidFill>
                  </a:rPr>
                  <a:t>(6m PFS rate </a:t>
                </a:r>
                <a:r>
                  <a:rPr lang="en-US" altLang="zh-CN" sz="1600">
                    <a:solidFill>
                      <a:srgbClr val="00B140"/>
                    </a:solidFill>
                    <a:cs typeface="Times New Roman" panose="02020603050405020304" pitchFamily="18" charset="0"/>
                  </a:rPr>
                  <a:t>&gt;</a:t>
                </a:r>
                <a:r>
                  <a:rPr lang="en-US" altLang="zh-CN" sz="1600">
                    <a:solidFill>
                      <a:srgbClr val="00B140"/>
                    </a:solidFill>
                  </a:rPr>
                  <a:t> 0.668[TPP base] ) </a:t>
                </a:r>
                <a:r>
                  <a:rPr lang="en-US" altLang="zh-CN" sz="1600">
                    <a:solidFill>
                      <a:srgbClr val="00B140"/>
                    </a:solidFill>
                    <a:cs typeface="Times New Roman" panose="02020603050405020304" pitchFamily="18" charset="0"/>
                  </a:rPr>
                  <a:t>≥ 0.67 to declare Go, </a:t>
                </a:r>
              </a:p>
              <a:p>
                <a:pPr lvl="1"/>
                <a:r>
                  <a:rPr lang="en-US" altLang="zh-CN" sz="1600" err="1">
                    <a:solidFill>
                      <a:srgbClr val="FF0000"/>
                    </a:solidFill>
                    <a:cs typeface="Times New Roman" panose="02020603050405020304" pitchFamily="18" charset="0"/>
                  </a:rPr>
                  <a:t>Pr</a:t>
                </a:r>
                <a:r>
                  <a:rPr lang="en-US" altLang="zh-CN" sz="1600">
                    <a:solidFill>
                      <a:srgbClr val="FF0000"/>
                    </a:solidFill>
                    <a:cs typeface="Times New Roman" panose="02020603050405020304" pitchFamily="18" charset="0"/>
                  </a:rPr>
                  <a:t>(6m PFS rate ≥ 0.602[SOC] ) </a:t>
                </a:r>
                <a:r>
                  <a:rPr lang="en-US" altLang="zh-CN" sz="1600">
                    <a:solidFill>
                      <a:srgbClr val="E4002B"/>
                    </a:solidFill>
                    <a:cs typeface="Times New Roman" panose="02020603050405020304" pitchFamily="18" charset="0"/>
                  </a:rPr>
                  <a:t>&lt;</a:t>
                </a:r>
                <a:r>
                  <a:rPr lang="en-US" altLang="zh-CN" sz="1600">
                    <a:solidFill>
                      <a:srgbClr val="FF0000"/>
                    </a:solidFill>
                    <a:cs typeface="Times New Roman" panose="02020603050405020304" pitchFamily="18" charset="0"/>
                  </a:rPr>
                  <a:t> 0.9 to declare No-go </a:t>
                </a:r>
                <a:endParaRPr lang="en-US" altLang="zh-CN"/>
              </a:p>
              <a:p>
                <a:endParaRPr lang="zh-CN" altLang="en-US"/>
              </a:p>
            </p:txBody>
          </p:sp>
        </mc:Choice>
        <mc:Fallback xmlns="">
          <p:sp>
            <p:nvSpPr>
              <p:cNvPr id="6" name="TextBox 5">
                <a:extLst>
                  <a:ext uri="{FF2B5EF4-FFF2-40B4-BE49-F238E27FC236}">
                    <a16:creationId xmlns:a16="http://schemas.microsoft.com/office/drawing/2014/main" id="{488498DA-673F-4DFF-BFFF-97971A4B86F7}"/>
                  </a:ext>
                </a:extLst>
              </p:cNvPr>
              <p:cNvSpPr txBox="1">
                <a:spLocks noRot="1" noChangeAspect="1" noMove="1" noResize="1" noEditPoints="1" noAdjustHandles="1" noChangeArrowheads="1" noChangeShapeType="1" noTextEdit="1"/>
              </p:cNvSpPr>
              <p:nvPr/>
            </p:nvSpPr>
            <p:spPr>
              <a:xfrm>
                <a:off x="568171" y="893736"/>
                <a:ext cx="10662081" cy="1908215"/>
              </a:xfrm>
              <a:prstGeom prst="rect">
                <a:avLst/>
              </a:prstGeom>
              <a:blipFill>
                <a:blip r:embed="rId2"/>
                <a:stretch>
                  <a:fillRect l="-457" t="-1917"/>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97C1C9CB-7D16-4AB0-88DA-63C9362B6EA1}"/>
              </a:ext>
            </a:extLst>
          </p:cNvPr>
          <p:cNvSpPr txBox="1"/>
          <p:nvPr/>
        </p:nvSpPr>
        <p:spPr>
          <a:xfrm>
            <a:off x="568171" y="2672239"/>
            <a:ext cx="10868025" cy="3367397"/>
          </a:xfrm>
          <a:prstGeom prst="rect">
            <a:avLst/>
          </a:prstGeom>
          <a:noFill/>
        </p:spPr>
        <p:txBody>
          <a:bodyPr wrap="square" rtlCol="0">
            <a:spAutoFit/>
          </a:bodyPr>
          <a:lstStyle/>
          <a:p>
            <a:pPr>
              <a:lnSpc>
                <a:spcPct val="150000"/>
              </a:lnSpc>
            </a:pPr>
            <a:r>
              <a:rPr lang="en-US" altLang="zh-CN"/>
              <a:t>Conclusions:</a:t>
            </a:r>
          </a:p>
          <a:p>
            <a:pPr marL="342900" indent="-342900">
              <a:lnSpc>
                <a:spcPct val="150000"/>
              </a:lnSpc>
              <a:buAutoNum type="arabicPeriod"/>
            </a:pPr>
            <a:r>
              <a:rPr lang="en-US" altLang="zh-CN"/>
              <a:t>M1 is better under exponential distribution. But in real life it is often violated. </a:t>
            </a:r>
          </a:p>
          <a:p>
            <a:pPr marL="342900" indent="-342900">
              <a:lnSpc>
                <a:spcPct val="150000"/>
              </a:lnSpc>
              <a:buAutoNum type="arabicPeriod"/>
            </a:pPr>
            <a:r>
              <a:rPr lang="en-US" altLang="zh-CN"/>
              <a:t>M1 is suitable for continuous monitoring and can provide a decision table.</a:t>
            </a:r>
          </a:p>
          <a:p>
            <a:pPr marL="342900" indent="-342900">
              <a:lnSpc>
                <a:spcPct val="150000"/>
              </a:lnSpc>
              <a:buFontTx/>
              <a:buAutoNum type="arabicPeriod"/>
            </a:pPr>
            <a:r>
              <a:rPr lang="en-US" altLang="zh-CN"/>
              <a:t>M2 is suitable for when we know for sure the PFS rate can be distinguished at X month. This needs support from CS.</a:t>
            </a:r>
          </a:p>
          <a:p>
            <a:pPr marL="342900" indent="-342900">
              <a:lnSpc>
                <a:spcPct val="150000"/>
              </a:lnSpc>
              <a:buFontTx/>
              <a:buAutoNum type="arabicPeriod"/>
            </a:pPr>
            <a:r>
              <a:rPr lang="en-US" altLang="zh-CN"/>
              <a:t> Using </a:t>
            </a:r>
            <a:r>
              <a:rPr lang="en-US" altLang="zh-CN" err="1"/>
              <a:t>mPFS</a:t>
            </a:r>
            <a:r>
              <a:rPr lang="en-US" altLang="zh-CN"/>
              <a:t> and converting to hazard of exponential distribution or X-month PFS rate is always somewhat risky. </a:t>
            </a:r>
          </a:p>
          <a:p>
            <a:pPr marL="342900" indent="-342900">
              <a:lnSpc>
                <a:spcPct val="150000"/>
              </a:lnSpc>
              <a:buAutoNum type="arabicPeriod"/>
            </a:pPr>
            <a:r>
              <a:rPr lang="en-US" altLang="zh-CN"/>
              <a:t>Longer follow-up time, larger sample size are better for performance of both methods.</a:t>
            </a:r>
          </a:p>
        </p:txBody>
      </p:sp>
    </p:spTree>
    <p:extLst>
      <p:ext uri="{BB962C8B-B14F-4D97-AF65-F5344CB8AC3E}">
        <p14:creationId xmlns:p14="http://schemas.microsoft.com/office/powerpoint/2010/main" val="36902300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D0E1F-E1D8-4BB5-AAFB-6A7585A5ED6C}"/>
              </a:ext>
            </a:extLst>
          </p:cNvPr>
          <p:cNvSpPr>
            <a:spLocks noGrp="1"/>
          </p:cNvSpPr>
          <p:nvPr>
            <p:ph type="title"/>
          </p:nvPr>
        </p:nvSpPr>
        <p:spPr/>
        <p:txBody>
          <a:bodyPr/>
          <a:lstStyle/>
          <a:p>
            <a:r>
              <a:rPr lang="en-US" altLang="zh-CN"/>
              <a:t>Compare PFS go/</a:t>
            </a:r>
            <a:r>
              <a:rPr lang="en-US" altLang="zh-CN" err="1"/>
              <a:t>nogo</a:t>
            </a:r>
            <a:r>
              <a:rPr lang="en-US" altLang="zh-CN"/>
              <a:t> design</a:t>
            </a:r>
            <a:r>
              <a:rPr lang="zh-CN" altLang="en-US"/>
              <a:t> </a:t>
            </a:r>
            <a:r>
              <a:rPr lang="en-US" altLang="zh-CN"/>
              <a:t>–</a:t>
            </a:r>
            <a:r>
              <a:rPr lang="zh-CN" altLang="en-US"/>
              <a:t> </a:t>
            </a:r>
            <a:r>
              <a:rPr lang="en-US" altLang="zh-CN"/>
              <a:t>Setting</a:t>
            </a:r>
            <a:r>
              <a:rPr lang="zh-CN" altLang="en-US"/>
              <a:t> </a:t>
            </a:r>
            <a:r>
              <a:rPr lang="en-US" altLang="zh-CN"/>
              <a:t>1</a:t>
            </a:r>
            <a:endParaRPr lang="zh-CN" altLang="en-US"/>
          </a:p>
        </p:txBody>
      </p:sp>
      <p:sp>
        <p:nvSpPr>
          <p:cNvPr id="3" name="Footer Placeholder 2">
            <a:extLst>
              <a:ext uri="{FF2B5EF4-FFF2-40B4-BE49-F238E27FC236}">
                <a16:creationId xmlns:a16="http://schemas.microsoft.com/office/drawing/2014/main" id="{C792B961-3D8E-4591-8CE4-83DE829B7D71}"/>
              </a:ext>
            </a:extLst>
          </p:cNvPr>
          <p:cNvSpPr>
            <a:spLocks noGrp="1"/>
          </p:cNvSpPr>
          <p:nvPr>
            <p:ph type="ftr" sz="quarter" idx="11"/>
          </p:nvPr>
        </p:nvSpPr>
        <p:spPr/>
        <p:txBody>
          <a:bodyPr/>
          <a:lstStyle/>
          <a:p>
            <a:r>
              <a:rPr lang="en-US" altLang="zh-CN"/>
              <a:t>Copyright©Simcere Zaiming Pharmaceutical Co., Ltd. ALL RIGHTS RESERVED</a:t>
            </a:r>
            <a:endParaRPr lang="zh-CN" altLang="en-US"/>
          </a:p>
        </p:txBody>
      </p:sp>
      <p:sp>
        <p:nvSpPr>
          <p:cNvPr id="4" name="Slide Number Placeholder 3">
            <a:extLst>
              <a:ext uri="{FF2B5EF4-FFF2-40B4-BE49-F238E27FC236}">
                <a16:creationId xmlns:a16="http://schemas.microsoft.com/office/drawing/2014/main" id="{6F5A3540-14FD-48B0-994D-F7A2985F0CF8}"/>
              </a:ext>
            </a:extLst>
          </p:cNvPr>
          <p:cNvSpPr>
            <a:spLocks noGrp="1"/>
          </p:cNvSpPr>
          <p:nvPr>
            <p:ph type="sldNum" sz="quarter" idx="12"/>
          </p:nvPr>
        </p:nvSpPr>
        <p:spPr/>
        <p:txBody>
          <a:bodyPr/>
          <a:lstStyle/>
          <a:p>
            <a:fld id="{E4B38883-E1FC-4E66-8A2B-D2BAE752E622}" type="slidenum">
              <a:rPr lang="zh-CN" altLang="en-US" smtClean="0"/>
              <a:t>35</a:t>
            </a:fld>
            <a:r>
              <a:rPr lang="zh-CN" altLang="en-US"/>
              <a:t>丨</a:t>
            </a:r>
          </a:p>
        </p:txBody>
      </p:sp>
      <p:graphicFrame>
        <p:nvGraphicFramePr>
          <p:cNvPr id="10" name="Table 9">
            <a:extLst>
              <a:ext uri="{FF2B5EF4-FFF2-40B4-BE49-F238E27FC236}">
                <a16:creationId xmlns:a16="http://schemas.microsoft.com/office/drawing/2014/main" id="{99B3F5A3-A2C9-4DE4-A551-A279FA696A25}"/>
              </a:ext>
            </a:extLst>
          </p:cNvPr>
          <p:cNvGraphicFramePr>
            <a:graphicFrameLocks noGrp="1"/>
          </p:cNvGraphicFramePr>
          <p:nvPr>
            <p:extLst>
              <p:ext uri="{D42A27DB-BD31-4B8C-83A1-F6EECF244321}">
                <p14:modId xmlns:p14="http://schemas.microsoft.com/office/powerpoint/2010/main" val="2170190635"/>
              </p:ext>
            </p:extLst>
          </p:nvPr>
        </p:nvGraphicFramePr>
        <p:xfrm>
          <a:off x="835162" y="3684270"/>
          <a:ext cx="10343441" cy="2682240"/>
        </p:xfrm>
        <a:graphic>
          <a:graphicData uri="http://schemas.openxmlformats.org/drawingml/2006/table">
            <a:tbl>
              <a:tblPr firstRow="1" bandRow="1">
                <a:tableStyleId>{5C22544A-7EE6-4342-B048-85BDC9FD1C3A}</a:tableStyleId>
              </a:tblPr>
              <a:tblGrid>
                <a:gridCol w="916833">
                  <a:extLst>
                    <a:ext uri="{9D8B030D-6E8A-4147-A177-3AD203B41FA5}">
                      <a16:colId xmlns:a16="http://schemas.microsoft.com/office/drawing/2014/main" val="2847929428"/>
                    </a:ext>
                  </a:extLst>
                </a:gridCol>
                <a:gridCol w="1130020">
                  <a:extLst>
                    <a:ext uri="{9D8B030D-6E8A-4147-A177-3AD203B41FA5}">
                      <a16:colId xmlns:a16="http://schemas.microsoft.com/office/drawing/2014/main" val="2952575215"/>
                    </a:ext>
                  </a:extLst>
                </a:gridCol>
                <a:gridCol w="1836523">
                  <a:extLst>
                    <a:ext uri="{9D8B030D-6E8A-4147-A177-3AD203B41FA5}">
                      <a16:colId xmlns:a16="http://schemas.microsoft.com/office/drawing/2014/main" val="2624313909"/>
                    </a:ext>
                  </a:extLst>
                </a:gridCol>
                <a:gridCol w="1292013">
                  <a:extLst>
                    <a:ext uri="{9D8B030D-6E8A-4147-A177-3AD203B41FA5}">
                      <a16:colId xmlns:a16="http://schemas.microsoft.com/office/drawing/2014/main" val="1126941301"/>
                    </a:ext>
                  </a:extLst>
                </a:gridCol>
                <a:gridCol w="1292013">
                  <a:extLst>
                    <a:ext uri="{9D8B030D-6E8A-4147-A177-3AD203B41FA5}">
                      <a16:colId xmlns:a16="http://schemas.microsoft.com/office/drawing/2014/main" val="991789287"/>
                    </a:ext>
                  </a:extLst>
                </a:gridCol>
                <a:gridCol w="1292013">
                  <a:extLst>
                    <a:ext uri="{9D8B030D-6E8A-4147-A177-3AD203B41FA5}">
                      <a16:colId xmlns:a16="http://schemas.microsoft.com/office/drawing/2014/main" val="1941408677"/>
                    </a:ext>
                  </a:extLst>
                </a:gridCol>
                <a:gridCol w="1292013">
                  <a:extLst>
                    <a:ext uri="{9D8B030D-6E8A-4147-A177-3AD203B41FA5}">
                      <a16:colId xmlns:a16="http://schemas.microsoft.com/office/drawing/2014/main" val="1022217163"/>
                    </a:ext>
                  </a:extLst>
                </a:gridCol>
                <a:gridCol w="1292013">
                  <a:extLst>
                    <a:ext uri="{9D8B030D-6E8A-4147-A177-3AD203B41FA5}">
                      <a16:colId xmlns:a16="http://schemas.microsoft.com/office/drawing/2014/main" val="3188345017"/>
                    </a:ext>
                  </a:extLst>
                </a:gridCol>
              </a:tblGrid>
              <a:tr h="370840">
                <a:tc>
                  <a:txBody>
                    <a:bodyPr/>
                    <a:lstStyle/>
                    <a:p>
                      <a:r>
                        <a:rPr lang="en-US" altLang="zh-CN" sz="1200">
                          <a:latin typeface="微软雅黑" panose="020B0503020204020204" pitchFamily="34" charset="-122"/>
                          <a:ea typeface="微软雅黑" panose="020B0503020204020204" pitchFamily="34" charset="-122"/>
                        </a:rPr>
                        <a:t>m-PFS</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Cut off rule</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Analysis time (95%CI) (Months)</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Event num (95%CI)</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err="1">
                          <a:latin typeface="微软雅黑" panose="020B0503020204020204" pitchFamily="34" charset="-122"/>
                          <a:ea typeface="微软雅黑" panose="020B0503020204020204" pitchFamily="34" charset="-122"/>
                        </a:rPr>
                        <a:t>Pr</a:t>
                      </a:r>
                      <a:r>
                        <a:rPr lang="en-US" altLang="zh-CN" sz="1200">
                          <a:latin typeface="微软雅黑" panose="020B0503020204020204" pitchFamily="34" charset="-122"/>
                          <a:ea typeface="微软雅黑" panose="020B0503020204020204" pitchFamily="34" charset="-122"/>
                        </a:rPr>
                        <a:t>(M1 Go)</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err="1">
                          <a:latin typeface="微软雅黑" panose="020B0503020204020204" pitchFamily="34" charset="-122"/>
                          <a:ea typeface="微软雅黑" panose="020B0503020204020204" pitchFamily="34" charset="-122"/>
                        </a:rPr>
                        <a:t>Pr</a:t>
                      </a:r>
                      <a:r>
                        <a:rPr lang="en-US" altLang="zh-CN" sz="1200">
                          <a:latin typeface="微软雅黑" panose="020B0503020204020204" pitchFamily="34" charset="-122"/>
                          <a:ea typeface="微软雅黑" panose="020B0503020204020204" pitchFamily="34" charset="-122"/>
                        </a:rPr>
                        <a:t>(M1 No-go)</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err="1">
                          <a:latin typeface="微软雅黑" panose="020B0503020204020204" pitchFamily="34" charset="-122"/>
                          <a:ea typeface="微软雅黑" panose="020B0503020204020204" pitchFamily="34" charset="-122"/>
                        </a:rPr>
                        <a:t>Pr</a:t>
                      </a:r>
                      <a:r>
                        <a:rPr lang="en-US" altLang="zh-CN" sz="1200">
                          <a:latin typeface="微软雅黑" panose="020B0503020204020204" pitchFamily="34" charset="-122"/>
                          <a:ea typeface="微软雅黑" panose="020B0503020204020204" pitchFamily="34" charset="-122"/>
                        </a:rPr>
                        <a:t>(M2 Go)</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err="1">
                          <a:latin typeface="微软雅黑" panose="020B0503020204020204" pitchFamily="34" charset="-122"/>
                          <a:ea typeface="微软雅黑" panose="020B0503020204020204" pitchFamily="34" charset="-122"/>
                        </a:rPr>
                        <a:t>Pr</a:t>
                      </a:r>
                      <a:r>
                        <a:rPr lang="en-US" altLang="zh-CN" sz="1200">
                          <a:latin typeface="微软雅黑" panose="020B0503020204020204" pitchFamily="34" charset="-122"/>
                          <a:ea typeface="微软雅黑" panose="020B0503020204020204" pitchFamily="34" charset="-122"/>
                        </a:rPr>
                        <a:t>(M2 No-go)</a:t>
                      </a:r>
                      <a:endParaRPr lang="zh-CN" altLang="en-US" sz="120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4215437542"/>
                  </a:ext>
                </a:extLst>
              </a:tr>
              <a:tr h="370840">
                <a:tc>
                  <a:txBody>
                    <a:bodyPr/>
                    <a:lstStyle/>
                    <a:p>
                      <a:r>
                        <a:rPr lang="en-US" altLang="zh-CN" sz="1100" b="1" dirty="0">
                          <a:latin typeface="微软雅黑" panose="020B0503020204020204" pitchFamily="34" charset="-122"/>
                          <a:ea typeface="微软雅黑" panose="020B0503020204020204" pitchFamily="34" charset="-122"/>
                        </a:rPr>
                        <a:t>8.2</a:t>
                      </a:r>
                      <a:endParaRPr lang="zh-CN" altLang="en-US" sz="1100" b="1" dirty="0">
                        <a:latin typeface="微软雅黑" panose="020B0503020204020204" pitchFamily="34" charset="-122"/>
                        <a:ea typeface="微软雅黑" panose="020B0503020204020204" pitchFamily="34" charset="-122"/>
                      </a:endParaRPr>
                    </a:p>
                  </a:txBody>
                  <a:tcPr anchor="ctr"/>
                </a:tc>
                <a:tc>
                  <a:txBody>
                    <a:bodyPr/>
                    <a:lstStyle/>
                    <a:p>
                      <a:r>
                        <a:rPr lang="en-US" altLang="zh-CN" sz="1100" b="1">
                          <a:latin typeface="微软雅黑" panose="020B0503020204020204" pitchFamily="34" charset="-122"/>
                          <a:ea typeface="微软雅黑" panose="020B0503020204020204" pitchFamily="34" charset="-122"/>
                        </a:rPr>
                        <a:t>6m after LPI</a:t>
                      </a:r>
                      <a:endParaRPr lang="zh-CN" altLang="en-US" sz="1100" b="1">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11</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effectLst/>
                          <a:latin typeface="微软雅黑" panose="020B0503020204020204" pitchFamily="34" charset="-122"/>
                          <a:ea typeface="微软雅黑" panose="020B0503020204020204" pitchFamily="34" charset="-122"/>
                        </a:rPr>
                        <a:t>19.8 (14, 26)</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8.9%</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89.0%</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9.7%</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89.4%</a:t>
                      </a:r>
                      <a:endParaRPr lang="zh-CN" altLang="en-US" sz="120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827835658"/>
                  </a:ext>
                </a:extLst>
              </a:tr>
              <a:tr h="370840">
                <a:tc>
                  <a:txBody>
                    <a:bodyPr/>
                    <a:lstStyle/>
                    <a:p>
                      <a:r>
                        <a:rPr lang="en-US" altLang="zh-CN" sz="1100" b="1" dirty="0">
                          <a:latin typeface="微软雅黑" panose="020B0503020204020204" pitchFamily="34" charset="-122"/>
                          <a:ea typeface="微软雅黑" panose="020B0503020204020204" pitchFamily="34" charset="-122"/>
                        </a:rPr>
                        <a:t>10.3</a:t>
                      </a:r>
                      <a:endParaRPr lang="zh-CN" altLang="en-US" sz="1100" b="1" dirty="0">
                        <a:latin typeface="微软雅黑" panose="020B0503020204020204" pitchFamily="34" charset="-122"/>
                        <a:ea typeface="微软雅黑" panose="020B0503020204020204" pitchFamily="34" charset="-122"/>
                      </a:endParaRPr>
                    </a:p>
                  </a:txBody>
                  <a:tcPr anchor="ctr"/>
                </a:tc>
                <a:tc>
                  <a:txBody>
                    <a:bodyPr/>
                    <a:lstStyle/>
                    <a:p>
                      <a:r>
                        <a:rPr lang="en-US" altLang="zh-CN" sz="1100" b="1">
                          <a:latin typeface="微软雅黑" panose="020B0503020204020204" pitchFamily="34" charset="-122"/>
                          <a:ea typeface="微软雅黑" panose="020B0503020204020204" pitchFamily="34" charset="-122"/>
                        </a:rPr>
                        <a:t>6m after LPI</a:t>
                      </a:r>
                      <a:endParaRPr lang="zh-CN" altLang="en-US" sz="1100" b="1">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11</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effectLst/>
                          <a:latin typeface="微软雅黑" panose="020B0503020204020204" pitchFamily="34" charset="-122"/>
                          <a:ea typeface="微软雅黑" panose="020B0503020204020204" pitchFamily="34" charset="-122"/>
                        </a:rPr>
                        <a:t>16.8 (11, 23)</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b="1">
                          <a:latin typeface="微软雅黑" panose="020B0503020204020204" pitchFamily="34" charset="-122"/>
                          <a:ea typeface="微软雅黑" panose="020B0503020204020204" pitchFamily="34" charset="-122"/>
                        </a:rPr>
                        <a:t>35.6%</a:t>
                      </a:r>
                      <a:endParaRPr lang="zh-CN" altLang="en-US" sz="1200" b="1">
                        <a:latin typeface="微软雅黑" panose="020B0503020204020204" pitchFamily="34" charset="-122"/>
                        <a:ea typeface="微软雅黑" panose="020B0503020204020204" pitchFamily="34" charset="-122"/>
                      </a:endParaRPr>
                    </a:p>
                  </a:txBody>
                  <a:tcPr anchor="ctr"/>
                </a:tc>
                <a:tc>
                  <a:txBody>
                    <a:bodyPr/>
                    <a:lstStyle/>
                    <a:p>
                      <a:r>
                        <a:rPr lang="en-US" altLang="zh-CN" sz="1200" b="1">
                          <a:latin typeface="微软雅黑" panose="020B0503020204020204" pitchFamily="34" charset="-122"/>
                          <a:ea typeface="微软雅黑" panose="020B0503020204020204" pitchFamily="34" charset="-122"/>
                        </a:rPr>
                        <a:t>59.8%</a:t>
                      </a:r>
                      <a:endParaRPr lang="zh-CN" altLang="en-US" sz="1200" b="1">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32.8%</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65.5%</a:t>
                      </a:r>
                      <a:endParaRPr lang="zh-CN" altLang="en-US" sz="120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674418276"/>
                  </a:ext>
                </a:extLst>
              </a:tr>
              <a:tr h="370840">
                <a:tc>
                  <a:txBody>
                    <a:bodyPr/>
                    <a:lstStyle/>
                    <a:p>
                      <a:r>
                        <a:rPr lang="en-US" altLang="zh-CN" sz="1100" b="1" dirty="0">
                          <a:latin typeface="微软雅黑" panose="020B0503020204020204" pitchFamily="34" charset="-122"/>
                          <a:ea typeface="微软雅黑" panose="020B0503020204020204" pitchFamily="34" charset="-122"/>
                        </a:rPr>
                        <a:t>11.7</a:t>
                      </a:r>
                      <a:endParaRPr lang="zh-CN" altLang="en-US" sz="1100" b="1" dirty="0">
                        <a:latin typeface="微软雅黑" panose="020B0503020204020204" pitchFamily="34" charset="-122"/>
                        <a:ea typeface="微软雅黑" panose="020B0503020204020204" pitchFamily="34" charset="-122"/>
                      </a:endParaRPr>
                    </a:p>
                  </a:txBody>
                  <a:tcPr anchor="ctr"/>
                </a:tc>
                <a:tc>
                  <a:txBody>
                    <a:bodyPr/>
                    <a:lstStyle/>
                    <a:p>
                      <a:r>
                        <a:rPr lang="en-US" altLang="zh-CN" sz="1100" b="1">
                          <a:latin typeface="微软雅黑" panose="020B0503020204020204" pitchFamily="34" charset="-122"/>
                          <a:ea typeface="微软雅黑" panose="020B0503020204020204" pitchFamily="34" charset="-122"/>
                        </a:rPr>
                        <a:t>6m after LPI</a:t>
                      </a:r>
                      <a:endParaRPr lang="zh-CN" altLang="en-US" sz="1100" b="1">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11</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effectLst/>
                          <a:latin typeface="微软雅黑" panose="020B0503020204020204" pitchFamily="34" charset="-122"/>
                          <a:ea typeface="微软雅黑" panose="020B0503020204020204" pitchFamily="34" charset="-122"/>
                        </a:rPr>
                        <a:t>15.3 (11, 23)</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b="1">
                          <a:latin typeface="微软雅黑" panose="020B0503020204020204" pitchFamily="34" charset="-122"/>
                          <a:ea typeface="微软雅黑" panose="020B0503020204020204" pitchFamily="34" charset="-122"/>
                        </a:rPr>
                        <a:t>56.1%</a:t>
                      </a:r>
                      <a:endParaRPr lang="zh-CN" altLang="en-US" sz="1200" b="1">
                        <a:latin typeface="微软雅黑" panose="020B0503020204020204" pitchFamily="34" charset="-122"/>
                        <a:ea typeface="微软雅黑" panose="020B0503020204020204" pitchFamily="34" charset="-122"/>
                      </a:endParaRPr>
                    </a:p>
                  </a:txBody>
                  <a:tcPr anchor="ctr"/>
                </a:tc>
                <a:tc>
                  <a:txBody>
                    <a:bodyPr/>
                    <a:lstStyle/>
                    <a:p>
                      <a:r>
                        <a:rPr lang="en-US" altLang="zh-CN" sz="1200" b="1" dirty="0">
                          <a:latin typeface="微软雅黑" panose="020B0503020204020204" pitchFamily="34" charset="-122"/>
                          <a:ea typeface="微软雅黑" panose="020B0503020204020204" pitchFamily="34" charset="-122"/>
                        </a:rPr>
                        <a:t>39.0%</a:t>
                      </a:r>
                      <a:endParaRPr lang="zh-CN" altLang="en-US" sz="1200" b="1" dirty="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50.6%</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47.5%</a:t>
                      </a:r>
                      <a:endParaRPr lang="zh-CN" altLang="en-US" sz="120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951106260"/>
                  </a:ext>
                </a:extLst>
              </a:tr>
              <a:tr h="370840">
                <a:tc>
                  <a:txBody>
                    <a:bodyPr/>
                    <a:lstStyle/>
                    <a:p>
                      <a:r>
                        <a:rPr lang="en-US" altLang="zh-CN" sz="1100" b="1" dirty="0">
                          <a:latin typeface="微软雅黑" panose="020B0503020204020204" pitchFamily="34" charset="-122"/>
                          <a:ea typeface="微软雅黑" panose="020B0503020204020204" pitchFamily="34" charset="-122"/>
                        </a:rPr>
                        <a:t>8.2</a:t>
                      </a:r>
                      <a:endParaRPr lang="zh-CN" altLang="en-US" sz="1100" b="1" dirty="0">
                        <a:latin typeface="微软雅黑" panose="020B0503020204020204" pitchFamily="34" charset="-122"/>
                        <a:ea typeface="微软雅黑" panose="020B0503020204020204" pitchFamily="34" charset="-122"/>
                      </a:endParaRPr>
                    </a:p>
                  </a:txBody>
                  <a:tcPr anchor="ctr"/>
                </a:tc>
                <a:tc>
                  <a:txBody>
                    <a:bodyPr/>
                    <a:lstStyle/>
                    <a:p>
                      <a:r>
                        <a:rPr lang="en-US" altLang="zh-CN" sz="1100" b="1">
                          <a:latin typeface="微软雅黑" panose="020B0503020204020204" pitchFamily="34" charset="-122"/>
                          <a:ea typeface="微软雅黑" panose="020B0503020204020204" pitchFamily="34" charset="-122"/>
                        </a:rPr>
                        <a:t>16 PFS event</a:t>
                      </a:r>
                      <a:endParaRPr lang="zh-CN" altLang="en-US" sz="1100" b="1">
                        <a:latin typeface="微软雅黑" panose="020B0503020204020204" pitchFamily="34" charset="-122"/>
                        <a:ea typeface="微软雅黑" panose="020B0503020204020204" pitchFamily="34" charset="-122"/>
                      </a:endParaRPr>
                    </a:p>
                  </a:txBody>
                  <a:tcPr anchor="ctr"/>
                </a:tc>
                <a:tc>
                  <a:txBody>
                    <a:bodyPr/>
                    <a:lstStyle/>
                    <a:p>
                      <a:r>
                        <a:rPr lang="en-US" altLang="zh-CN" sz="1200">
                          <a:effectLst/>
                          <a:latin typeface="微软雅黑" panose="020B0503020204020204" pitchFamily="34" charset="-122"/>
                          <a:ea typeface="微软雅黑" panose="020B0503020204020204" pitchFamily="34" charset="-122"/>
                        </a:rPr>
                        <a:t>8.7 (6.0, 12.4)</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dirty="0">
                          <a:latin typeface="微软雅黑" panose="020B0503020204020204" pitchFamily="34" charset="-122"/>
                          <a:ea typeface="微软雅黑" panose="020B0503020204020204" pitchFamily="34" charset="-122"/>
                        </a:rPr>
                        <a:t>16</a:t>
                      </a:r>
                      <a:endParaRPr lang="zh-CN" altLang="en-US" sz="1200" dirty="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7.3%</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90.4%</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9.5%</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89.9%</a:t>
                      </a:r>
                      <a:endParaRPr lang="zh-CN" altLang="en-US" sz="120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121473237"/>
                  </a:ext>
                </a:extLst>
              </a:tr>
              <a:tr h="370840">
                <a:tc>
                  <a:txBody>
                    <a:bodyPr/>
                    <a:lstStyle/>
                    <a:p>
                      <a:r>
                        <a:rPr lang="en-US" altLang="zh-CN" sz="1100" b="1" dirty="0">
                          <a:latin typeface="微软雅黑" panose="020B0503020204020204" pitchFamily="34" charset="-122"/>
                          <a:ea typeface="微软雅黑" panose="020B0503020204020204" pitchFamily="34" charset="-122"/>
                        </a:rPr>
                        <a:t>10.3 </a:t>
                      </a:r>
                      <a:endParaRPr lang="zh-CN" altLang="en-US" sz="1100" b="1" dirty="0">
                        <a:latin typeface="微软雅黑" panose="020B0503020204020204" pitchFamily="34" charset="-122"/>
                        <a:ea typeface="微软雅黑" panose="020B0503020204020204" pitchFamily="34" charset="-122"/>
                      </a:endParaRPr>
                    </a:p>
                  </a:txBody>
                  <a:tcPr anchor="ctr"/>
                </a:tc>
                <a:tc>
                  <a:txBody>
                    <a:bodyPr/>
                    <a:lstStyle/>
                    <a:p>
                      <a:r>
                        <a:rPr lang="en-US" altLang="zh-CN" sz="1100" b="1">
                          <a:latin typeface="微软雅黑" panose="020B0503020204020204" pitchFamily="34" charset="-122"/>
                          <a:ea typeface="微软雅黑" panose="020B0503020204020204" pitchFamily="34" charset="-122"/>
                        </a:rPr>
                        <a:t>16 PFS event</a:t>
                      </a:r>
                      <a:endParaRPr lang="zh-CN" altLang="en-US" sz="1100" b="1">
                        <a:latin typeface="微软雅黑" panose="020B0503020204020204" pitchFamily="34" charset="-122"/>
                        <a:ea typeface="微软雅黑" panose="020B0503020204020204" pitchFamily="34" charset="-122"/>
                      </a:endParaRPr>
                    </a:p>
                  </a:txBody>
                  <a:tcPr anchor="ctr"/>
                </a:tc>
                <a:tc>
                  <a:txBody>
                    <a:bodyPr/>
                    <a:lstStyle/>
                    <a:p>
                      <a:r>
                        <a:rPr lang="en-US" altLang="zh-CN" sz="1200">
                          <a:effectLst/>
                          <a:latin typeface="微软雅黑" panose="020B0503020204020204" pitchFamily="34" charset="-122"/>
                          <a:ea typeface="微软雅黑" panose="020B0503020204020204" pitchFamily="34" charset="-122"/>
                        </a:rPr>
                        <a:t>10.3 (6.9, 14.9)</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16</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dirty="0">
                          <a:latin typeface="微软雅黑" panose="020B0503020204020204" pitchFamily="34" charset="-122"/>
                          <a:ea typeface="微软雅黑" panose="020B0503020204020204" pitchFamily="34" charset="-122"/>
                        </a:rPr>
                        <a:t>32.1%</a:t>
                      </a:r>
                      <a:endParaRPr lang="zh-CN" altLang="en-US" sz="1200" dirty="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63.3%</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32.8%</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65.9%</a:t>
                      </a:r>
                      <a:endParaRPr lang="zh-CN" altLang="en-US" sz="120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092707189"/>
                  </a:ext>
                </a:extLst>
              </a:tr>
              <a:tr h="370840">
                <a:tc>
                  <a:txBody>
                    <a:bodyPr/>
                    <a:lstStyle/>
                    <a:p>
                      <a:r>
                        <a:rPr lang="en-US" altLang="zh-CN" sz="1100" b="1" dirty="0">
                          <a:latin typeface="微软雅黑" panose="020B0503020204020204" pitchFamily="34" charset="-122"/>
                          <a:ea typeface="微软雅黑" panose="020B0503020204020204" pitchFamily="34" charset="-122"/>
                        </a:rPr>
                        <a:t>11.7</a:t>
                      </a:r>
                      <a:endParaRPr lang="zh-CN" altLang="en-US" sz="1100" b="1" dirty="0">
                        <a:latin typeface="微软雅黑" panose="020B0503020204020204" pitchFamily="34" charset="-122"/>
                        <a:ea typeface="微软雅黑" panose="020B0503020204020204" pitchFamily="34" charset="-122"/>
                      </a:endParaRPr>
                    </a:p>
                  </a:txBody>
                  <a:tcPr anchor="ctr"/>
                </a:tc>
                <a:tc>
                  <a:txBody>
                    <a:bodyPr/>
                    <a:lstStyle/>
                    <a:p>
                      <a:r>
                        <a:rPr lang="en-US" altLang="zh-CN" sz="1100" b="1">
                          <a:latin typeface="微软雅黑" panose="020B0503020204020204" pitchFamily="34" charset="-122"/>
                          <a:ea typeface="微软雅黑" panose="020B0503020204020204" pitchFamily="34" charset="-122"/>
                        </a:rPr>
                        <a:t>16 PFS event</a:t>
                      </a:r>
                      <a:endParaRPr lang="zh-CN" altLang="en-US" sz="1100" b="1">
                        <a:latin typeface="微软雅黑" panose="020B0503020204020204" pitchFamily="34" charset="-122"/>
                        <a:ea typeface="微软雅黑" panose="020B0503020204020204" pitchFamily="34" charset="-122"/>
                      </a:endParaRPr>
                    </a:p>
                  </a:txBody>
                  <a:tcPr anchor="ctr"/>
                </a:tc>
                <a:tc>
                  <a:txBody>
                    <a:bodyPr/>
                    <a:lstStyle/>
                    <a:p>
                      <a:r>
                        <a:rPr lang="en-US" altLang="zh-CN" sz="1200">
                          <a:effectLst/>
                          <a:latin typeface="微软雅黑" panose="020B0503020204020204" pitchFamily="34" charset="-122"/>
                          <a:ea typeface="微软雅黑" panose="020B0503020204020204" pitchFamily="34" charset="-122"/>
                        </a:rPr>
                        <a:t>11.4 (7.4, 16.7)</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16</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52.5%</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dirty="0">
                          <a:latin typeface="微软雅黑" panose="020B0503020204020204" pitchFamily="34" charset="-122"/>
                          <a:ea typeface="微软雅黑" panose="020B0503020204020204" pitchFamily="34" charset="-122"/>
                        </a:rPr>
                        <a:t>42.5%</a:t>
                      </a:r>
                      <a:endParaRPr lang="zh-CN" altLang="en-US" sz="1200" dirty="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50.1%</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dirty="0">
                          <a:latin typeface="微软雅黑" panose="020B0503020204020204" pitchFamily="34" charset="-122"/>
                          <a:ea typeface="微软雅黑" panose="020B0503020204020204" pitchFamily="34" charset="-122"/>
                        </a:rPr>
                        <a:t>48.2%</a:t>
                      </a:r>
                      <a:endParaRPr lang="zh-CN" altLang="en-US" sz="1200" dirty="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3848321334"/>
                  </a:ext>
                </a:extLst>
              </a:tr>
            </a:tbl>
          </a:graphicData>
        </a:graphic>
      </p:graphicFrame>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BECCB68-A0BB-45C0-B79D-52581A86988E}"/>
                  </a:ext>
                </a:extLst>
              </p:cNvPr>
              <p:cNvSpPr txBox="1"/>
              <p:nvPr/>
            </p:nvSpPr>
            <p:spPr>
              <a:xfrm>
                <a:off x="572871" y="826839"/>
                <a:ext cx="10662081" cy="1908215"/>
              </a:xfrm>
              <a:prstGeom prst="rect">
                <a:avLst/>
              </a:prstGeom>
              <a:noFill/>
            </p:spPr>
            <p:txBody>
              <a:bodyPr wrap="square" rtlCol="0">
                <a:spAutoFit/>
              </a:bodyPr>
              <a:lstStyle/>
              <a:p>
                <a:r>
                  <a:rPr lang="en-US" altLang="zh-CN"/>
                  <a:t>Method 1. Based on Bayesian parametric model</a:t>
                </a:r>
              </a:p>
              <a:p>
                <a:pPr lvl="1"/>
                <a:r>
                  <a:rPr lang="en-US" altLang="zh-CN" sz="1600">
                    <a:solidFill>
                      <a:srgbClr val="00B140"/>
                    </a:solidFill>
                  </a:rPr>
                  <a:t>Pr(</a:t>
                </a:r>
                <a14:m>
                  <m:oMath xmlns:m="http://schemas.openxmlformats.org/officeDocument/2006/math">
                    <m:r>
                      <a:rPr lang="zh-CN" altLang="en-US" sz="1600" i="1" dirty="0" smtClean="0">
                        <a:solidFill>
                          <a:srgbClr val="00B050"/>
                        </a:solidFill>
                        <a:latin typeface="Cambria Math" panose="02040503050406030204" pitchFamily="18" charset="0"/>
                      </a:rPr>
                      <m:t>𝜆</m:t>
                    </m:r>
                  </m:oMath>
                </a14:m>
                <a:r>
                  <a:rPr lang="en-US" altLang="zh-CN" sz="1600">
                    <a:solidFill>
                      <a:srgbClr val="00B140"/>
                    </a:solidFill>
                    <a:cs typeface="Times New Roman" panose="02020603050405020304" pitchFamily="18" charset="0"/>
                  </a:rPr>
                  <a:t>≤</a:t>
                </a:r>
                <a:r>
                  <a:rPr lang="en-US" altLang="zh-CN" sz="1600">
                    <a:solidFill>
                      <a:srgbClr val="00B140"/>
                    </a:solidFill>
                  </a:rPr>
                  <a:t> 0.068)  = </a:t>
                </a:r>
                <a:r>
                  <a:rPr lang="en-US" altLang="zh-CN" sz="1600" err="1">
                    <a:solidFill>
                      <a:srgbClr val="00B140"/>
                    </a:solidFill>
                  </a:rPr>
                  <a:t>Pr</a:t>
                </a:r>
                <a:r>
                  <a:rPr lang="en-US" altLang="zh-CN" sz="1600">
                    <a:solidFill>
                      <a:srgbClr val="00B140"/>
                    </a:solidFill>
                  </a:rPr>
                  <a:t>(m-PFS </a:t>
                </a:r>
                <a:r>
                  <a:rPr lang="en-US" altLang="zh-CN" sz="1600">
                    <a:solidFill>
                      <a:srgbClr val="00B140"/>
                    </a:solidFill>
                    <a:cs typeface="Times New Roman" panose="02020603050405020304" pitchFamily="18" charset="0"/>
                  </a:rPr>
                  <a:t>≥ 10.3[TPP base] ) ≥ 0.67 to declare Go</a:t>
                </a:r>
                <a:r>
                  <a:rPr lang="en-US" altLang="zh-CN" sz="1600">
                    <a:cs typeface="Times New Roman" panose="02020603050405020304" pitchFamily="18" charset="0"/>
                  </a:rPr>
                  <a:t>, </a:t>
                </a:r>
              </a:p>
              <a:p>
                <a:pPr lvl="1"/>
                <a:r>
                  <a:rPr lang="en-US" altLang="zh-CN" sz="1600">
                    <a:solidFill>
                      <a:srgbClr val="FF0000"/>
                    </a:solidFill>
                    <a:cs typeface="Times New Roman" panose="02020603050405020304" pitchFamily="18" charset="0"/>
                  </a:rPr>
                  <a:t>Pr(</a:t>
                </a:r>
                <a14:m>
                  <m:oMath xmlns:m="http://schemas.openxmlformats.org/officeDocument/2006/math">
                    <m:r>
                      <a:rPr lang="zh-CN" altLang="en-US" sz="1600" i="1" dirty="0">
                        <a:solidFill>
                          <a:srgbClr val="FF0000"/>
                        </a:solidFill>
                        <a:latin typeface="Cambria Math" panose="02040503050406030204" pitchFamily="18" charset="0"/>
                      </a:rPr>
                      <m:t>𝜆</m:t>
                    </m:r>
                  </m:oMath>
                </a14:m>
                <a:r>
                  <a:rPr lang="en-US" altLang="zh-CN" sz="1600">
                    <a:solidFill>
                      <a:srgbClr val="FF0000"/>
                    </a:solidFill>
                    <a:cs typeface="Times New Roman" panose="02020603050405020304" pitchFamily="18" charset="0"/>
                  </a:rPr>
                  <a:t>≤ 0.085)  = </a:t>
                </a:r>
                <a:r>
                  <a:rPr lang="en-US" altLang="zh-CN" sz="1600" err="1">
                    <a:solidFill>
                      <a:srgbClr val="FF0000"/>
                    </a:solidFill>
                    <a:cs typeface="Times New Roman" panose="02020603050405020304" pitchFamily="18" charset="0"/>
                  </a:rPr>
                  <a:t>Pr</a:t>
                </a:r>
                <a:r>
                  <a:rPr lang="en-US" altLang="zh-CN" sz="1600">
                    <a:solidFill>
                      <a:srgbClr val="FF0000"/>
                    </a:solidFill>
                    <a:cs typeface="Times New Roman" panose="02020603050405020304" pitchFamily="18" charset="0"/>
                  </a:rPr>
                  <a:t>(m-PFS ≥ 8.2[SOC] ) &lt; 0.9 to declare No-go </a:t>
                </a:r>
                <a:endParaRPr lang="en-US" altLang="zh-CN"/>
              </a:p>
              <a:p>
                <a:r>
                  <a:rPr lang="en-US" altLang="zh-CN"/>
                  <a:t>Method 2. Based on KM estimator of PFS rate at given month</a:t>
                </a:r>
              </a:p>
              <a:p>
                <a:pPr lvl="1"/>
                <a:r>
                  <a:rPr lang="en-US" altLang="zh-CN" sz="1600" err="1">
                    <a:solidFill>
                      <a:srgbClr val="00B140"/>
                    </a:solidFill>
                  </a:rPr>
                  <a:t>Pr</a:t>
                </a:r>
                <a:r>
                  <a:rPr lang="en-US" altLang="zh-CN" sz="1600">
                    <a:solidFill>
                      <a:srgbClr val="00B140"/>
                    </a:solidFill>
                  </a:rPr>
                  <a:t>(6m PFS rate </a:t>
                </a:r>
                <a:r>
                  <a:rPr lang="en-US" altLang="zh-CN" sz="1600">
                    <a:solidFill>
                      <a:srgbClr val="00B140"/>
                    </a:solidFill>
                    <a:cs typeface="Times New Roman" panose="02020603050405020304" pitchFamily="18" charset="0"/>
                  </a:rPr>
                  <a:t>&gt;</a:t>
                </a:r>
                <a:r>
                  <a:rPr lang="en-US" altLang="zh-CN" sz="1600">
                    <a:solidFill>
                      <a:srgbClr val="00B140"/>
                    </a:solidFill>
                  </a:rPr>
                  <a:t> 0.668[TPP base] ) </a:t>
                </a:r>
                <a:r>
                  <a:rPr lang="en-US" altLang="zh-CN" sz="1600">
                    <a:solidFill>
                      <a:srgbClr val="00B140"/>
                    </a:solidFill>
                    <a:cs typeface="Times New Roman" panose="02020603050405020304" pitchFamily="18" charset="0"/>
                  </a:rPr>
                  <a:t>≥ 0.67 to declare Go, </a:t>
                </a:r>
              </a:p>
              <a:p>
                <a:pPr lvl="1"/>
                <a:r>
                  <a:rPr lang="en-US" altLang="zh-CN" sz="1600" err="1">
                    <a:solidFill>
                      <a:srgbClr val="FF0000"/>
                    </a:solidFill>
                    <a:cs typeface="Times New Roman" panose="02020603050405020304" pitchFamily="18" charset="0"/>
                  </a:rPr>
                  <a:t>Pr</a:t>
                </a:r>
                <a:r>
                  <a:rPr lang="en-US" altLang="zh-CN" sz="1600">
                    <a:solidFill>
                      <a:srgbClr val="FF0000"/>
                    </a:solidFill>
                    <a:cs typeface="Times New Roman" panose="02020603050405020304" pitchFamily="18" charset="0"/>
                  </a:rPr>
                  <a:t>(6m PFS rate ≥ 0.602[SOC] ) </a:t>
                </a:r>
                <a:r>
                  <a:rPr lang="en-US" altLang="zh-CN" sz="1600">
                    <a:solidFill>
                      <a:srgbClr val="E4002B"/>
                    </a:solidFill>
                    <a:cs typeface="Times New Roman" panose="02020603050405020304" pitchFamily="18" charset="0"/>
                  </a:rPr>
                  <a:t>&lt;</a:t>
                </a:r>
                <a:r>
                  <a:rPr lang="en-US" altLang="zh-CN" sz="1600">
                    <a:solidFill>
                      <a:srgbClr val="FF0000"/>
                    </a:solidFill>
                    <a:cs typeface="Times New Roman" panose="02020603050405020304" pitchFamily="18" charset="0"/>
                  </a:rPr>
                  <a:t> 0.9 to declare No-go </a:t>
                </a:r>
                <a:endParaRPr lang="en-US" altLang="zh-CN"/>
              </a:p>
              <a:p>
                <a:endParaRPr lang="zh-CN" altLang="en-US"/>
              </a:p>
            </p:txBody>
          </p:sp>
        </mc:Choice>
        <mc:Fallback xmlns="">
          <p:sp>
            <p:nvSpPr>
              <p:cNvPr id="11" name="TextBox 10">
                <a:extLst>
                  <a:ext uri="{FF2B5EF4-FFF2-40B4-BE49-F238E27FC236}">
                    <a16:creationId xmlns:a16="http://schemas.microsoft.com/office/drawing/2014/main" id="{DBECCB68-A0BB-45C0-B79D-52581A86988E}"/>
                  </a:ext>
                </a:extLst>
              </p:cNvPr>
              <p:cNvSpPr txBox="1">
                <a:spLocks noRot="1" noChangeAspect="1" noMove="1" noResize="1" noEditPoints="1" noAdjustHandles="1" noChangeArrowheads="1" noChangeShapeType="1" noTextEdit="1"/>
              </p:cNvSpPr>
              <p:nvPr/>
            </p:nvSpPr>
            <p:spPr>
              <a:xfrm>
                <a:off x="572871" y="826839"/>
                <a:ext cx="10662081" cy="1908215"/>
              </a:xfrm>
              <a:prstGeom prst="rect">
                <a:avLst/>
              </a:prstGeom>
              <a:blipFill>
                <a:blip r:embed="rId2"/>
                <a:stretch>
                  <a:fillRect l="-515" t="-1917"/>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BC6C6044-DF0F-4B02-B35D-2ED07057DC66}"/>
              </a:ext>
            </a:extLst>
          </p:cNvPr>
          <p:cNvSpPr txBox="1"/>
          <p:nvPr/>
        </p:nvSpPr>
        <p:spPr>
          <a:xfrm>
            <a:off x="572871" y="2347255"/>
            <a:ext cx="10868025" cy="923330"/>
          </a:xfrm>
          <a:prstGeom prst="rect">
            <a:avLst/>
          </a:prstGeom>
          <a:noFill/>
        </p:spPr>
        <p:txBody>
          <a:bodyPr wrap="square" rtlCol="0">
            <a:spAutoFit/>
          </a:bodyPr>
          <a:lstStyle/>
          <a:p>
            <a:r>
              <a:rPr lang="en-US" altLang="zh-CN"/>
              <a:t>Settings:</a:t>
            </a:r>
          </a:p>
          <a:p>
            <a:pPr marL="342900" indent="-342900">
              <a:buAutoNum type="arabicPeriod"/>
            </a:pPr>
            <a:r>
              <a:rPr lang="en-US" altLang="zh-CN"/>
              <a:t>Exponential survival time</a:t>
            </a:r>
          </a:p>
          <a:p>
            <a:pPr marL="342900" indent="-342900">
              <a:buAutoNum type="arabicPeriod"/>
            </a:pPr>
            <a:r>
              <a:rPr lang="en-US" altLang="zh-CN"/>
              <a:t>6m follow up time</a:t>
            </a:r>
          </a:p>
        </p:txBody>
      </p:sp>
      <p:sp>
        <p:nvSpPr>
          <p:cNvPr id="13" name="TextBox 12">
            <a:extLst>
              <a:ext uri="{FF2B5EF4-FFF2-40B4-BE49-F238E27FC236}">
                <a16:creationId xmlns:a16="http://schemas.microsoft.com/office/drawing/2014/main" id="{70095049-873E-4012-9493-36AEDACEF4B8}"/>
              </a:ext>
            </a:extLst>
          </p:cNvPr>
          <p:cNvSpPr txBox="1"/>
          <p:nvPr/>
        </p:nvSpPr>
        <p:spPr>
          <a:xfrm>
            <a:off x="572871" y="3271992"/>
            <a:ext cx="10420709" cy="369332"/>
          </a:xfrm>
          <a:prstGeom prst="rect">
            <a:avLst/>
          </a:prstGeom>
          <a:noFill/>
        </p:spPr>
        <p:txBody>
          <a:bodyPr wrap="square" rtlCol="0">
            <a:spAutoFit/>
          </a:bodyPr>
          <a:lstStyle/>
          <a:p>
            <a:r>
              <a:rPr lang="en-US" altLang="zh-CN"/>
              <a:t>Results: M1 better than M2 since M1 specify the model correctly.</a:t>
            </a:r>
            <a:endParaRPr lang="zh-CN" altLang="en-US"/>
          </a:p>
        </p:txBody>
      </p:sp>
    </p:spTree>
    <p:extLst>
      <p:ext uri="{BB962C8B-B14F-4D97-AF65-F5344CB8AC3E}">
        <p14:creationId xmlns:p14="http://schemas.microsoft.com/office/powerpoint/2010/main" val="28314355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68D13-AB7F-42A8-A885-DAB858698F53}"/>
              </a:ext>
            </a:extLst>
          </p:cNvPr>
          <p:cNvSpPr>
            <a:spLocks noGrp="1"/>
          </p:cNvSpPr>
          <p:nvPr>
            <p:ph type="title"/>
          </p:nvPr>
        </p:nvSpPr>
        <p:spPr/>
        <p:txBody>
          <a:bodyPr/>
          <a:lstStyle/>
          <a:p>
            <a:r>
              <a:rPr lang="en-US" altLang="zh-CN"/>
              <a:t>Compare PFS go/</a:t>
            </a:r>
            <a:r>
              <a:rPr lang="en-US" altLang="zh-CN" err="1"/>
              <a:t>nogo</a:t>
            </a:r>
            <a:r>
              <a:rPr lang="en-US" altLang="zh-CN"/>
              <a:t> design</a:t>
            </a:r>
            <a:r>
              <a:rPr lang="zh-CN" altLang="en-US"/>
              <a:t> </a:t>
            </a:r>
            <a:r>
              <a:rPr lang="en-US" altLang="zh-CN"/>
              <a:t>–</a:t>
            </a:r>
            <a:r>
              <a:rPr lang="zh-CN" altLang="en-US"/>
              <a:t> </a:t>
            </a:r>
            <a:r>
              <a:rPr lang="en-US" altLang="zh-CN"/>
              <a:t>Setting</a:t>
            </a:r>
            <a:r>
              <a:rPr lang="zh-CN" altLang="en-US"/>
              <a:t> </a:t>
            </a:r>
            <a:r>
              <a:rPr lang="en-US" altLang="zh-CN"/>
              <a:t>2</a:t>
            </a:r>
            <a:endParaRPr lang="zh-CN" altLang="en-US"/>
          </a:p>
        </p:txBody>
      </p:sp>
      <p:sp>
        <p:nvSpPr>
          <p:cNvPr id="3" name="Footer Placeholder 2">
            <a:extLst>
              <a:ext uri="{FF2B5EF4-FFF2-40B4-BE49-F238E27FC236}">
                <a16:creationId xmlns:a16="http://schemas.microsoft.com/office/drawing/2014/main" id="{4A3A4F39-6962-45AA-A6A8-C4AD4551D332}"/>
              </a:ext>
            </a:extLst>
          </p:cNvPr>
          <p:cNvSpPr>
            <a:spLocks noGrp="1"/>
          </p:cNvSpPr>
          <p:nvPr>
            <p:ph type="ftr" sz="quarter" idx="11"/>
          </p:nvPr>
        </p:nvSpPr>
        <p:spPr/>
        <p:txBody>
          <a:bodyPr/>
          <a:lstStyle/>
          <a:p>
            <a:r>
              <a:rPr lang="en-US" altLang="zh-CN"/>
              <a:t>Copyright©Simcere Zaiming Pharmaceutical Co., Ltd. ALL RIGHTS RESERVED</a:t>
            </a:r>
            <a:endParaRPr lang="zh-CN" altLang="en-US"/>
          </a:p>
        </p:txBody>
      </p:sp>
      <p:sp>
        <p:nvSpPr>
          <p:cNvPr id="4" name="Slide Number Placeholder 3">
            <a:extLst>
              <a:ext uri="{FF2B5EF4-FFF2-40B4-BE49-F238E27FC236}">
                <a16:creationId xmlns:a16="http://schemas.microsoft.com/office/drawing/2014/main" id="{110A5DA7-5B4E-4142-B7A0-5E530E85259A}"/>
              </a:ext>
            </a:extLst>
          </p:cNvPr>
          <p:cNvSpPr>
            <a:spLocks noGrp="1"/>
          </p:cNvSpPr>
          <p:nvPr>
            <p:ph type="sldNum" sz="quarter" idx="12"/>
          </p:nvPr>
        </p:nvSpPr>
        <p:spPr/>
        <p:txBody>
          <a:bodyPr/>
          <a:lstStyle/>
          <a:p>
            <a:fld id="{E4B38883-E1FC-4E66-8A2B-D2BAE752E622}" type="slidenum">
              <a:rPr lang="zh-CN" altLang="en-US" smtClean="0"/>
              <a:t>36</a:t>
            </a:fld>
            <a:r>
              <a:rPr lang="zh-CN" altLang="en-US"/>
              <a:t>丨</a:t>
            </a:r>
          </a:p>
        </p:txBody>
      </p:sp>
      <p:graphicFrame>
        <p:nvGraphicFramePr>
          <p:cNvPr id="5" name="Table 4">
            <a:extLst>
              <a:ext uri="{FF2B5EF4-FFF2-40B4-BE49-F238E27FC236}">
                <a16:creationId xmlns:a16="http://schemas.microsoft.com/office/drawing/2014/main" id="{28B83B67-D852-4E30-AD0C-D72040FE90C4}"/>
              </a:ext>
            </a:extLst>
          </p:cNvPr>
          <p:cNvGraphicFramePr>
            <a:graphicFrameLocks noGrp="1"/>
          </p:cNvGraphicFramePr>
          <p:nvPr>
            <p:extLst>
              <p:ext uri="{D42A27DB-BD31-4B8C-83A1-F6EECF244321}">
                <p14:modId xmlns:p14="http://schemas.microsoft.com/office/powerpoint/2010/main" val="1004234826"/>
              </p:ext>
            </p:extLst>
          </p:nvPr>
        </p:nvGraphicFramePr>
        <p:xfrm>
          <a:off x="835162" y="4175760"/>
          <a:ext cx="10343441" cy="2682240"/>
        </p:xfrm>
        <a:graphic>
          <a:graphicData uri="http://schemas.openxmlformats.org/drawingml/2006/table">
            <a:tbl>
              <a:tblPr firstRow="1" bandRow="1">
                <a:tableStyleId>{5C22544A-7EE6-4342-B048-85BDC9FD1C3A}</a:tableStyleId>
              </a:tblPr>
              <a:tblGrid>
                <a:gridCol w="916833">
                  <a:extLst>
                    <a:ext uri="{9D8B030D-6E8A-4147-A177-3AD203B41FA5}">
                      <a16:colId xmlns:a16="http://schemas.microsoft.com/office/drawing/2014/main" val="2847929428"/>
                    </a:ext>
                  </a:extLst>
                </a:gridCol>
                <a:gridCol w="1130020">
                  <a:extLst>
                    <a:ext uri="{9D8B030D-6E8A-4147-A177-3AD203B41FA5}">
                      <a16:colId xmlns:a16="http://schemas.microsoft.com/office/drawing/2014/main" val="2952575215"/>
                    </a:ext>
                  </a:extLst>
                </a:gridCol>
                <a:gridCol w="1836523">
                  <a:extLst>
                    <a:ext uri="{9D8B030D-6E8A-4147-A177-3AD203B41FA5}">
                      <a16:colId xmlns:a16="http://schemas.microsoft.com/office/drawing/2014/main" val="2624313909"/>
                    </a:ext>
                  </a:extLst>
                </a:gridCol>
                <a:gridCol w="1292013">
                  <a:extLst>
                    <a:ext uri="{9D8B030D-6E8A-4147-A177-3AD203B41FA5}">
                      <a16:colId xmlns:a16="http://schemas.microsoft.com/office/drawing/2014/main" val="1126941301"/>
                    </a:ext>
                  </a:extLst>
                </a:gridCol>
                <a:gridCol w="1292013">
                  <a:extLst>
                    <a:ext uri="{9D8B030D-6E8A-4147-A177-3AD203B41FA5}">
                      <a16:colId xmlns:a16="http://schemas.microsoft.com/office/drawing/2014/main" val="991789287"/>
                    </a:ext>
                  </a:extLst>
                </a:gridCol>
                <a:gridCol w="1292013">
                  <a:extLst>
                    <a:ext uri="{9D8B030D-6E8A-4147-A177-3AD203B41FA5}">
                      <a16:colId xmlns:a16="http://schemas.microsoft.com/office/drawing/2014/main" val="1941408677"/>
                    </a:ext>
                  </a:extLst>
                </a:gridCol>
                <a:gridCol w="1292013">
                  <a:extLst>
                    <a:ext uri="{9D8B030D-6E8A-4147-A177-3AD203B41FA5}">
                      <a16:colId xmlns:a16="http://schemas.microsoft.com/office/drawing/2014/main" val="1022217163"/>
                    </a:ext>
                  </a:extLst>
                </a:gridCol>
                <a:gridCol w="1292013">
                  <a:extLst>
                    <a:ext uri="{9D8B030D-6E8A-4147-A177-3AD203B41FA5}">
                      <a16:colId xmlns:a16="http://schemas.microsoft.com/office/drawing/2014/main" val="3188345017"/>
                    </a:ext>
                  </a:extLst>
                </a:gridCol>
              </a:tblGrid>
              <a:tr h="370840">
                <a:tc>
                  <a:txBody>
                    <a:bodyPr/>
                    <a:lstStyle/>
                    <a:p>
                      <a:r>
                        <a:rPr lang="en-US" altLang="zh-CN" sz="1200">
                          <a:latin typeface="微软雅黑" panose="020B0503020204020204" pitchFamily="34" charset="-122"/>
                          <a:ea typeface="微软雅黑" panose="020B0503020204020204" pitchFamily="34" charset="-122"/>
                        </a:rPr>
                        <a:t>m-PFS</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Cut off rule</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Analysis time (95%CI) (Months)</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Event num (95%CI)</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err="1">
                          <a:latin typeface="微软雅黑" panose="020B0503020204020204" pitchFamily="34" charset="-122"/>
                          <a:ea typeface="微软雅黑" panose="020B0503020204020204" pitchFamily="34" charset="-122"/>
                        </a:rPr>
                        <a:t>Pr</a:t>
                      </a:r>
                      <a:r>
                        <a:rPr lang="en-US" altLang="zh-CN" sz="1200">
                          <a:latin typeface="微软雅黑" panose="020B0503020204020204" pitchFamily="34" charset="-122"/>
                          <a:ea typeface="微软雅黑" panose="020B0503020204020204" pitchFamily="34" charset="-122"/>
                        </a:rPr>
                        <a:t>(M1 Go)</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err="1">
                          <a:latin typeface="微软雅黑" panose="020B0503020204020204" pitchFamily="34" charset="-122"/>
                          <a:ea typeface="微软雅黑" panose="020B0503020204020204" pitchFamily="34" charset="-122"/>
                        </a:rPr>
                        <a:t>Pr</a:t>
                      </a:r>
                      <a:r>
                        <a:rPr lang="en-US" altLang="zh-CN" sz="1200">
                          <a:latin typeface="微软雅黑" panose="020B0503020204020204" pitchFamily="34" charset="-122"/>
                          <a:ea typeface="微软雅黑" panose="020B0503020204020204" pitchFamily="34" charset="-122"/>
                        </a:rPr>
                        <a:t>(M1 No-go)</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err="1">
                          <a:latin typeface="微软雅黑" panose="020B0503020204020204" pitchFamily="34" charset="-122"/>
                          <a:ea typeface="微软雅黑" panose="020B0503020204020204" pitchFamily="34" charset="-122"/>
                        </a:rPr>
                        <a:t>Pr</a:t>
                      </a:r>
                      <a:r>
                        <a:rPr lang="en-US" altLang="zh-CN" sz="1200">
                          <a:latin typeface="微软雅黑" panose="020B0503020204020204" pitchFamily="34" charset="-122"/>
                          <a:ea typeface="微软雅黑" panose="020B0503020204020204" pitchFamily="34" charset="-122"/>
                        </a:rPr>
                        <a:t>(M2 Go)</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err="1">
                          <a:latin typeface="微软雅黑" panose="020B0503020204020204" pitchFamily="34" charset="-122"/>
                          <a:ea typeface="微软雅黑" panose="020B0503020204020204" pitchFamily="34" charset="-122"/>
                        </a:rPr>
                        <a:t>Pr</a:t>
                      </a:r>
                      <a:r>
                        <a:rPr lang="en-US" altLang="zh-CN" sz="1200">
                          <a:latin typeface="微软雅黑" panose="020B0503020204020204" pitchFamily="34" charset="-122"/>
                          <a:ea typeface="微软雅黑" panose="020B0503020204020204" pitchFamily="34" charset="-122"/>
                        </a:rPr>
                        <a:t>(M2 No-go)</a:t>
                      </a:r>
                      <a:endParaRPr lang="zh-CN" altLang="en-US" sz="120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4215437542"/>
                  </a:ext>
                </a:extLst>
              </a:tr>
              <a:tr h="370840">
                <a:tc>
                  <a:txBody>
                    <a:bodyPr/>
                    <a:lstStyle/>
                    <a:p>
                      <a:r>
                        <a:rPr lang="en-US" altLang="zh-CN" sz="1100" b="1" dirty="0">
                          <a:latin typeface="微软雅黑" panose="020B0503020204020204" pitchFamily="34" charset="-122"/>
                          <a:ea typeface="微软雅黑" panose="020B0503020204020204" pitchFamily="34" charset="-122"/>
                        </a:rPr>
                        <a:t>8.2</a:t>
                      </a:r>
                      <a:endParaRPr lang="zh-CN" altLang="en-US" sz="1100" b="1" dirty="0">
                        <a:latin typeface="微软雅黑" panose="020B0503020204020204" pitchFamily="34" charset="-122"/>
                        <a:ea typeface="微软雅黑" panose="020B0503020204020204" pitchFamily="34" charset="-122"/>
                      </a:endParaRPr>
                    </a:p>
                  </a:txBody>
                  <a:tcPr anchor="ctr"/>
                </a:tc>
                <a:tc>
                  <a:txBody>
                    <a:bodyPr/>
                    <a:lstStyle/>
                    <a:p>
                      <a:r>
                        <a:rPr lang="en-US" altLang="zh-CN" sz="1100" b="1">
                          <a:latin typeface="微软雅黑" panose="020B0503020204020204" pitchFamily="34" charset="-122"/>
                          <a:ea typeface="微软雅黑" panose="020B0503020204020204" pitchFamily="34" charset="-122"/>
                        </a:rPr>
                        <a:t>6m after LPI</a:t>
                      </a:r>
                      <a:endParaRPr lang="zh-CN" altLang="en-US" sz="1100" b="1">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11</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effectLst/>
                          <a:latin typeface="微软雅黑" panose="020B0503020204020204" pitchFamily="34" charset="-122"/>
                          <a:ea typeface="微软雅黑" panose="020B0503020204020204" pitchFamily="34" charset="-122"/>
                        </a:rPr>
                        <a:t>19.7 (14, 26)</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8.8%</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88.9%</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9.7%</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89.5%</a:t>
                      </a:r>
                      <a:endParaRPr lang="zh-CN" altLang="en-US" sz="120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827835658"/>
                  </a:ext>
                </a:extLst>
              </a:tr>
              <a:tr h="370840">
                <a:tc>
                  <a:txBody>
                    <a:bodyPr/>
                    <a:lstStyle/>
                    <a:p>
                      <a:r>
                        <a:rPr lang="en-US" altLang="zh-CN" sz="1100" b="1" dirty="0">
                          <a:latin typeface="微软雅黑" panose="020B0503020204020204" pitchFamily="34" charset="-122"/>
                          <a:ea typeface="微软雅黑" panose="020B0503020204020204" pitchFamily="34" charset="-122"/>
                        </a:rPr>
                        <a:t>10.3</a:t>
                      </a:r>
                      <a:endParaRPr lang="zh-CN" altLang="en-US" sz="1100" b="1" dirty="0">
                        <a:latin typeface="微软雅黑" panose="020B0503020204020204" pitchFamily="34" charset="-122"/>
                        <a:ea typeface="微软雅黑" panose="020B0503020204020204" pitchFamily="34" charset="-122"/>
                      </a:endParaRPr>
                    </a:p>
                  </a:txBody>
                  <a:tcPr anchor="ctr"/>
                </a:tc>
                <a:tc>
                  <a:txBody>
                    <a:bodyPr/>
                    <a:lstStyle/>
                    <a:p>
                      <a:r>
                        <a:rPr lang="en-US" altLang="zh-CN" sz="1100" b="1">
                          <a:latin typeface="微软雅黑" panose="020B0503020204020204" pitchFamily="34" charset="-122"/>
                          <a:ea typeface="微软雅黑" panose="020B0503020204020204" pitchFamily="34" charset="-122"/>
                        </a:rPr>
                        <a:t>6m after LPI</a:t>
                      </a:r>
                      <a:endParaRPr lang="zh-CN" altLang="en-US" sz="1100" b="1">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11</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effectLst/>
                          <a:latin typeface="微软雅黑" panose="020B0503020204020204" pitchFamily="34" charset="-122"/>
                          <a:ea typeface="微软雅黑" panose="020B0503020204020204" pitchFamily="34" charset="-122"/>
                        </a:rPr>
                        <a:t>17.9 (12, 24)</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b="1">
                          <a:latin typeface="微软雅黑" panose="020B0503020204020204" pitchFamily="34" charset="-122"/>
                          <a:ea typeface="微软雅黑" panose="020B0503020204020204" pitchFamily="34" charset="-122"/>
                        </a:rPr>
                        <a:t>21.0%</a:t>
                      </a:r>
                      <a:endParaRPr lang="zh-CN" altLang="en-US" sz="1200" b="1">
                        <a:latin typeface="微软雅黑" panose="020B0503020204020204" pitchFamily="34" charset="-122"/>
                        <a:ea typeface="微软雅黑" panose="020B0503020204020204" pitchFamily="34" charset="-122"/>
                      </a:endParaRPr>
                    </a:p>
                  </a:txBody>
                  <a:tcPr anchor="ctr"/>
                </a:tc>
                <a:tc>
                  <a:txBody>
                    <a:bodyPr/>
                    <a:lstStyle/>
                    <a:p>
                      <a:r>
                        <a:rPr lang="en-US" altLang="zh-CN" sz="1200" b="1">
                          <a:latin typeface="微软雅黑" panose="020B0503020204020204" pitchFamily="34" charset="-122"/>
                          <a:ea typeface="微软雅黑" panose="020B0503020204020204" pitchFamily="34" charset="-122"/>
                        </a:rPr>
                        <a:t>75.5%</a:t>
                      </a:r>
                      <a:endParaRPr lang="zh-CN" altLang="en-US" sz="1200" b="1">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10.0%</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89.2%</a:t>
                      </a:r>
                      <a:endParaRPr lang="zh-CN" altLang="en-US" sz="120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674418276"/>
                  </a:ext>
                </a:extLst>
              </a:tr>
              <a:tr h="370840">
                <a:tc>
                  <a:txBody>
                    <a:bodyPr/>
                    <a:lstStyle/>
                    <a:p>
                      <a:r>
                        <a:rPr lang="en-US" altLang="zh-CN" sz="1100" b="1" dirty="0">
                          <a:latin typeface="微软雅黑" panose="020B0503020204020204" pitchFamily="34" charset="-122"/>
                          <a:ea typeface="微软雅黑" panose="020B0503020204020204" pitchFamily="34" charset="-122"/>
                        </a:rPr>
                        <a:t>11.7</a:t>
                      </a:r>
                      <a:endParaRPr lang="zh-CN" altLang="en-US" sz="1100" b="1" dirty="0">
                        <a:latin typeface="微软雅黑" panose="020B0503020204020204" pitchFamily="34" charset="-122"/>
                        <a:ea typeface="微软雅黑" panose="020B0503020204020204" pitchFamily="34" charset="-122"/>
                      </a:endParaRPr>
                    </a:p>
                  </a:txBody>
                  <a:tcPr anchor="ctr"/>
                </a:tc>
                <a:tc>
                  <a:txBody>
                    <a:bodyPr/>
                    <a:lstStyle/>
                    <a:p>
                      <a:r>
                        <a:rPr lang="en-US" altLang="zh-CN" sz="1100" b="1">
                          <a:latin typeface="微软雅黑" panose="020B0503020204020204" pitchFamily="34" charset="-122"/>
                          <a:ea typeface="微软雅黑" panose="020B0503020204020204" pitchFamily="34" charset="-122"/>
                        </a:rPr>
                        <a:t>6m after LPI</a:t>
                      </a:r>
                      <a:endParaRPr lang="zh-CN" altLang="en-US" sz="1100" b="1">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11</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effectLst/>
                          <a:latin typeface="微软雅黑" panose="020B0503020204020204" pitchFamily="34" charset="-122"/>
                          <a:ea typeface="微软雅黑" panose="020B0503020204020204" pitchFamily="34" charset="-122"/>
                        </a:rPr>
                        <a:t>17.3 (11, 24)</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b="1">
                          <a:latin typeface="微软雅黑" panose="020B0503020204020204" pitchFamily="34" charset="-122"/>
                          <a:ea typeface="微软雅黑" panose="020B0503020204020204" pitchFamily="34" charset="-122"/>
                        </a:rPr>
                        <a:t>25.4%</a:t>
                      </a:r>
                      <a:endParaRPr lang="zh-CN" altLang="en-US" sz="1200" b="1">
                        <a:latin typeface="微软雅黑" panose="020B0503020204020204" pitchFamily="34" charset="-122"/>
                        <a:ea typeface="微软雅黑" panose="020B0503020204020204" pitchFamily="34" charset="-122"/>
                      </a:endParaRPr>
                    </a:p>
                  </a:txBody>
                  <a:tcPr anchor="ctr"/>
                </a:tc>
                <a:tc>
                  <a:txBody>
                    <a:bodyPr/>
                    <a:lstStyle/>
                    <a:p>
                      <a:r>
                        <a:rPr lang="en-US" altLang="zh-CN" sz="1200" b="1" dirty="0">
                          <a:latin typeface="微软雅黑" panose="020B0503020204020204" pitchFamily="34" charset="-122"/>
                          <a:ea typeface="微软雅黑" panose="020B0503020204020204" pitchFamily="34" charset="-122"/>
                        </a:rPr>
                        <a:t>71.2%</a:t>
                      </a:r>
                      <a:endParaRPr lang="zh-CN" altLang="en-US" sz="1200" b="1" dirty="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9.8%</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89.3%</a:t>
                      </a:r>
                      <a:endParaRPr lang="zh-CN" altLang="en-US" sz="120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951106260"/>
                  </a:ext>
                </a:extLst>
              </a:tr>
              <a:tr h="370840">
                <a:tc>
                  <a:txBody>
                    <a:bodyPr/>
                    <a:lstStyle/>
                    <a:p>
                      <a:r>
                        <a:rPr lang="en-US" altLang="zh-CN" sz="1100" b="1" dirty="0">
                          <a:latin typeface="微软雅黑" panose="020B0503020204020204" pitchFamily="34" charset="-122"/>
                          <a:ea typeface="微软雅黑" panose="020B0503020204020204" pitchFamily="34" charset="-122"/>
                        </a:rPr>
                        <a:t>8.2</a:t>
                      </a:r>
                      <a:endParaRPr lang="zh-CN" altLang="en-US" sz="1100" b="1" dirty="0">
                        <a:latin typeface="微软雅黑" panose="020B0503020204020204" pitchFamily="34" charset="-122"/>
                        <a:ea typeface="微软雅黑" panose="020B0503020204020204" pitchFamily="34" charset="-122"/>
                      </a:endParaRPr>
                    </a:p>
                  </a:txBody>
                  <a:tcPr anchor="ctr"/>
                </a:tc>
                <a:tc>
                  <a:txBody>
                    <a:bodyPr/>
                    <a:lstStyle/>
                    <a:p>
                      <a:r>
                        <a:rPr lang="en-US" altLang="zh-CN" sz="1100" b="1">
                          <a:latin typeface="微软雅黑" panose="020B0503020204020204" pitchFamily="34" charset="-122"/>
                          <a:ea typeface="微软雅黑" panose="020B0503020204020204" pitchFamily="34" charset="-122"/>
                        </a:rPr>
                        <a:t>16 PFS event</a:t>
                      </a:r>
                      <a:endParaRPr lang="zh-CN" altLang="en-US" sz="1100" b="1">
                        <a:latin typeface="微软雅黑" panose="020B0503020204020204" pitchFamily="34" charset="-122"/>
                        <a:ea typeface="微软雅黑" panose="020B0503020204020204" pitchFamily="34" charset="-122"/>
                      </a:endParaRPr>
                    </a:p>
                  </a:txBody>
                  <a:tcPr anchor="ctr"/>
                </a:tc>
                <a:tc>
                  <a:txBody>
                    <a:bodyPr/>
                    <a:lstStyle/>
                    <a:p>
                      <a:r>
                        <a:rPr lang="en-US" altLang="zh-CN" sz="1200">
                          <a:effectLst/>
                          <a:latin typeface="微软雅黑" panose="020B0503020204020204" pitchFamily="34" charset="-122"/>
                          <a:ea typeface="微软雅黑" panose="020B0503020204020204" pitchFamily="34" charset="-122"/>
                        </a:rPr>
                        <a:t>8.8 (6.0, 12.4)</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16</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7.7%</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90.0%</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9.7%</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89.8%</a:t>
                      </a:r>
                      <a:endParaRPr lang="zh-CN" altLang="en-US" sz="120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121473237"/>
                  </a:ext>
                </a:extLst>
              </a:tr>
              <a:tr h="370840">
                <a:tc>
                  <a:txBody>
                    <a:bodyPr/>
                    <a:lstStyle/>
                    <a:p>
                      <a:r>
                        <a:rPr lang="en-US" altLang="zh-CN" sz="1100" b="1" dirty="0">
                          <a:latin typeface="微软雅黑" panose="020B0503020204020204" pitchFamily="34" charset="-122"/>
                          <a:ea typeface="微软雅黑" panose="020B0503020204020204" pitchFamily="34" charset="-122"/>
                        </a:rPr>
                        <a:t>10.3</a:t>
                      </a:r>
                      <a:endParaRPr lang="zh-CN" altLang="en-US" sz="1100" b="1" dirty="0">
                        <a:latin typeface="微软雅黑" panose="020B0503020204020204" pitchFamily="34" charset="-122"/>
                        <a:ea typeface="微软雅黑" panose="020B0503020204020204" pitchFamily="34" charset="-122"/>
                      </a:endParaRPr>
                    </a:p>
                  </a:txBody>
                  <a:tcPr anchor="ctr"/>
                </a:tc>
                <a:tc>
                  <a:txBody>
                    <a:bodyPr/>
                    <a:lstStyle/>
                    <a:p>
                      <a:r>
                        <a:rPr lang="en-US" altLang="zh-CN" sz="1100" b="1">
                          <a:latin typeface="微软雅黑" panose="020B0503020204020204" pitchFamily="34" charset="-122"/>
                          <a:ea typeface="微软雅黑" panose="020B0503020204020204" pitchFamily="34" charset="-122"/>
                        </a:rPr>
                        <a:t>16 PFS event</a:t>
                      </a:r>
                      <a:endParaRPr lang="zh-CN" altLang="en-US" sz="1100" b="1">
                        <a:latin typeface="微软雅黑" panose="020B0503020204020204" pitchFamily="34" charset="-122"/>
                        <a:ea typeface="微软雅黑" panose="020B0503020204020204" pitchFamily="34" charset="-122"/>
                      </a:endParaRPr>
                    </a:p>
                  </a:txBody>
                  <a:tcPr anchor="ctr"/>
                </a:tc>
                <a:tc>
                  <a:txBody>
                    <a:bodyPr/>
                    <a:lstStyle/>
                    <a:p>
                      <a:r>
                        <a:rPr lang="en-US" altLang="zh-CN" sz="1200">
                          <a:effectLst/>
                          <a:latin typeface="微软雅黑" panose="020B0503020204020204" pitchFamily="34" charset="-122"/>
                          <a:ea typeface="微软雅黑" panose="020B0503020204020204" pitchFamily="34" charset="-122"/>
                        </a:rPr>
                        <a:t>9.5 (6.0, 16.0)</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16</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b="1">
                          <a:latin typeface="微软雅黑" panose="020B0503020204020204" pitchFamily="34" charset="-122"/>
                          <a:ea typeface="微软雅黑" panose="020B0503020204020204" pitchFamily="34" charset="-122"/>
                        </a:rPr>
                        <a:t>19.7%</a:t>
                      </a:r>
                      <a:endParaRPr lang="zh-CN" altLang="en-US" sz="1200" b="1">
                        <a:latin typeface="微软雅黑" panose="020B0503020204020204" pitchFamily="34" charset="-122"/>
                        <a:ea typeface="微软雅黑" panose="020B0503020204020204" pitchFamily="34" charset="-122"/>
                      </a:endParaRPr>
                    </a:p>
                  </a:txBody>
                  <a:tcPr anchor="ctr"/>
                </a:tc>
                <a:tc>
                  <a:txBody>
                    <a:bodyPr/>
                    <a:lstStyle/>
                    <a:p>
                      <a:r>
                        <a:rPr lang="en-US" altLang="zh-CN" sz="1200" b="1">
                          <a:latin typeface="微软雅黑" panose="020B0503020204020204" pitchFamily="34" charset="-122"/>
                          <a:ea typeface="微软雅黑" panose="020B0503020204020204" pitchFamily="34" charset="-122"/>
                        </a:rPr>
                        <a:t>77.9%</a:t>
                      </a:r>
                      <a:endParaRPr lang="zh-CN" altLang="en-US" sz="1200" b="1">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9.8%</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89.4%</a:t>
                      </a:r>
                      <a:endParaRPr lang="zh-CN" altLang="en-US" sz="120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092707189"/>
                  </a:ext>
                </a:extLst>
              </a:tr>
              <a:tr h="370840">
                <a:tc>
                  <a:txBody>
                    <a:bodyPr/>
                    <a:lstStyle/>
                    <a:p>
                      <a:r>
                        <a:rPr lang="en-US" altLang="zh-CN" sz="1100" b="1" dirty="0">
                          <a:latin typeface="微软雅黑" panose="020B0503020204020204" pitchFamily="34" charset="-122"/>
                          <a:ea typeface="微软雅黑" panose="020B0503020204020204" pitchFamily="34" charset="-122"/>
                        </a:rPr>
                        <a:t>11.7</a:t>
                      </a:r>
                      <a:endParaRPr lang="zh-CN" altLang="en-US" sz="1100" b="1" dirty="0">
                        <a:latin typeface="微软雅黑" panose="020B0503020204020204" pitchFamily="34" charset="-122"/>
                        <a:ea typeface="微软雅黑" panose="020B0503020204020204" pitchFamily="34" charset="-122"/>
                      </a:endParaRPr>
                    </a:p>
                  </a:txBody>
                  <a:tcPr anchor="ctr"/>
                </a:tc>
                <a:tc>
                  <a:txBody>
                    <a:bodyPr/>
                    <a:lstStyle/>
                    <a:p>
                      <a:r>
                        <a:rPr lang="en-US" altLang="zh-CN" sz="1100" b="1">
                          <a:latin typeface="微软雅黑" panose="020B0503020204020204" pitchFamily="34" charset="-122"/>
                          <a:ea typeface="微软雅黑" panose="020B0503020204020204" pitchFamily="34" charset="-122"/>
                        </a:rPr>
                        <a:t>16 PFS event</a:t>
                      </a:r>
                      <a:endParaRPr lang="zh-CN" altLang="en-US" sz="1100" b="1">
                        <a:latin typeface="微软雅黑" panose="020B0503020204020204" pitchFamily="34" charset="-122"/>
                        <a:ea typeface="微软雅黑" panose="020B0503020204020204" pitchFamily="34" charset="-122"/>
                      </a:endParaRPr>
                    </a:p>
                  </a:txBody>
                  <a:tcPr anchor="ctr"/>
                </a:tc>
                <a:tc>
                  <a:txBody>
                    <a:bodyPr/>
                    <a:lstStyle/>
                    <a:p>
                      <a:r>
                        <a:rPr lang="en-US" altLang="zh-CN" sz="1200">
                          <a:effectLst/>
                          <a:latin typeface="微软雅黑" panose="020B0503020204020204" pitchFamily="34" charset="-122"/>
                          <a:ea typeface="微软雅黑" panose="020B0503020204020204" pitchFamily="34" charset="-122"/>
                        </a:rPr>
                        <a:t>10.0 (6.0, 18.7)</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16</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b="1">
                          <a:latin typeface="微软雅黑" panose="020B0503020204020204" pitchFamily="34" charset="-122"/>
                          <a:ea typeface="微软雅黑" panose="020B0503020204020204" pitchFamily="34" charset="-122"/>
                        </a:rPr>
                        <a:t>25.1%</a:t>
                      </a:r>
                      <a:endParaRPr lang="zh-CN" altLang="en-US" sz="1200" b="1">
                        <a:latin typeface="微软雅黑" panose="020B0503020204020204" pitchFamily="34" charset="-122"/>
                        <a:ea typeface="微软雅黑" panose="020B0503020204020204" pitchFamily="34" charset="-122"/>
                      </a:endParaRPr>
                    </a:p>
                  </a:txBody>
                  <a:tcPr anchor="ctr"/>
                </a:tc>
                <a:tc>
                  <a:txBody>
                    <a:bodyPr/>
                    <a:lstStyle/>
                    <a:p>
                      <a:r>
                        <a:rPr lang="en-US" altLang="zh-CN" sz="1200" b="1" dirty="0">
                          <a:latin typeface="微软雅黑" panose="020B0503020204020204" pitchFamily="34" charset="-122"/>
                          <a:ea typeface="微软雅黑" panose="020B0503020204020204" pitchFamily="34" charset="-122"/>
                        </a:rPr>
                        <a:t>72.8%</a:t>
                      </a:r>
                      <a:endParaRPr lang="zh-CN" altLang="en-US" sz="1200" b="1" dirty="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9.8%</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dirty="0">
                          <a:latin typeface="微软雅黑" panose="020B0503020204020204" pitchFamily="34" charset="-122"/>
                          <a:ea typeface="微软雅黑" panose="020B0503020204020204" pitchFamily="34" charset="-122"/>
                        </a:rPr>
                        <a:t>89.6%</a:t>
                      </a:r>
                      <a:endParaRPr lang="zh-CN" altLang="en-US" sz="1200" dirty="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3848321334"/>
                  </a:ext>
                </a:extLst>
              </a:tr>
            </a:tbl>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4B7AD20-2BC1-4444-97D8-2D726DBEBE1C}"/>
                  </a:ext>
                </a:extLst>
              </p:cNvPr>
              <p:cNvSpPr txBox="1"/>
              <p:nvPr/>
            </p:nvSpPr>
            <p:spPr>
              <a:xfrm>
                <a:off x="572871" y="826839"/>
                <a:ext cx="10662081" cy="1908215"/>
              </a:xfrm>
              <a:prstGeom prst="rect">
                <a:avLst/>
              </a:prstGeom>
              <a:noFill/>
            </p:spPr>
            <p:txBody>
              <a:bodyPr wrap="square" rtlCol="0">
                <a:spAutoFit/>
              </a:bodyPr>
              <a:lstStyle/>
              <a:p>
                <a:r>
                  <a:rPr lang="en-US" altLang="zh-CN"/>
                  <a:t>Method 1. Based on Bayesian parametric model</a:t>
                </a:r>
              </a:p>
              <a:p>
                <a:pPr lvl="1"/>
                <a:r>
                  <a:rPr lang="en-US" altLang="zh-CN" sz="1600">
                    <a:solidFill>
                      <a:srgbClr val="00B140"/>
                    </a:solidFill>
                  </a:rPr>
                  <a:t>Pr(</a:t>
                </a:r>
                <a14:m>
                  <m:oMath xmlns:m="http://schemas.openxmlformats.org/officeDocument/2006/math">
                    <m:r>
                      <a:rPr lang="zh-CN" altLang="en-US" sz="1600" i="1" dirty="0" smtClean="0">
                        <a:solidFill>
                          <a:srgbClr val="00B050"/>
                        </a:solidFill>
                        <a:latin typeface="Cambria Math" panose="02040503050406030204" pitchFamily="18" charset="0"/>
                      </a:rPr>
                      <m:t>𝜆</m:t>
                    </m:r>
                  </m:oMath>
                </a14:m>
                <a:r>
                  <a:rPr lang="en-US" altLang="zh-CN" sz="1600">
                    <a:solidFill>
                      <a:srgbClr val="00B140"/>
                    </a:solidFill>
                    <a:cs typeface="Times New Roman" panose="02020603050405020304" pitchFamily="18" charset="0"/>
                  </a:rPr>
                  <a:t>≤</a:t>
                </a:r>
                <a:r>
                  <a:rPr lang="en-US" altLang="zh-CN" sz="1600">
                    <a:solidFill>
                      <a:srgbClr val="00B140"/>
                    </a:solidFill>
                  </a:rPr>
                  <a:t> 0.068)  = </a:t>
                </a:r>
                <a:r>
                  <a:rPr lang="en-US" altLang="zh-CN" sz="1600" err="1">
                    <a:solidFill>
                      <a:srgbClr val="00B140"/>
                    </a:solidFill>
                  </a:rPr>
                  <a:t>Pr</a:t>
                </a:r>
                <a:r>
                  <a:rPr lang="en-US" altLang="zh-CN" sz="1600">
                    <a:solidFill>
                      <a:srgbClr val="00B140"/>
                    </a:solidFill>
                  </a:rPr>
                  <a:t>(m-PFS </a:t>
                </a:r>
                <a:r>
                  <a:rPr lang="en-US" altLang="zh-CN" sz="1600">
                    <a:solidFill>
                      <a:srgbClr val="00B140"/>
                    </a:solidFill>
                    <a:cs typeface="Times New Roman" panose="02020603050405020304" pitchFamily="18" charset="0"/>
                  </a:rPr>
                  <a:t>≥ 10.3[TPP base] ) ≥ 0.67 to declare Go</a:t>
                </a:r>
                <a:r>
                  <a:rPr lang="en-US" altLang="zh-CN" sz="1600">
                    <a:cs typeface="Times New Roman" panose="02020603050405020304" pitchFamily="18" charset="0"/>
                  </a:rPr>
                  <a:t>, </a:t>
                </a:r>
              </a:p>
              <a:p>
                <a:pPr lvl="1"/>
                <a:r>
                  <a:rPr lang="en-US" altLang="zh-CN" sz="1600">
                    <a:solidFill>
                      <a:srgbClr val="FF0000"/>
                    </a:solidFill>
                    <a:cs typeface="Times New Roman" panose="02020603050405020304" pitchFamily="18" charset="0"/>
                  </a:rPr>
                  <a:t>Pr(</a:t>
                </a:r>
                <a14:m>
                  <m:oMath xmlns:m="http://schemas.openxmlformats.org/officeDocument/2006/math">
                    <m:r>
                      <a:rPr lang="zh-CN" altLang="en-US" sz="1600" i="1" dirty="0">
                        <a:solidFill>
                          <a:srgbClr val="FF0000"/>
                        </a:solidFill>
                        <a:latin typeface="Cambria Math" panose="02040503050406030204" pitchFamily="18" charset="0"/>
                      </a:rPr>
                      <m:t>𝜆</m:t>
                    </m:r>
                  </m:oMath>
                </a14:m>
                <a:r>
                  <a:rPr lang="en-US" altLang="zh-CN" sz="1600">
                    <a:solidFill>
                      <a:srgbClr val="FF0000"/>
                    </a:solidFill>
                    <a:cs typeface="Times New Roman" panose="02020603050405020304" pitchFamily="18" charset="0"/>
                  </a:rPr>
                  <a:t>≤ 0.085)  = </a:t>
                </a:r>
                <a:r>
                  <a:rPr lang="en-US" altLang="zh-CN" sz="1600" err="1">
                    <a:solidFill>
                      <a:srgbClr val="FF0000"/>
                    </a:solidFill>
                    <a:cs typeface="Times New Roman" panose="02020603050405020304" pitchFamily="18" charset="0"/>
                  </a:rPr>
                  <a:t>Pr</a:t>
                </a:r>
                <a:r>
                  <a:rPr lang="en-US" altLang="zh-CN" sz="1600">
                    <a:solidFill>
                      <a:srgbClr val="FF0000"/>
                    </a:solidFill>
                    <a:cs typeface="Times New Roman" panose="02020603050405020304" pitchFamily="18" charset="0"/>
                  </a:rPr>
                  <a:t>(m-PFS ≥ 8.2[SOC] ) &lt; 0.9 to declare No-go </a:t>
                </a:r>
                <a:endParaRPr lang="en-US" altLang="zh-CN"/>
              </a:p>
              <a:p>
                <a:r>
                  <a:rPr lang="en-US" altLang="zh-CN"/>
                  <a:t>Method 2. Based on KM estimator of PFS rate at given month</a:t>
                </a:r>
              </a:p>
              <a:p>
                <a:pPr lvl="1"/>
                <a:r>
                  <a:rPr lang="en-US" altLang="zh-CN" sz="1600" err="1">
                    <a:solidFill>
                      <a:srgbClr val="00B140"/>
                    </a:solidFill>
                  </a:rPr>
                  <a:t>Pr</a:t>
                </a:r>
                <a:r>
                  <a:rPr lang="en-US" altLang="zh-CN" sz="1600">
                    <a:solidFill>
                      <a:srgbClr val="00B140"/>
                    </a:solidFill>
                  </a:rPr>
                  <a:t>(6m PFS rate </a:t>
                </a:r>
                <a:r>
                  <a:rPr lang="en-US" altLang="zh-CN" sz="1600">
                    <a:solidFill>
                      <a:srgbClr val="00B140"/>
                    </a:solidFill>
                    <a:cs typeface="Times New Roman" panose="02020603050405020304" pitchFamily="18" charset="0"/>
                  </a:rPr>
                  <a:t>&gt;</a:t>
                </a:r>
                <a:r>
                  <a:rPr lang="en-US" altLang="zh-CN" sz="1600">
                    <a:solidFill>
                      <a:srgbClr val="00B140"/>
                    </a:solidFill>
                  </a:rPr>
                  <a:t> 0.668[TPP base] ) </a:t>
                </a:r>
                <a:r>
                  <a:rPr lang="en-US" altLang="zh-CN" sz="1600">
                    <a:solidFill>
                      <a:srgbClr val="00B140"/>
                    </a:solidFill>
                    <a:cs typeface="Times New Roman" panose="02020603050405020304" pitchFamily="18" charset="0"/>
                  </a:rPr>
                  <a:t>≥ 0.67 to declare Go, </a:t>
                </a:r>
              </a:p>
              <a:p>
                <a:pPr lvl="1"/>
                <a:r>
                  <a:rPr lang="en-US" altLang="zh-CN" sz="1600" err="1">
                    <a:solidFill>
                      <a:srgbClr val="FF0000"/>
                    </a:solidFill>
                    <a:cs typeface="Times New Roman" panose="02020603050405020304" pitchFamily="18" charset="0"/>
                  </a:rPr>
                  <a:t>Pr</a:t>
                </a:r>
                <a:r>
                  <a:rPr lang="en-US" altLang="zh-CN" sz="1600">
                    <a:solidFill>
                      <a:srgbClr val="FF0000"/>
                    </a:solidFill>
                    <a:cs typeface="Times New Roman" panose="02020603050405020304" pitchFamily="18" charset="0"/>
                  </a:rPr>
                  <a:t>(6m PFS rate ≥ 0.602[SOC] ) </a:t>
                </a:r>
                <a:r>
                  <a:rPr lang="en-US" altLang="zh-CN" sz="1600">
                    <a:solidFill>
                      <a:srgbClr val="E4002B"/>
                    </a:solidFill>
                    <a:cs typeface="Times New Roman" panose="02020603050405020304" pitchFamily="18" charset="0"/>
                  </a:rPr>
                  <a:t>&lt;</a:t>
                </a:r>
                <a:r>
                  <a:rPr lang="en-US" altLang="zh-CN" sz="1600">
                    <a:solidFill>
                      <a:srgbClr val="FF0000"/>
                    </a:solidFill>
                    <a:cs typeface="Times New Roman" panose="02020603050405020304" pitchFamily="18" charset="0"/>
                  </a:rPr>
                  <a:t> 0.9 to declare No-go </a:t>
                </a:r>
                <a:endParaRPr lang="en-US" altLang="zh-CN"/>
              </a:p>
              <a:p>
                <a:endParaRPr lang="zh-CN" altLang="en-US"/>
              </a:p>
            </p:txBody>
          </p:sp>
        </mc:Choice>
        <mc:Fallback xmlns="">
          <p:sp>
            <p:nvSpPr>
              <p:cNvPr id="6" name="TextBox 5">
                <a:extLst>
                  <a:ext uri="{FF2B5EF4-FFF2-40B4-BE49-F238E27FC236}">
                    <a16:creationId xmlns:a16="http://schemas.microsoft.com/office/drawing/2014/main" id="{54B7AD20-2BC1-4444-97D8-2D726DBEBE1C}"/>
                  </a:ext>
                </a:extLst>
              </p:cNvPr>
              <p:cNvSpPr txBox="1">
                <a:spLocks noRot="1" noChangeAspect="1" noMove="1" noResize="1" noEditPoints="1" noAdjustHandles="1" noChangeArrowheads="1" noChangeShapeType="1" noTextEdit="1"/>
              </p:cNvSpPr>
              <p:nvPr/>
            </p:nvSpPr>
            <p:spPr>
              <a:xfrm>
                <a:off x="572871" y="826839"/>
                <a:ext cx="10662081" cy="1908215"/>
              </a:xfrm>
              <a:prstGeom prst="rect">
                <a:avLst/>
              </a:prstGeom>
              <a:blipFill>
                <a:blip r:embed="rId2"/>
                <a:stretch>
                  <a:fillRect l="-515" t="-1917"/>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40A6100E-03DC-4C1C-985B-6603021B625F}"/>
              </a:ext>
            </a:extLst>
          </p:cNvPr>
          <p:cNvSpPr txBox="1"/>
          <p:nvPr/>
        </p:nvSpPr>
        <p:spPr>
          <a:xfrm>
            <a:off x="572871" y="2347255"/>
            <a:ext cx="10868025" cy="923330"/>
          </a:xfrm>
          <a:prstGeom prst="rect">
            <a:avLst/>
          </a:prstGeom>
          <a:noFill/>
        </p:spPr>
        <p:txBody>
          <a:bodyPr wrap="square" rtlCol="0">
            <a:spAutoFit/>
          </a:bodyPr>
          <a:lstStyle/>
          <a:p>
            <a:r>
              <a:rPr lang="en-US" altLang="zh-CN" dirty="0"/>
              <a:t>Settings :</a:t>
            </a:r>
          </a:p>
          <a:p>
            <a:pPr marL="342900" indent="-342900">
              <a:buAutoNum type="arabicPeriod"/>
            </a:pPr>
            <a:r>
              <a:rPr lang="en-US" altLang="zh-CN" dirty="0"/>
              <a:t>Piecewise exponential survival time</a:t>
            </a:r>
          </a:p>
          <a:p>
            <a:pPr marL="342900" indent="-342900">
              <a:buAutoNum type="arabicPeriod"/>
            </a:pPr>
            <a:r>
              <a:rPr lang="en-US" altLang="zh-CN" dirty="0"/>
              <a:t>6m follow up time</a:t>
            </a:r>
          </a:p>
        </p:txBody>
      </p:sp>
      <p:sp>
        <p:nvSpPr>
          <p:cNvPr id="8" name="TextBox 7">
            <a:extLst>
              <a:ext uri="{FF2B5EF4-FFF2-40B4-BE49-F238E27FC236}">
                <a16:creationId xmlns:a16="http://schemas.microsoft.com/office/drawing/2014/main" id="{CE8830A3-B3D9-4EB4-8CA2-92981247F70D}"/>
              </a:ext>
            </a:extLst>
          </p:cNvPr>
          <p:cNvSpPr txBox="1"/>
          <p:nvPr/>
        </p:nvSpPr>
        <p:spPr>
          <a:xfrm>
            <a:off x="572871" y="3232106"/>
            <a:ext cx="10420709" cy="646331"/>
          </a:xfrm>
          <a:prstGeom prst="rect">
            <a:avLst/>
          </a:prstGeom>
          <a:noFill/>
        </p:spPr>
        <p:txBody>
          <a:bodyPr wrap="square" rtlCol="0">
            <a:spAutoFit/>
          </a:bodyPr>
          <a:lstStyle/>
          <a:p>
            <a:r>
              <a:rPr lang="en-US" altLang="zh-CN" dirty="0"/>
              <a:t>Results: Performance of M1 drops compared to Setting1 since model misspecification.</a:t>
            </a:r>
          </a:p>
          <a:p>
            <a:r>
              <a:rPr lang="en-US" altLang="zh-CN" dirty="0"/>
              <a:t>             M2 not working at all since no difference of 6m PFS rate under piecewise exponential setting.</a:t>
            </a:r>
            <a:endParaRPr lang="zh-CN" altLang="en-US" dirty="0"/>
          </a:p>
        </p:txBody>
      </p:sp>
    </p:spTree>
    <p:extLst>
      <p:ext uri="{BB962C8B-B14F-4D97-AF65-F5344CB8AC3E}">
        <p14:creationId xmlns:p14="http://schemas.microsoft.com/office/powerpoint/2010/main" val="18450077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E50C4-0B5C-4E61-83B0-2F6C96799F58}"/>
              </a:ext>
            </a:extLst>
          </p:cNvPr>
          <p:cNvSpPr>
            <a:spLocks noGrp="1"/>
          </p:cNvSpPr>
          <p:nvPr>
            <p:ph type="title"/>
          </p:nvPr>
        </p:nvSpPr>
        <p:spPr/>
        <p:txBody>
          <a:bodyPr/>
          <a:lstStyle/>
          <a:p>
            <a:r>
              <a:rPr lang="en-US" altLang="zh-CN"/>
              <a:t>Compare PFS go/</a:t>
            </a:r>
            <a:r>
              <a:rPr lang="en-US" altLang="zh-CN" err="1"/>
              <a:t>nogo</a:t>
            </a:r>
            <a:r>
              <a:rPr lang="en-US" altLang="zh-CN"/>
              <a:t> design</a:t>
            </a:r>
            <a:r>
              <a:rPr lang="zh-CN" altLang="en-US"/>
              <a:t> </a:t>
            </a:r>
            <a:r>
              <a:rPr lang="en-US" altLang="zh-CN"/>
              <a:t>–</a:t>
            </a:r>
            <a:r>
              <a:rPr lang="zh-CN" altLang="en-US"/>
              <a:t> </a:t>
            </a:r>
            <a:r>
              <a:rPr lang="en-US" altLang="zh-CN"/>
              <a:t>Setting</a:t>
            </a:r>
            <a:r>
              <a:rPr lang="zh-CN" altLang="en-US"/>
              <a:t> </a:t>
            </a:r>
            <a:r>
              <a:rPr lang="en-US" altLang="zh-CN"/>
              <a:t>3</a:t>
            </a:r>
            <a:endParaRPr lang="zh-CN" altLang="en-US"/>
          </a:p>
        </p:txBody>
      </p:sp>
      <p:sp>
        <p:nvSpPr>
          <p:cNvPr id="3" name="Footer Placeholder 2">
            <a:extLst>
              <a:ext uri="{FF2B5EF4-FFF2-40B4-BE49-F238E27FC236}">
                <a16:creationId xmlns:a16="http://schemas.microsoft.com/office/drawing/2014/main" id="{C5CF3D3B-6355-4A0E-8E7A-B6322D63E9BE}"/>
              </a:ext>
            </a:extLst>
          </p:cNvPr>
          <p:cNvSpPr>
            <a:spLocks noGrp="1"/>
          </p:cNvSpPr>
          <p:nvPr>
            <p:ph type="ftr" sz="quarter" idx="11"/>
          </p:nvPr>
        </p:nvSpPr>
        <p:spPr/>
        <p:txBody>
          <a:bodyPr/>
          <a:lstStyle/>
          <a:p>
            <a:r>
              <a:rPr lang="en-US" altLang="zh-CN"/>
              <a:t>Copyright©Simcere Zaiming Pharmaceutical Co., Ltd. ALL RIGHTS RESERVED</a:t>
            </a:r>
            <a:endParaRPr lang="zh-CN" altLang="en-US"/>
          </a:p>
        </p:txBody>
      </p:sp>
      <p:sp>
        <p:nvSpPr>
          <p:cNvPr id="4" name="Slide Number Placeholder 3">
            <a:extLst>
              <a:ext uri="{FF2B5EF4-FFF2-40B4-BE49-F238E27FC236}">
                <a16:creationId xmlns:a16="http://schemas.microsoft.com/office/drawing/2014/main" id="{301B48E8-50AF-4DD4-AEF2-D9C80A0F499D}"/>
              </a:ext>
            </a:extLst>
          </p:cNvPr>
          <p:cNvSpPr>
            <a:spLocks noGrp="1"/>
          </p:cNvSpPr>
          <p:nvPr>
            <p:ph type="sldNum" sz="quarter" idx="12"/>
          </p:nvPr>
        </p:nvSpPr>
        <p:spPr/>
        <p:txBody>
          <a:bodyPr/>
          <a:lstStyle/>
          <a:p>
            <a:fld id="{E4B38883-E1FC-4E66-8A2B-D2BAE752E622}" type="slidenum">
              <a:rPr lang="zh-CN" altLang="en-US" smtClean="0"/>
              <a:t>37</a:t>
            </a:fld>
            <a:r>
              <a:rPr lang="zh-CN" altLang="en-US"/>
              <a:t>丨</a:t>
            </a:r>
          </a:p>
        </p:txBody>
      </p:sp>
      <p:graphicFrame>
        <p:nvGraphicFramePr>
          <p:cNvPr id="5" name="Table 4">
            <a:extLst>
              <a:ext uri="{FF2B5EF4-FFF2-40B4-BE49-F238E27FC236}">
                <a16:creationId xmlns:a16="http://schemas.microsoft.com/office/drawing/2014/main" id="{A1E38C98-7462-4A1A-9D2F-74575A961BBB}"/>
              </a:ext>
            </a:extLst>
          </p:cNvPr>
          <p:cNvGraphicFramePr>
            <a:graphicFrameLocks noGrp="1"/>
          </p:cNvGraphicFramePr>
          <p:nvPr>
            <p:extLst/>
          </p:nvPr>
        </p:nvGraphicFramePr>
        <p:xfrm>
          <a:off x="835162" y="3884452"/>
          <a:ext cx="10343441" cy="2682240"/>
        </p:xfrm>
        <a:graphic>
          <a:graphicData uri="http://schemas.openxmlformats.org/drawingml/2006/table">
            <a:tbl>
              <a:tblPr firstRow="1" bandRow="1">
                <a:tableStyleId>{5C22544A-7EE6-4342-B048-85BDC9FD1C3A}</a:tableStyleId>
              </a:tblPr>
              <a:tblGrid>
                <a:gridCol w="916833">
                  <a:extLst>
                    <a:ext uri="{9D8B030D-6E8A-4147-A177-3AD203B41FA5}">
                      <a16:colId xmlns:a16="http://schemas.microsoft.com/office/drawing/2014/main" val="2847929428"/>
                    </a:ext>
                  </a:extLst>
                </a:gridCol>
                <a:gridCol w="1130020">
                  <a:extLst>
                    <a:ext uri="{9D8B030D-6E8A-4147-A177-3AD203B41FA5}">
                      <a16:colId xmlns:a16="http://schemas.microsoft.com/office/drawing/2014/main" val="2952575215"/>
                    </a:ext>
                  </a:extLst>
                </a:gridCol>
                <a:gridCol w="1836523">
                  <a:extLst>
                    <a:ext uri="{9D8B030D-6E8A-4147-A177-3AD203B41FA5}">
                      <a16:colId xmlns:a16="http://schemas.microsoft.com/office/drawing/2014/main" val="2624313909"/>
                    </a:ext>
                  </a:extLst>
                </a:gridCol>
                <a:gridCol w="1292013">
                  <a:extLst>
                    <a:ext uri="{9D8B030D-6E8A-4147-A177-3AD203B41FA5}">
                      <a16:colId xmlns:a16="http://schemas.microsoft.com/office/drawing/2014/main" val="1126941301"/>
                    </a:ext>
                  </a:extLst>
                </a:gridCol>
                <a:gridCol w="1292013">
                  <a:extLst>
                    <a:ext uri="{9D8B030D-6E8A-4147-A177-3AD203B41FA5}">
                      <a16:colId xmlns:a16="http://schemas.microsoft.com/office/drawing/2014/main" val="991789287"/>
                    </a:ext>
                  </a:extLst>
                </a:gridCol>
                <a:gridCol w="1292013">
                  <a:extLst>
                    <a:ext uri="{9D8B030D-6E8A-4147-A177-3AD203B41FA5}">
                      <a16:colId xmlns:a16="http://schemas.microsoft.com/office/drawing/2014/main" val="1941408677"/>
                    </a:ext>
                  </a:extLst>
                </a:gridCol>
                <a:gridCol w="1292013">
                  <a:extLst>
                    <a:ext uri="{9D8B030D-6E8A-4147-A177-3AD203B41FA5}">
                      <a16:colId xmlns:a16="http://schemas.microsoft.com/office/drawing/2014/main" val="1022217163"/>
                    </a:ext>
                  </a:extLst>
                </a:gridCol>
                <a:gridCol w="1292013">
                  <a:extLst>
                    <a:ext uri="{9D8B030D-6E8A-4147-A177-3AD203B41FA5}">
                      <a16:colId xmlns:a16="http://schemas.microsoft.com/office/drawing/2014/main" val="3188345017"/>
                    </a:ext>
                  </a:extLst>
                </a:gridCol>
              </a:tblGrid>
              <a:tr h="370840">
                <a:tc>
                  <a:txBody>
                    <a:bodyPr/>
                    <a:lstStyle/>
                    <a:p>
                      <a:r>
                        <a:rPr lang="en-US" altLang="zh-CN" sz="1200">
                          <a:latin typeface="微软雅黑" panose="020B0503020204020204" pitchFamily="34" charset="-122"/>
                          <a:ea typeface="微软雅黑" panose="020B0503020204020204" pitchFamily="34" charset="-122"/>
                        </a:rPr>
                        <a:t>m-PFS</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Cut off rule</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Analysis time (95%CI) (Months)</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Event num (95%CI)</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err="1">
                          <a:latin typeface="微软雅黑" panose="020B0503020204020204" pitchFamily="34" charset="-122"/>
                          <a:ea typeface="微软雅黑" panose="020B0503020204020204" pitchFamily="34" charset="-122"/>
                        </a:rPr>
                        <a:t>Pr</a:t>
                      </a:r>
                      <a:r>
                        <a:rPr lang="en-US" altLang="zh-CN" sz="1200">
                          <a:latin typeface="微软雅黑" panose="020B0503020204020204" pitchFamily="34" charset="-122"/>
                          <a:ea typeface="微软雅黑" panose="020B0503020204020204" pitchFamily="34" charset="-122"/>
                        </a:rPr>
                        <a:t>(M1 Go)</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err="1">
                          <a:latin typeface="微软雅黑" panose="020B0503020204020204" pitchFamily="34" charset="-122"/>
                          <a:ea typeface="微软雅黑" panose="020B0503020204020204" pitchFamily="34" charset="-122"/>
                        </a:rPr>
                        <a:t>Pr</a:t>
                      </a:r>
                      <a:r>
                        <a:rPr lang="en-US" altLang="zh-CN" sz="1200">
                          <a:latin typeface="微软雅黑" panose="020B0503020204020204" pitchFamily="34" charset="-122"/>
                          <a:ea typeface="微软雅黑" panose="020B0503020204020204" pitchFamily="34" charset="-122"/>
                        </a:rPr>
                        <a:t>(M1 No-go)</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err="1">
                          <a:latin typeface="微软雅黑" panose="020B0503020204020204" pitchFamily="34" charset="-122"/>
                          <a:ea typeface="微软雅黑" panose="020B0503020204020204" pitchFamily="34" charset="-122"/>
                        </a:rPr>
                        <a:t>Pr</a:t>
                      </a:r>
                      <a:r>
                        <a:rPr lang="en-US" altLang="zh-CN" sz="1200">
                          <a:latin typeface="微软雅黑" panose="020B0503020204020204" pitchFamily="34" charset="-122"/>
                          <a:ea typeface="微软雅黑" panose="020B0503020204020204" pitchFamily="34" charset="-122"/>
                        </a:rPr>
                        <a:t>(M2 Go)</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err="1">
                          <a:latin typeface="微软雅黑" panose="020B0503020204020204" pitchFamily="34" charset="-122"/>
                          <a:ea typeface="微软雅黑" panose="020B0503020204020204" pitchFamily="34" charset="-122"/>
                        </a:rPr>
                        <a:t>Pr</a:t>
                      </a:r>
                      <a:r>
                        <a:rPr lang="en-US" altLang="zh-CN" sz="1200">
                          <a:latin typeface="微软雅黑" panose="020B0503020204020204" pitchFamily="34" charset="-122"/>
                          <a:ea typeface="微软雅黑" panose="020B0503020204020204" pitchFamily="34" charset="-122"/>
                        </a:rPr>
                        <a:t>(M2 No-go)</a:t>
                      </a:r>
                      <a:endParaRPr lang="zh-CN" altLang="en-US" sz="120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4215437542"/>
                  </a:ext>
                </a:extLst>
              </a:tr>
              <a:tr h="370840">
                <a:tc>
                  <a:txBody>
                    <a:bodyPr/>
                    <a:lstStyle/>
                    <a:p>
                      <a:r>
                        <a:rPr lang="en-US" altLang="zh-CN" sz="1100" b="1">
                          <a:latin typeface="微软雅黑" panose="020B0503020204020204" pitchFamily="34" charset="-122"/>
                          <a:ea typeface="微软雅黑" panose="020B0503020204020204" pitchFamily="34" charset="-122"/>
                        </a:rPr>
                        <a:t>8.2 (SOC)</a:t>
                      </a:r>
                      <a:endParaRPr lang="zh-CN" altLang="en-US" sz="1100" b="1">
                        <a:latin typeface="微软雅黑" panose="020B0503020204020204" pitchFamily="34" charset="-122"/>
                        <a:ea typeface="微软雅黑" panose="020B0503020204020204" pitchFamily="34" charset="-122"/>
                      </a:endParaRPr>
                    </a:p>
                  </a:txBody>
                  <a:tcPr anchor="ctr"/>
                </a:tc>
                <a:tc>
                  <a:txBody>
                    <a:bodyPr/>
                    <a:lstStyle/>
                    <a:p>
                      <a:r>
                        <a:rPr lang="en-US" altLang="zh-CN" sz="1100" b="1">
                          <a:latin typeface="微软雅黑" panose="020B0503020204020204" pitchFamily="34" charset="-122"/>
                          <a:ea typeface="微软雅黑" panose="020B0503020204020204" pitchFamily="34" charset="-122"/>
                        </a:rPr>
                        <a:t>6m after LPI</a:t>
                      </a:r>
                      <a:endParaRPr lang="zh-CN" altLang="en-US" sz="1100" b="1">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11</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effectLst/>
                          <a:latin typeface="微软雅黑" panose="020B0503020204020204" pitchFamily="34" charset="-122"/>
                          <a:ea typeface="微软雅黑" panose="020B0503020204020204" pitchFamily="34" charset="-122"/>
                        </a:rPr>
                        <a:t>19.7 (14, 26)</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8.8%</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88.9%</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9.8%</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88.9%</a:t>
                      </a:r>
                      <a:endParaRPr lang="zh-CN" altLang="en-US" sz="120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827835658"/>
                  </a:ext>
                </a:extLst>
              </a:tr>
              <a:tr h="370840">
                <a:tc>
                  <a:txBody>
                    <a:bodyPr/>
                    <a:lstStyle/>
                    <a:p>
                      <a:r>
                        <a:rPr lang="en-US" altLang="zh-CN" sz="1100" b="1">
                          <a:latin typeface="微软雅黑" panose="020B0503020204020204" pitchFamily="34" charset="-122"/>
                          <a:ea typeface="微软雅黑" panose="020B0503020204020204" pitchFamily="34" charset="-122"/>
                        </a:rPr>
                        <a:t>10.3 (Base)</a:t>
                      </a:r>
                      <a:endParaRPr lang="zh-CN" altLang="en-US" sz="1100" b="1">
                        <a:latin typeface="微软雅黑" panose="020B0503020204020204" pitchFamily="34" charset="-122"/>
                        <a:ea typeface="微软雅黑" panose="020B0503020204020204" pitchFamily="34" charset="-122"/>
                      </a:endParaRPr>
                    </a:p>
                  </a:txBody>
                  <a:tcPr anchor="ctr"/>
                </a:tc>
                <a:tc>
                  <a:txBody>
                    <a:bodyPr/>
                    <a:lstStyle/>
                    <a:p>
                      <a:r>
                        <a:rPr lang="en-US" altLang="zh-CN" sz="1100" b="1">
                          <a:latin typeface="微软雅黑" panose="020B0503020204020204" pitchFamily="34" charset="-122"/>
                          <a:ea typeface="微软雅黑" panose="020B0503020204020204" pitchFamily="34" charset="-122"/>
                        </a:rPr>
                        <a:t>6m after LPI</a:t>
                      </a:r>
                      <a:endParaRPr lang="zh-CN" altLang="en-US" sz="1100" b="1">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11</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effectLst/>
                          <a:latin typeface="微软雅黑" panose="020B0503020204020204" pitchFamily="34" charset="-122"/>
                          <a:ea typeface="微软雅黑" panose="020B0503020204020204" pitchFamily="34" charset="-122"/>
                        </a:rPr>
                        <a:t>17.9 (12, 24)</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21.0%</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75.5%</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26.6%</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70.0%</a:t>
                      </a:r>
                      <a:endParaRPr lang="zh-CN" altLang="en-US" sz="120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674418276"/>
                  </a:ext>
                </a:extLst>
              </a:tr>
              <a:tr h="370840">
                <a:tc>
                  <a:txBody>
                    <a:bodyPr/>
                    <a:lstStyle/>
                    <a:p>
                      <a:r>
                        <a:rPr lang="en-US" altLang="zh-CN" sz="1100" b="1">
                          <a:latin typeface="微软雅黑" panose="020B0503020204020204" pitchFamily="34" charset="-122"/>
                          <a:ea typeface="微软雅黑" panose="020B0503020204020204" pitchFamily="34" charset="-122"/>
                        </a:rPr>
                        <a:t>11.7 (Best)</a:t>
                      </a:r>
                      <a:endParaRPr lang="zh-CN" altLang="en-US" sz="1100" b="1">
                        <a:latin typeface="微软雅黑" panose="020B0503020204020204" pitchFamily="34" charset="-122"/>
                        <a:ea typeface="微软雅黑" panose="020B0503020204020204" pitchFamily="34" charset="-122"/>
                      </a:endParaRPr>
                    </a:p>
                  </a:txBody>
                  <a:tcPr anchor="ctr"/>
                </a:tc>
                <a:tc>
                  <a:txBody>
                    <a:bodyPr/>
                    <a:lstStyle/>
                    <a:p>
                      <a:r>
                        <a:rPr lang="en-US" altLang="zh-CN" sz="1100" b="1">
                          <a:latin typeface="微软雅黑" panose="020B0503020204020204" pitchFamily="34" charset="-122"/>
                          <a:ea typeface="微软雅黑" panose="020B0503020204020204" pitchFamily="34" charset="-122"/>
                        </a:rPr>
                        <a:t>6m after LPI</a:t>
                      </a:r>
                      <a:endParaRPr lang="zh-CN" altLang="en-US" sz="1100" b="1">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11</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effectLst/>
                          <a:latin typeface="微软雅黑" panose="020B0503020204020204" pitchFamily="34" charset="-122"/>
                          <a:ea typeface="微软雅黑" panose="020B0503020204020204" pitchFamily="34" charset="-122"/>
                        </a:rPr>
                        <a:t>17.3 (11, 24)</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25.4%</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71.2%</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33.4%</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63.0%</a:t>
                      </a:r>
                      <a:endParaRPr lang="zh-CN" altLang="en-US" sz="120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951106260"/>
                  </a:ext>
                </a:extLst>
              </a:tr>
              <a:tr h="370840">
                <a:tc>
                  <a:txBody>
                    <a:bodyPr/>
                    <a:lstStyle/>
                    <a:p>
                      <a:r>
                        <a:rPr lang="en-US" altLang="zh-CN" sz="1100" b="1">
                          <a:latin typeface="微软雅黑" panose="020B0503020204020204" pitchFamily="34" charset="-122"/>
                          <a:ea typeface="微软雅黑" panose="020B0503020204020204" pitchFamily="34" charset="-122"/>
                        </a:rPr>
                        <a:t>8.2 (SOC)</a:t>
                      </a:r>
                      <a:endParaRPr lang="zh-CN" altLang="en-US" sz="1100" b="1">
                        <a:latin typeface="微软雅黑" panose="020B0503020204020204" pitchFamily="34" charset="-122"/>
                        <a:ea typeface="微软雅黑" panose="020B0503020204020204" pitchFamily="34" charset="-122"/>
                      </a:endParaRPr>
                    </a:p>
                  </a:txBody>
                  <a:tcPr anchor="ctr"/>
                </a:tc>
                <a:tc>
                  <a:txBody>
                    <a:bodyPr/>
                    <a:lstStyle/>
                    <a:p>
                      <a:r>
                        <a:rPr lang="en-US" altLang="zh-CN" sz="1100" b="1">
                          <a:latin typeface="微软雅黑" panose="020B0503020204020204" pitchFamily="34" charset="-122"/>
                          <a:ea typeface="微软雅黑" panose="020B0503020204020204" pitchFamily="34" charset="-122"/>
                        </a:rPr>
                        <a:t>16 PFS event</a:t>
                      </a:r>
                      <a:endParaRPr lang="zh-CN" altLang="en-US" sz="1100" b="1">
                        <a:latin typeface="微软雅黑" panose="020B0503020204020204" pitchFamily="34" charset="-122"/>
                        <a:ea typeface="微软雅黑" panose="020B0503020204020204" pitchFamily="34" charset="-122"/>
                      </a:endParaRPr>
                    </a:p>
                  </a:txBody>
                  <a:tcPr anchor="ctr"/>
                </a:tc>
                <a:tc>
                  <a:txBody>
                    <a:bodyPr/>
                    <a:lstStyle/>
                    <a:p>
                      <a:r>
                        <a:rPr lang="en-US" altLang="zh-CN" sz="1200">
                          <a:effectLst/>
                          <a:latin typeface="微软雅黑" panose="020B0503020204020204" pitchFamily="34" charset="-122"/>
                          <a:ea typeface="微软雅黑" panose="020B0503020204020204" pitchFamily="34" charset="-122"/>
                        </a:rPr>
                        <a:t>8.8 (6.0, 12.4)</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20</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7.7%</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90.0%</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9.2%</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88.8%</a:t>
                      </a:r>
                      <a:endParaRPr lang="zh-CN" altLang="en-US" sz="120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121473237"/>
                  </a:ext>
                </a:extLst>
              </a:tr>
              <a:tr h="370840">
                <a:tc>
                  <a:txBody>
                    <a:bodyPr/>
                    <a:lstStyle/>
                    <a:p>
                      <a:r>
                        <a:rPr lang="en-US" altLang="zh-CN" sz="1100" b="1">
                          <a:latin typeface="微软雅黑" panose="020B0503020204020204" pitchFamily="34" charset="-122"/>
                          <a:ea typeface="微软雅黑" panose="020B0503020204020204" pitchFamily="34" charset="-122"/>
                        </a:rPr>
                        <a:t>10.3 (Base)</a:t>
                      </a:r>
                      <a:endParaRPr lang="zh-CN" altLang="en-US" sz="1100" b="1">
                        <a:latin typeface="微软雅黑" panose="020B0503020204020204" pitchFamily="34" charset="-122"/>
                        <a:ea typeface="微软雅黑" panose="020B0503020204020204" pitchFamily="34" charset="-122"/>
                      </a:endParaRPr>
                    </a:p>
                  </a:txBody>
                  <a:tcPr anchor="ctr"/>
                </a:tc>
                <a:tc>
                  <a:txBody>
                    <a:bodyPr/>
                    <a:lstStyle/>
                    <a:p>
                      <a:r>
                        <a:rPr lang="en-US" altLang="zh-CN" sz="1100" b="1">
                          <a:latin typeface="微软雅黑" panose="020B0503020204020204" pitchFamily="34" charset="-122"/>
                          <a:ea typeface="微软雅黑" panose="020B0503020204020204" pitchFamily="34" charset="-122"/>
                        </a:rPr>
                        <a:t>16 PFS event</a:t>
                      </a:r>
                      <a:endParaRPr lang="zh-CN" altLang="en-US" sz="1100" b="1">
                        <a:latin typeface="微软雅黑" panose="020B0503020204020204" pitchFamily="34" charset="-122"/>
                        <a:ea typeface="微软雅黑" panose="020B0503020204020204" pitchFamily="34" charset="-122"/>
                      </a:endParaRPr>
                    </a:p>
                  </a:txBody>
                  <a:tcPr anchor="ctr"/>
                </a:tc>
                <a:tc>
                  <a:txBody>
                    <a:bodyPr/>
                    <a:lstStyle/>
                    <a:p>
                      <a:r>
                        <a:rPr lang="en-US" altLang="zh-CN" sz="1200">
                          <a:effectLst/>
                          <a:latin typeface="微软雅黑" panose="020B0503020204020204" pitchFamily="34" charset="-122"/>
                          <a:ea typeface="微软雅黑" panose="020B0503020204020204" pitchFamily="34" charset="-122"/>
                        </a:rPr>
                        <a:t>9.5 (6.0, 16.0)</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20</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19.7%</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77.9%</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24.3%</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71.7%</a:t>
                      </a:r>
                      <a:endParaRPr lang="zh-CN" altLang="en-US" sz="120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092707189"/>
                  </a:ext>
                </a:extLst>
              </a:tr>
              <a:tr h="370840">
                <a:tc>
                  <a:txBody>
                    <a:bodyPr/>
                    <a:lstStyle/>
                    <a:p>
                      <a:r>
                        <a:rPr lang="en-US" altLang="zh-CN" sz="1100" b="1">
                          <a:latin typeface="微软雅黑" panose="020B0503020204020204" pitchFamily="34" charset="-122"/>
                          <a:ea typeface="微软雅黑" panose="020B0503020204020204" pitchFamily="34" charset="-122"/>
                        </a:rPr>
                        <a:t>11.7 (Best)</a:t>
                      </a:r>
                      <a:endParaRPr lang="zh-CN" altLang="en-US" sz="1100" b="1">
                        <a:latin typeface="微软雅黑" panose="020B0503020204020204" pitchFamily="34" charset="-122"/>
                        <a:ea typeface="微软雅黑" panose="020B0503020204020204" pitchFamily="34" charset="-122"/>
                      </a:endParaRPr>
                    </a:p>
                  </a:txBody>
                  <a:tcPr anchor="ctr"/>
                </a:tc>
                <a:tc>
                  <a:txBody>
                    <a:bodyPr/>
                    <a:lstStyle/>
                    <a:p>
                      <a:r>
                        <a:rPr lang="en-US" altLang="zh-CN" sz="1100" b="1">
                          <a:latin typeface="微软雅黑" panose="020B0503020204020204" pitchFamily="34" charset="-122"/>
                          <a:ea typeface="微软雅黑" panose="020B0503020204020204" pitchFamily="34" charset="-122"/>
                        </a:rPr>
                        <a:t>16 PFS event</a:t>
                      </a:r>
                      <a:endParaRPr lang="zh-CN" altLang="en-US" sz="1100" b="1">
                        <a:latin typeface="微软雅黑" panose="020B0503020204020204" pitchFamily="34" charset="-122"/>
                        <a:ea typeface="微软雅黑" panose="020B0503020204020204" pitchFamily="34" charset="-122"/>
                      </a:endParaRPr>
                    </a:p>
                  </a:txBody>
                  <a:tcPr anchor="ctr"/>
                </a:tc>
                <a:tc>
                  <a:txBody>
                    <a:bodyPr/>
                    <a:lstStyle/>
                    <a:p>
                      <a:r>
                        <a:rPr lang="en-US" altLang="zh-CN" sz="1200">
                          <a:effectLst/>
                          <a:latin typeface="微软雅黑" panose="020B0503020204020204" pitchFamily="34" charset="-122"/>
                          <a:ea typeface="微软雅黑" panose="020B0503020204020204" pitchFamily="34" charset="-122"/>
                        </a:rPr>
                        <a:t>10.0 (6.0, 18.7)</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20</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25.1%</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72.8%</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30.7%</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64.7%</a:t>
                      </a:r>
                      <a:endParaRPr lang="zh-CN" altLang="en-US" sz="120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3848321334"/>
                  </a:ext>
                </a:extLst>
              </a:tr>
            </a:tbl>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065CCDE-AF3C-40A9-B68C-4EF418BE5594}"/>
                  </a:ext>
                </a:extLst>
              </p:cNvPr>
              <p:cNvSpPr txBox="1"/>
              <p:nvPr/>
            </p:nvSpPr>
            <p:spPr>
              <a:xfrm>
                <a:off x="572871" y="826839"/>
                <a:ext cx="10662081" cy="1908215"/>
              </a:xfrm>
              <a:prstGeom prst="rect">
                <a:avLst/>
              </a:prstGeom>
              <a:noFill/>
            </p:spPr>
            <p:txBody>
              <a:bodyPr wrap="square" rtlCol="0">
                <a:spAutoFit/>
              </a:bodyPr>
              <a:lstStyle/>
              <a:p>
                <a:r>
                  <a:rPr lang="en-US" altLang="zh-CN"/>
                  <a:t>Method 1. Based on Bayesian parametric model</a:t>
                </a:r>
              </a:p>
              <a:p>
                <a:pPr lvl="1"/>
                <a:r>
                  <a:rPr lang="en-US" altLang="zh-CN" sz="1600">
                    <a:solidFill>
                      <a:srgbClr val="00B140"/>
                    </a:solidFill>
                  </a:rPr>
                  <a:t>Pr(</a:t>
                </a:r>
                <a14:m>
                  <m:oMath xmlns:m="http://schemas.openxmlformats.org/officeDocument/2006/math">
                    <m:r>
                      <a:rPr lang="zh-CN" altLang="en-US" sz="1600" i="1" dirty="0" smtClean="0">
                        <a:solidFill>
                          <a:srgbClr val="00B140"/>
                        </a:solidFill>
                        <a:latin typeface="Cambria Math" panose="02040503050406030204" pitchFamily="18" charset="0"/>
                      </a:rPr>
                      <m:t>𝜆</m:t>
                    </m:r>
                  </m:oMath>
                </a14:m>
                <a:r>
                  <a:rPr lang="en-US" altLang="zh-CN" sz="1600">
                    <a:solidFill>
                      <a:srgbClr val="00B140"/>
                    </a:solidFill>
                    <a:cs typeface="Times New Roman" panose="02020603050405020304" pitchFamily="18" charset="0"/>
                  </a:rPr>
                  <a:t>≤</a:t>
                </a:r>
                <a:r>
                  <a:rPr lang="en-US" altLang="zh-CN" sz="1600">
                    <a:solidFill>
                      <a:srgbClr val="00B140"/>
                    </a:solidFill>
                  </a:rPr>
                  <a:t> 0.068)  = </a:t>
                </a:r>
                <a:r>
                  <a:rPr lang="en-US" altLang="zh-CN" sz="1600" err="1">
                    <a:solidFill>
                      <a:srgbClr val="00B140"/>
                    </a:solidFill>
                  </a:rPr>
                  <a:t>Pr</a:t>
                </a:r>
                <a:r>
                  <a:rPr lang="en-US" altLang="zh-CN" sz="1600">
                    <a:solidFill>
                      <a:srgbClr val="00B140"/>
                    </a:solidFill>
                  </a:rPr>
                  <a:t>(m-PFS </a:t>
                </a:r>
                <a:r>
                  <a:rPr lang="en-US" altLang="zh-CN" sz="1600">
                    <a:solidFill>
                      <a:srgbClr val="00B140"/>
                    </a:solidFill>
                    <a:cs typeface="Times New Roman" panose="02020603050405020304" pitchFamily="18" charset="0"/>
                  </a:rPr>
                  <a:t>≥ 10.3[TPP base] ) ≥ 0.67 to declare Go</a:t>
                </a:r>
                <a:r>
                  <a:rPr lang="en-US" altLang="zh-CN" sz="1600">
                    <a:cs typeface="Times New Roman" panose="02020603050405020304" pitchFamily="18" charset="0"/>
                  </a:rPr>
                  <a:t>, </a:t>
                </a:r>
              </a:p>
              <a:p>
                <a:pPr lvl="1"/>
                <a:r>
                  <a:rPr lang="en-US" altLang="zh-CN" sz="1600">
                    <a:solidFill>
                      <a:srgbClr val="FF0000"/>
                    </a:solidFill>
                    <a:cs typeface="Times New Roman" panose="02020603050405020304" pitchFamily="18" charset="0"/>
                  </a:rPr>
                  <a:t>Pr(</a:t>
                </a:r>
                <a14:m>
                  <m:oMath xmlns:m="http://schemas.openxmlformats.org/officeDocument/2006/math">
                    <m:r>
                      <a:rPr lang="zh-CN" altLang="en-US" sz="1600" i="1" dirty="0">
                        <a:solidFill>
                          <a:srgbClr val="FF0000"/>
                        </a:solidFill>
                        <a:latin typeface="Cambria Math" panose="02040503050406030204" pitchFamily="18" charset="0"/>
                      </a:rPr>
                      <m:t>𝜆</m:t>
                    </m:r>
                  </m:oMath>
                </a14:m>
                <a:r>
                  <a:rPr lang="en-US" altLang="zh-CN" sz="1600">
                    <a:solidFill>
                      <a:srgbClr val="FF0000"/>
                    </a:solidFill>
                    <a:cs typeface="Times New Roman" panose="02020603050405020304" pitchFamily="18" charset="0"/>
                  </a:rPr>
                  <a:t>≤ 0.085)  = </a:t>
                </a:r>
                <a:r>
                  <a:rPr lang="en-US" altLang="zh-CN" sz="1600" err="1">
                    <a:solidFill>
                      <a:srgbClr val="FF0000"/>
                    </a:solidFill>
                    <a:cs typeface="Times New Roman" panose="02020603050405020304" pitchFamily="18" charset="0"/>
                  </a:rPr>
                  <a:t>Pr</a:t>
                </a:r>
                <a:r>
                  <a:rPr lang="en-US" altLang="zh-CN" sz="1600">
                    <a:solidFill>
                      <a:srgbClr val="FF0000"/>
                    </a:solidFill>
                    <a:cs typeface="Times New Roman" panose="02020603050405020304" pitchFamily="18" charset="0"/>
                  </a:rPr>
                  <a:t>(m-PFS ≥ 8.2[SOC] ) &lt; 0.9 to declare No-go </a:t>
                </a:r>
                <a:endParaRPr lang="en-US" altLang="zh-CN" sz="1600"/>
              </a:p>
              <a:p>
                <a:r>
                  <a:rPr lang="en-US" altLang="zh-CN"/>
                  <a:t>Method 2. Based on KM estimator of PFS rate at given month</a:t>
                </a:r>
              </a:p>
              <a:p>
                <a:pPr lvl="1"/>
                <a:r>
                  <a:rPr lang="en-US" altLang="zh-CN" sz="1600" err="1">
                    <a:solidFill>
                      <a:srgbClr val="00B140"/>
                    </a:solidFill>
                  </a:rPr>
                  <a:t>Pr</a:t>
                </a:r>
                <a:r>
                  <a:rPr lang="en-US" altLang="zh-CN" sz="1600">
                    <a:solidFill>
                      <a:srgbClr val="00B140"/>
                    </a:solidFill>
                  </a:rPr>
                  <a:t>(</a:t>
                </a:r>
                <a:r>
                  <a:rPr lang="en-US" altLang="zh-CN" sz="1600" b="1">
                    <a:solidFill>
                      <a:srgbClr val="00B140"/>
                    </a:solidFill>
                  </a:rPr>
                  <a:t>9m</a:t>
                </a:r>
                <a:r>
                  <a:rPr lang="en-US" altLang="zh-CN" sz="1600">
                    <a:solidFill>
                      <a:srgbClr val="00B140"/>
                    </a:solidFill>
                  </a:rPr>
                  <a:t> PFS rate </a:t>
                </a:r>
                <a:r>
                  <a:rPr lang="en-US" altLang="zh-CN" sz="1600">
                    <a:solidFill>
                      <a:srgbClr val="00B140"/>
                    </a:solidFill>
                    <a:cs typeface="Times New Roman" panose="02020603050405020304" pitchFamily="18" charset="0"/>
                  </a:rPr>
                  <a:t>&gt;</a:t>
                </a:r>
                <a:r>
                  <a:rPr lang="en-US" altLang="zh-CN" sz="1600">
                    <a:solidFill>
                      <a:srgbClr val="00B140"/>
                    </a:solidFill>
                  </a:rPr>
                  <a:t> 0.546[TPP base] ) </a:t>
                </a:r>
                <a:r>
                  <a:rPr lang="en-US" altLang="zh-CN" sz="1600">
                    <a:solidFill>
                      <a:srgbClr val="00B140"/>
                    </a:solidFill>
                    <a:cs typeface="Times New Roman" panose="02020603050405020304" pitchFamily="18" charset="0"/>
                  </a:rPr>
                  <a:t>≥ 0.67 to declare Go, </a:t>
                </a:r>
              </a:p>
              <a:p>
                <a:pPr lvl="1"/>
                <a:r>
                  <a:rPr lang="en-US" altLang="zh-CN" sz="1600" err="1">
                    <a:solidFill>
                      <a:srgbClr val="FF0000"/>
                    </a:solidFill>
                    <a:cs typeface="Times New Roman" panose="02020603050405020304" pitchFamily="18" charset="0"/>
                  </a:rPr>
                  <a:t>Pr</a:t>
                </a:r>
                <a:r>
                  <a:rPr lang="en-US" altLang="zh-CN" sz="1600">
                    <a:solidFill>
                      <a:srgbClr val="FF0000"/>
                    </a:solidFill>
                    <a:cs typeface="Times New Roman" panose="02020603050405020304" pitchFamily="18" charset="0"/>
                  </a:rPr>
                  <a:t>(</a:t>
                </a:r>
                <a:r>
                  <a:rPr lang="en-US" altLang="zh-CN" sz="1600" b="1">
                    <a:solidFill>
                      <a:srgbClr val="E4002B"/>
                    </a:solidFill>
                    <a:cs typeface="Times New Roman" panose="02020603050405020304" pitchFamily="18" charset="0"/>
                  </a:rPr>
                  <a:t>9m</a:t>
                </a:r>
                <a:r>
                  <a:rPr lang="en-US" altLang="zh-CN" sz="1600">
                    <a:solidFill>
                      <a:srgbClr val="FF0000"/>
                    </a:solidFill>
                    <a:cs typeface="Times New Roman" panose="02020603050405020304" pitchFamily="18" charset="0"/>
                  </a:rPr>
                  <a:t> PFS rate ≥ 0.467[SOC] ) &lt; 0.9 to declare No-go </a:t>
                </a:r>
                <a:endParaRPr lang="en-US" altLang="zh-CN"/>
              </a:p>
              <a:p>
                <a:endParaRPr lang="zh-CN" altLang="en-US"/>
              </a:p>
            </p:txBody>
          </p:sp>
        </mc:Choice>
        <mc:Fallback xmlns="">
          <p:sp>
            <p:nvSpPr>
              <p:cNvPr id="6" name="TextBox 5">
                <a:extLst>
                  <a:ext uri="{FF2B5EF4-FFF2-40B4-BE49-F238E27FC236}">
                    <a16:creationId xmlns:a16="http://schemas.microsoft.com/office/drawing/2014/main" id="{0065CCDE-AF3C-40A9-B68C-4EF418BE5594}"/>
                  </a:ext>
                </a:extLst>
              </p:cNvPr>
              <p:cNvSpPr txBox="1">
                <a:spLocks noRot="1" noChangeAspect="1" noMove="1" noResize="1" noEditPoints="1" noAdjustHandles="1" noChangeArrowheads="1" noChangeShapeType="1" noTextEdit="1"/>
              </p:cNvSpPr>
              <p:nvPr/>
            </p:nvSpPr>
            <p:spPr>
              <a:xfrm>
                <a:off x="572871" y="826839"/>
                <a:ext cx="10662081" cy="1908215"/>
              </a:xfrm>
              <a:prstGeom prst="rect">
                <a:avLst/>
              </a:prstGeom>
              <a:blipFill>
                <a:blip r:embed="rId2"/>
                <a:stretch>
                  <a:fillRect l="-515" t="-1917"/>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4BA03737-DC70-40DF-9F80-3A8AA42DA26C}"/>
              </a:ext>
            </a:extLst>
          </p:cNvPr>
          <p:cNvSpPr txBox="1"/>
          <p:nvPr/>
        </p:nvSpPr>
        <p:spPr>
          <a:xfrm>
            <a:off x="572871" y="2347255"/>
            <a:ext cx="10868025" cy="923330"/>
          </a:xfrm>
          <a:prstGeom prst="rect">
            <a:avLst/>
          </a:prstGeom>
          <a:noFill/>
        </p:spPr>
        <p:txBody>
          <a:bodyPr wrap="square" rtlCol="0">
            <a:spAutoFit/>
          </a:bodyPr>
          <a:lstStyle/>
          <a:p>
            <a:r>
              <a:rPr lang="en-US" altLang="zh-CN"/>
              <a:t>Settings :</a:t>
            </a:r>
          </a:p>
          <a:p>
            <a:pPr marL="342900" indent="-342900">
              <a:buAutoNum type="arabicPeriod"/>
            </a:pPr>
            <a:r>
              <a:rPr lang="en-US" altLang="zh-CN"/>
              <a:t>Piecewise exponential survival time</a:t>
            </a:r>
          </a:p>
          <a:p>
            <a:pPr marL="342900" indent="-342900">
              <a:buAutoNum type="arabicPeriod"/>
            </a:pPr>
            <a:r>
              <a:rPr lang="en-US" altLang="zh-CN"/>
              <a:t>6m follow up time</a:t>
            </a:r>
          </a:p>
        </p:txBody>
      </p:sp>
      <p:sp>
        <p:nvSpPr>
          <p:cNvPr id="8" name="TextBox 7">
            <a:extLst>
              <a:ext uri="{FF2B5EF4-FFF2-40B4-BE49-F238E27FC236}">
                <a16:creationId xmlns:a16="http://schemas.microsoft.com/office/drawing/2014/main" id="{CDAC41B0-1D3E-4D05-AFE4-7C8461C6EF09}"/>
              </a:ext>
            </a:extLst>
          </p:cNvPr>
          <p:cNvSpPr txBox="1"/>
          <p:nvPr/>
        </p:nvSpPr>
        <p:spPr>
          <a:xfrm>
            <a:off x="572871" y="3264250"/>
            <a:ext cx="10420709" cy="646331"/>
          </a:xfrm>
          <a:prstGeom prst="rect">
            <a:avLst/>
          </a:prstGeom>
          <a:noFill/>
        </p:spPr>
        <p:txBody>
          <a:bodyPr wrap="square" rtlCol="0">
            <a:spAutoFit/>
          </a:bodyPr>
          <a:lstStyle/>
          <a:p>
            <a:r>
              <a:rPr lang="en-US" altLang="zh-CN"/>
              <a:t>Results: Performance of M1 drops compared to Setting1 due to model misspecification.</a:t>
            </a:r>
          </a:p>
          <a:p>
            <a:r>
              <a:rPr lang="en-US" altLang="zh-CN"/>
              <a:t>             M2 slightly better than M1 due to its robustness.</a:t>
            </a:r>
            <a:endParaRPr lang="zh-CN" altLang="en-US"/>
          </a:p>
        </p:txBody>
      </p:sp>
    </p:spTree>
    <p:extLst>
      <p:ext uri="{BB962C8B-B14F-4D97-AF65-F5344CB8AC3E}">
        <p14:creationId xmlns:p14="http://schemas.microsoft.com/office/powerpoint/2010/main" val="5444698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4FC29-8497-47E2-B186-9CC4BFE8216D}"/>
              </a:ext>
            </a:extLst>
          </p:cNvPr>
          <p:cNvSpPr>
            <a:spLocks noGrp="1"/>
          </p:cNvSpPr>
          <p:nvPr>
            <p:ph type="title"/>
          </p:nvPr>
        </p:nvSpPr>
        <p:spPr/>
        <p:txBody>
          <a:bodyPr/>
          <a:lstStyle/>
          <a:p>
            <a:r>
              <a:rPr lang="en-US" altLang="zh-CN"/>
              <a:t>Compare PFS go/</a:t>
            </a:r>
            <a:r>
              <a:rPr lang="en-US" altLang="zh-CN" err="1"/>
              <a:t>nogo</a:t>
            </a:r>
            <a:r>
              <a:rPr lang="en-US" altLang="zh-CN"/>
              <a:t> design</a:t>
            </a:r>
            <a:r>
              <a:rPr lang="zh-CN" altLang="en-US"/>
              <a:t> </a:t>
            </a:r>
            <a:r>
              <a:rPr lang="en-US" altLang="zh-CN"/>
              <a:t>–</a:t>
            </a:r>
            <a:r>
              <a:rPr lang="zh-CN" altLang="en-US"/>
              <a:t> </a:t>
            </a:r>
            <a:r>
              <a:rPr lang="en-US" altLang="zh-CN"/>
              <a:t>Setting</a:t>
            </a:r>
            <a:r>
              <a:rPr lang="zh-CN" altLang="en-US"/>
              <a:t> </a:t>
            </a:r>
            <a:r>
              <a:rPr lang="en-US" altLang="zh-CN"/>
              <a:t>4</a:t>
            </a:r>
            <a:endParaRPr lang="zh-CN" altLang="en-US"/>
          </a:p>
        </p:txBody>
      </p:sp>
      <p:sp>
        <p:nvSpPr>
          <p:cNvPr id="3" name="Footer Placeholder 2">
            <a:extLst>
              <a:ext uri="{FF2B5EF4-FFF2-40B4-BE49-F238E27FC236}">
                <a16:creationId xmlns:a16="http://schemas.microsoft.com/office/drawing/2014/main" id="{58DC0659-37B0-4526-8A46-A46164FD2ACA}"/>
              </a:ext>
            </a:extLst>
          </p:cNvPr>
          <p:cNvSpPr>
            <a:spLocks noGrp="1"/>
          </p:cNvSpPr>
          <p:nvPr>
            <p:ph type="ftr" sz="quarter" idx="11"/>
          </p:nvPr>
        </p:nvSpPr>
        <p:spPr/>
        <p:txBody>
          <a:bodyPr/>
          <a:lstStyle/>
          <a:p>
            <a:r>
              <a:rPr lang="en-US" altLang="zh-CN"/>
              <a:t>Copyright©Simcere Zaiming Pharmaceutical Co., Ltd. ALL RIGHTS RESERVED</a:t>
            </a:r>
            <a:endParaRPr lang="zh-CN" altLang="en-US"/>
          </a:p>
        </p:txBody>
      </p:sp>
      <p:sp>
        <p:nvSpPr>
          <p:cNvPr id="4" name="Slide Number Placeholder 3">
            <a:extLst>
              <a:ext uri="{FF2B5EF4-FFF2-40B4-BE49-F238E27FC236}">
                <a16:creationId xmlns:a16="http://schemas.microsoft.com/office/drawing/2014/main" id="{5CF1EFC8-8D2C-45E2-AEEB-09B77E06E89E}"/>
              </a:ext>
            </a:extLst>
          </p:cNvPr>
          <p:cNvSpPr>
            <a:spLocks noGrp="1"/>
          </p:cNvSpPr>
          <p:nvPr>
            <p:ph type="sldNum" sz="quarter" idx="12"/>
          </p:nvPr>
        </p:nvSpPr>
        <p:spPr/>
        <p:txBody>
          <a:bodyPr/>
          <a:lstStyle/>
          <a:p>
            <a:fld id="{E4B38883-E1FC-4E66-8A2B-D2BAE752E622}" type="slidenum">
              <a:rPr lang="zh-CN" altLang="en-US" smtClean="0"/>
              <a:t>38</a:t>
            </a:fld>
            <a:r>
              <a:rPr lang="zh-CN" altLang="en-US"/>
              <a:t>丨</a:t>
            </a:r>
          </a:p>
        </p:txBody>
      </p:sp>
      <p:graphicFrame>
        <p:nvGraphicFramePr>
          <p:cNvPr id="5" name="Table 4">
            <a:extLst>
              <a:ext uri="{FF2B5EF4-FFF2-40B4-BE49-F238E27FC236}">
                <a16:creationId xmlns:a16="http://schemas.microsoft.com/office/drawing/2014/main" id="{74960620-6108-47E2-8047-EB552FCE1A80}"/>
              </a:ext>
            </a:extLst>
          </p:cNvPr>
          <p:cNvGraphicFramePr>
            <a:graphicFrameLocks noGrp="1"/>
          </p:cNvGraphicFramePr>
          <p:nvPr>
            <p:extLst/>
          </p:nvPr>
        </p:nvGraphicFramePr>
        <p:xfrm>
          <a:off x="835162" y="4096789"/>
          <a:ext cx="10343441" cy="2682240"/>
        </p:xfrm>
        <a:graphic>
          <a:graphicData uri="http://schemas.openxmlformats.org/drawingml/2006/table">
            <a:tbl>
              <a:tblPr firstRow="1" bandRow="1">
                <a:tableStyleId>{5C22544A-7EE6-4342-B048-85BDC9FD1C3A}</a:tableStyleId>
              </a:tblPr>
              <a:tblGrid>
                <a:gridCol w="916833">
                  <a:extLst>
                    <a:ext uri="{9D8B030D-6E8A-4147-A177-3AD203B41FA5}">
                      <a16:colId xmlns:a16="http://schemas.microsoft.com/office/drawing/2014/main" val="2847929428"/>
                    </a:ext>
                  </a:extLst>
                </a:gridCol>
                <a:gridCol w="1130020">
                  <a:extLst>
                    <a:ext uri="{9D8B030D-6E8A-4147-A177-3AD203B41FA5}">
                      <a16:colId xmlns:a16="http://schemas.microsoft.com/office/drawing/2014/main" val="2952575215"/>
                    </a:ext>
                  </a:extLst>
                </a:gridCol>
                <a:gridCol w="1836523">
                  <a:extLst>
                    <a:ext uri="{9D8B030D-6E8A-4147-A177-3AD203B41FA5}">
                      <a16:colId xmlns:a16="http://schemas.microsoft.com/office/drawing/2014/main" val="2624313909"/>
                    </a:ext>
                  </a:extLst>
                </a:gridCol>
                <a:gridCol w="1292013">
                  <a:extLst>
                    <a:ext uri="{9D8B030D-6E8A-4147-A177-3AD203B41FA5}">
                      <a16:colId xmlns:a16="http://schemas.microsoft.com/office/drawing/2014/main" val="1126941301"/>
                    </a:ext>
                  </a:extLst>
                </a:gridCol>
                <a:gridCol w="1292013">
                  <a:extLst>
                    <a:ext uri="{9D8B030D-6E8A-4147-A177-3AD203B41FA5}">
                      <a16:colId xmlns:a16="http://schemas.microsoft.com/office/drawing/2014/main" val="991789287"/>
                    </a:ext>
                  </a:extLst>
                </a:gridCol>
                <a:gridCol w="1292013">
                  <a:extLst>
                    <a:ext uri="{9D8B030D-6E8A-4147-A177-3AD203B41FA5}">
                      <a16:colId xmlns:a16="http://schemas.microsoft.com/office/drawing/2014/main" val="1941408677"/>
                    </a:ext>
                  </a:extLst>
                </a:gridCol>
                <a:gridCol w="1292013">
                  <a:extLst>
                    <a:ext uri="{9D8B030D-6E8A-4147-A177-3AD203B41FA5}">
                      <a16:colId xmlns:a16="http://schemas.microsoft.com/office/drawing/2014/main" val="1022217163"/>
                    </a:ext>
                  </a:extLst>
                </a:gridCol>
                <a:gridCol w="1292013">
                  <a:extLst>
                    <a:ext uri="{9D8B030D-6E8A-4147-A177-3AD203B41FA5}">
                      <a16:colId xmlns:a16="http://schemas.microsoft.com/office/drawing/2014/main" val="3188345017"/>
                    </a:ext>
                  </a:extLst>
                </a:gridCol>
              </a:tblGrid>
              <a:tr h="370840">
                <a:tc>
                  <a:txBody>
                    <a:bodyPr/>
                    <a:lstStyle/>
                    <a:p>
                      <a:r>
                        <a:rPr lang="en-US" altLang="zh-CN" sz="1200">
                          <a:latin typeface="微软雅黑" panose="020B0503020204020204" pitchFamily="34" charset="-122"/>
                          <a:ea typeface="微软雅黑" panose="020B0503020204020204" pitchFamily="34" charset="-122"/>
                        </a:rPr>
                        <a:t>m-PFS</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Cut off rule</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Analysis time (95%CI) (Months)</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Event num (95%CI)</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err="1">
                          <a:latin typeface="微软雅黑" panose="020B0503020204020204" pitchFamily="34" charset="-122"/>
                          <a:ea typeface="微软雅黑" panose="020B0503020204020204" pitchFamily="34" charset="-122"/>
                        </a:rPr>
                        <a:t>Pr</a:t>
                      </a:r>
                      <a:r>
                        <a:rPr lang="en-US" altLang="zh-CN" sz="1200">
                          <a:latin typeface="微软雅黑" panose="020B0503020204020204" pitchFamily="34" charset="-122"/>
                          <a:ea typeface="微软雅黑" panose="020B0503020204020204" pitchFamily="34" charset="-122"/>
                        </a:rPr>
                        <a:t>(M1 Go)</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err="1">
                          <a:latin typeface="微软雅黑" panose="020B0503020204020204" pitchFamily="34" charset="-122"/>
                          <a:ea typeface="微软雅黑" panose="020B0503020204020204" pitchFamily="34" charset="-122"/>
                        </a:rPr>
                        <a:t>Pr</a:t>
                      </a:r>
                      <a:r>
                        <a:rPr lang="en-US" altLang="zh-CN" sz="1200">
                          <a:latin typeface="微软雅黑" panose="020B0503020204020204" pitchFamily="34" charset="-122"/>
                          <a:ea typeface="微软雅黑" panose="020B0503020204020204" pitchFamily="34" charset="-122"/>
                        </a:rPr>
                        <a:t>(M1 No-go)</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err="1">
                          <a:latin typeface="微软雅黑" panose="020B0503020204020204" pitchFamily="34" charset="-122"/>
                          <a:ea typeface="微软雅黑" panose="020B0503020204020204" pitchFamily="34" charset="-122"/>
                        </a:rPr>
                        <a:t>Pr</a:t>
                      </a:r>
                      <a:r>
                        <a:rPr lang="en-US" altLang="zh-CN" sz="1200">
                          <a:latin typeface="微软雅黑" panose="020B0503020204020204" pitchFamily="34" charset="-122"/>
                          <a:ea typeface="微软雅黑" panose="020B0503020204020204" pitchFamily="34" charset="-122"/>
                        </a:rPr>
                        <a:t>(M2 Go)</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err="1">
                          <a:latin typeface="微软雅黑" panose="020B0503020204020204" pitchFamily="34" charset="-122"/>
                          <a:ea typeface="微软雅黑" panose="020B0503020204020204" pitchFamily="34" charset="-122"/>
                        </a:rPr>
                        <a:t>Pr</a:t>
                      </a:r>
                      <a:r>
                        <a:rPr lang="en-US" altLang="zh-CN" sz="1200">
                          <a:latin typeface="微软雅黑" panose="020B0503020204020204" pitchFamily="34" charset="-122"/>
                          <a:ea typeface="微软雅黑" panose="020B0503020204020204" pitchFamily="34" charset="-122"/>
                        </a:rPr>
                        <a:t>(M2 No-go)</a:t>
                      </a:r>
                      <a:endParaRPr lang="zh-CN" altLang="en-US" sz="120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4215437542"/>
                  </a:ext>
                </a:extLst>
              </a:tr>
              <a:tr h="370840">
                <a:tc>
                  <a:txBody>
                    <a:bodyPr/>
                    <a:lstStyle/>
                    <a:p>
                      <a:r>
                        <a:rPr lang="en-US" altLang="zh-CN" sz="1100" b="1">
                          <a:latin typeface="微软雅黑" panose="020B0503020204020204" pitchFamily="34" charset="-122"/>
                          <a:ea typeface="微软雅黑" panose="020B0503020204020204" pitchFamily="34" charset="-122"/>
                        </a:rPr>
                        <a:t>8.2 (SOC)</a:t>
                      </a:r>
                      <a:endParaRPr lang="zh-CN" altLang="en-US" sz="1100" b="1">
                        <a:latin typeface="微软雅黑" panose="020B0503020204020204" pitchFamily="34" charset="-122"/>
                        <a:ea typeface="微软雅黑" panose="020B0503020204020204" pitchFamily="34" charset="-122"/>
                      </a:endParaRPr>
                    </a:p>
                  </a:txBody>
                  <a:tcPr anchor="ctr"/>
                </a:tc>
                <a:tc>
                  <a:txBody>
                    <a:bodyPr/>
                    <a:lstStyle/>
                    <a:p>
                      <a:r>
                        <a:rPr lang="en-US" altLang="zh-CN" sz="1100" b="1">
                          <a:latin typeface="微软雅黑" panose="020B0503020204020204" pitchFamily="34" charset="-122"/>
                          <a:ea typeface="微软雅黑" panose="020B0503020204020204" pitchFamily="34" charset="-122"/>
                        </a:rPr>
                        <a:t>9m after LPI</a:t>
                      </a:r>
                      <a:endParaRPr lang="zh-CN" altLang="en-US" sz="1100" b="1">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14</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effectLst/>
                          <a:latin typeface="微软雅黑" panose="020B0503020204020204" pitchFamily="34" charset="-122"/>
                          <a:ea typeface="微软雅黑" panose="020B0503020204020204" pitchFamily="34" charset="-122"/>
                        </a:rPr>
                        <a:t>23.7 (17, 30)</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7.0%</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89.0%</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7.8%</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90.1%</a:t>
                      </a:r>
                      <a:endParaRPr lang="zh-CN" altLang="en-US" sz="120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827835658"/>
                  </a:ext>
                </a:extLst>
              </a:tr>
              <a:tr h="370840">
                <a:tc>
                  <a:txBody>
                    <a:bodyPr/>
                    <a:lstStyle/>
                    <a:p>
                      <a:r>
                        <a:rPr lang="en-US" altLang="zh-CN" sz="1100" b="1">
                          <a:latin typeface="微软雅黑" panose="020B0503020204020204" pitchFamily="34" charset="-122"/>
                          <a:ea typeface="微软雅黑" panose="020B0503020204020204" pitchFamily="34" charset="-122"/>
                        </a:rPr>
                        <a:t>10.3 (Base)</a:t>
                      </a:r>
                      <a:endParaRPr lang="zh-CN" altLang="en-US" sz="1100" b="1">
                        <a:latin typeface="微软雅黑" panose="020B0503020204020204" pitchFamily="34" charset="-122"/>
                        <a:ea typeface="微软雅黑" panose="020B0503020204020204" pitchFamily="34" charset="-122"/>
                      </a:endParaRPr>
                    </a:p>
                  </a:txBody>
                  <a:tcPr anchor="ctr"/>
                </a:tc>
                <a:tc>
                  <a:txBody>
                    <a:bodyPr/>
                    <a:lstStyle/>
                    <a:p>
                      <a:r>
                        <a:rPr lang="en-US" altLang="zh-CN" sz="1100" b="1">
                          <a:latin typeface="微软雅黑" panose="020B0503020204020204" pitchFamily="34" charset="-122"/>
                          <a:ea typeface="微软雅黑" panose="020B0503020204020204" pitchFamily="34" charset="-122"/>
                        </a:rPr>
                        <a:t>9m after LPI</a:t>
                      </a:r>
                      <a:endParaRPr lang="zh-CN" altLang="en-US" sz="1100" b="1">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14</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effectLst/>
                          <a:latin typeface="微软雅黑" panose="020B0503020204020204" pitchFamily="34" charset="-122"/>
                          <a:ea typeface="微软雅黑" panose="020B0503020204020204" pitchFamily="34" charset="-122"/>
                        </a:rPr>
                        <a:t>20.3 (14, 26)</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32.3%</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60.2%</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25.5%</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69.8%</a:t>
                      </a:r>
                      <a:endParaRPr lang="zh-CN" altLang="en-US" sz="120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674418276"/>
                  </a:ext>
                </a:extLst>
              </a:tr>
              <a:tr h="370840">
                <a:tc>
                  <a:txBody>
                    <a:bodyPr/>
                    <a:lstStyle/>
                    <a:p>
                      <a:r>
                        <a:rPr lang="en-US" altLang="zh-CN" sz="1100" b="1">
                          <a:latin typeface="微软雅黑" panose="020B0503020204020204" pitchFamily="34" charset="-122"/>
                          <a:ea typeface="微软雅黑" panose="020B0503020204020204" pitchFamily="34" charset="-122"/>
                        </a:rPr>
                        <a:t>11.7 (Best)</a:t>
                      </a:r>
                      <a:endParaRPr lang="zh-CN" altLang="en-US" sz="1100" b="1">
                        <a:latin typeface="微软雅黑" panose="020B0503020204020204" pitchFamily="34" charset="-122"/>
                        <a:ea typeface="微软雅黑" panose="020B0503020204020204" pitchFamily="34" charset="-122"/>
                      </a:endParaRPr>
                    </a:p>
                  </a:txBody>
                  <a:tcPr anchor="ctr"/>
                </a:tc>
                <a:tc>
                  <a:txBody>
                    <a:bodyPr/>
                    <a:lstStyle/>
                    <a:p>
                      <a:r>
                        <a:rPr lang="en-US" altLang="zh-CN" sz="1100" b="1">
                          <a:latin typeface="微软雅黑" panose="020B0503020204020204" pitchFamily="34" charset="-122"/>
                          <a:ea typeface="微软雅黑" panose="020B0503020204020204" pitchFamily="34" charset="-122"/>
                        </a:rPr>
                        <a:t>9m after LPI</a:t>
                      </a:r>
                      <a:endParaRPr lang="zh-CN" altLang="en-US" sz="1100" b="1">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14</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effectLst/>
                          <a:latin typeface="微软雅黑" panose="020B0503020204020204" pitchFamily="34" charset="-122"/>
                          <a:ea typeface="微软雅黑" panose="020B0503020204020204" pitchFamily="34" charset="-122"/>
                        </a:rPr>
                        <a:t>19.2 (13, 26)</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42.3%</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49.9%</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32.4%</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62.2%</a:t>
                      </a:r>
                      <a:endParaRPr lang="zh-CN" altLang="en-US" sz="120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951106260"/>
                  </a:ext>
                </a:extLst>
              </a:tr>
              <a:tr h="370840">
                <a:tc>
                  <a:txBody>
                    <a:bodyPr/>
                    <a:lstStyle/>
                    <a:p>
                      <a:r>
                        <a:rPr lang="en-US" altLang="zh-CN" sz="1100" b="1">
                          <a:latin typeface="微软雅黑" panose="020B0503020204020204" pitchFamily="34" charset="-122"/>
                          <a:ea typeface="微软雅黑" panose="020B0503020204020204" pitchFamily="34" charset="-122"/>
                        </a:rPr>
                        <a:t>8.2 (SOC)</a:t>
                      </a:r>
                      <a:endParaRPr lang="zh-CN" altLang="en-US" sz="1100" b="1">
                        <a:latin typeface="微软雅黑" panose="020B0503020204020204" pitchFamily="34" charset="-122"/>
                        <a:ea typeface="微软雅黑" panose="020B0503020204020204" pitchFamily="34" charset="-122"/>
                      </a:endParaRPr>
                    </a:p>
                  </a:txBody>
                  <a:tcPr anchor="ctr"/>
                </a:tc>
                <a:tc>
                  <a:txBody>
                    <a:bodyPr/>
                    <a:lstStyle/>
                    <a:p>
                      <a:r>
                        <a:rPr lang="en-US" altLang="zh-CN" sz="1100" b="1">
                          <a:latin typeface="微软雅黑" panose="020B0503020204020204" pitchFamily="34" charset="-122"/>
                          <a:ea typeface="微软雅黑" panose="020B0503020204020204" pitchFamily="34" charset="-122"/>
                        </a:rPr>
                        <a:t>20 PFS event</a:t>
                      </a:r>
                      <a:endParaRPr lang="zh-CN" altLang="en-US" sz="1100" b="1">
                        <a:latin typeface="微软雅黑" panose="020B0503020204020204" pitchFamily="34" charset="-122"/>
                        <a:ea typeface="微软雅黑" panose="020B0503020204020204" pitchFamily="34" charset="-122"/>
                      </a:endParaRPr>
                    </a:p>
                  </a:txBody>
                  <a:tcPr anchor="ctr"/>
                </a:tc>
                <a:tc>
                  <a:txBody>
                    <a:bodyPr/>
                    <a:lstStyle/>
                    <a:p>
                      <a:r>
                        <a:rPr lang="en-US" altLang="zh-CN" sz="1200">
                          <a:effectLst/>
                          <a:latin typeface="微软雅黑" panose="020B0503020204020204" pitchFamily="34" charset="-122"/>
                          <a:ea typeface="微软雅黑" panose="020B0503020204020204" pitchFamily="34" charset="-122"/>
                        </a:rPr>
                        <a:t>11.1 (7.6, 15.7)</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20</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6.2%</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90.1%</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7.9%</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90.0%</a:t>
                      </a:r>
                      <a:endParaRPr lang="zh-CN" altLang="en-US" sz="120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121473237"/>
                  </a:ext>
                </a:extLst>
              </a:tr>
              <a:tr h="370840">
                <a:tc>
                  <a:txBody>
                    <a:bodyPr/>
                    <a:lstStyle/>
                    <a:p>
                      <a:r>
                        <a:rPr lang="en-US" altLang="zh-CN" sz="1100" b="1">
                          <a:latin typeface="微软雅黑" panose="020B0503020204020204" pitchFamily="34" charset="-122"/>
                          <a:ea typeface="微软雅黑" panose="020B0503020204020204" pitchFamily="34" charset="-122"/>
                        </a:rPr>
                        <a:t>10.3 (Base)</a:t>
                      </a:r>
                      <a:endParaRPr lang="zh-CN" altLang="en-US" sz="1100" b="1">
                        <a:latin typeface="微软雅黑" panose="020B0503020204020204" pitchFamily="34" charset="-122"/>
                        <a:ea typeface="微软雅黑" panose="020B0503020204020204" pitchFamily="34" charset="-122"/>
                      </a:endParaRPr>
                    </a:p>
                  </a:txBody>
                  <a:tcPr anchor="ctr"/>
                </a:tc>
                <a:tc>
                  <a:txBody>
                    <a:bodyPr/>
                    <a:lstStyle/>
                    <a:p>
                      <a:r>
                        <a:rPr lang="en-US" altLang="zh-CN" sz="1100" b="1">
                          <a:latin typeface="微软雅黑" panose="020B0503020204020204" pitchFamily="34" charset="-122"/>
                          <a:ea typeface="微软雅黑" panose="020B0503020204020204" pitchFamily="34" charset="-122"/>
                        </a:rPr>
                        <a:t>20 PFS event</a:t>
                      </a:r>
                      <a:endParaRPr lang="zh-CN" altLang="en-US" sz="1100" b="1">
                        <a:latin typeface="微软雅黑" panose="020B0503020204020204" pitchFamily="34" charset="-122"/>
                        <a:ea typeface="微软雅黑" panose="020B0503020204020204" pitchFamily="34" charset="-122"/>
                      </a:endParaRPr>
                    </a:p>
                  </a:txBody>
                  <a:tcPr anchor="ctr"/>
                </a:tc>
                <a:tc>
                  <a:txBody>
                    <a:bodyPr/>
                    <a:lstStyle/>
                    <a:p>
                      <a:r>
                        <a:rPr lang="en-US" altLang="zh-CN" sz="1200">
                          <a:effectLst/>
                          <a:latin typeface="微软雅黑" panose="020B0503020204020204" pitchFamily="34" charset="-122"/>
                          <a:ea typeface="微软雅黑" panose="020B0503020204020204" pitchFamily="34" charset="-122"/>
                        </a:rPr>
                        <a:t>13.6 (7.7, 23.0)</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20</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32.6%</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61.2%</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25.5%</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69.9%</a:t>
                      </a:r>
                      <a:endParaRPr lang="zh-CN" altLang="en-US" sz="120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092707189"/>
                  </a:ext>
                </a:extLst>
              </a:tr>
              <a:tr h="370840">
                <a:tc>
                  <a:txBody>
                    <a:bodyPr/>
                    <a:lstStyle/>
                    <a:p>
                      <a:r>
                        <a:rPr lang="en-US" altLang="zh-CN" sz="1100" b="1">
                          <a:latin typeface="微软雅黑" panose="020B0503020204020204" pitchFamily="34" charset="-122"/>
                          <a:ea typeface="微软雅黑" panose="020B0503020204020204" pitchFamily="34" charset="-122"/>
                        </a:rPr>
                        <a:t>11.7 (Best)</a:t>
                      </a:r>
                      <a:endParaRPr lang="zh-CN" altLang="en-US" sz="1100" b="1">
                        <a:latin typeface="微软雅黑" panose="020B0503020204020204" pitchFamily="34" charset="-122"/>
                        <a:ea typeface="微软雅黑" panose="020B0503020204020204" pitchFamily="34" charset="-122"/>
                      </a:endParaRPr>
                    </a:p>
                  </a:txBody>
                  <a:tcPr anchor="ctr"/>
                </a:tc>
                <a:tc>
                  <a:txBody>
                    <a:bodyPr/>
                    <a:lstStyle/>
                    <a:p>
                      <a:r>
                        <a:rPr lang="en-US" altLang="zh-CN" sz="1100" b="1">
                          <a:latin typeface="微软雅黑" panose="020B0503020204020204" pitchFamily="34" charset="-122"/>
                          <a:ea typeface="微软雅黑" panose="020B0503020204020204" pitchFamily="34" charset="-122"/>
                        </a:rPr>
                        <a:t>20 PFS event</a:t>
                      </a:r>
                      <a:endParaRPr lang="zh-CN" altLang="en-US" sz="1100" b="1">
                        <a:latin typeface="微软雅黑" panose="020B0503020204020204" pitchFamily="34" charset="-122"/>
                        <a:ea typeface="微软雅黑" panose="020B0503020204020204" pitchFamily="34" charset="-122"/>
                      </a:endParaRPr>
                    </a:p>
                  </a:txBody>
                  <a:tcPr anchor="ctr"/>
                </a:tc>
                <a:tc>
                  <a:txBody>
                    <a:bodyPr/>
                    <a:lstStyle/>
                    <a:p>
                      <a:r>
                        <a:rPr lang="en-US" altLang="zh-CN" sz="1200">
                          <a:effectLst/>
                          <a:latin typeface="微软雅黑" panose="020B0503020204020204" pitchFamily="34" charset="-122"/>
                          <a:ea typeface="微软雅黑" panose="020B0503020204020204" pitchFamily="34" charset="-122"/>
                        </a:rPr>
                        <a:t>15.3 (7.7, 28.4)</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20</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45.2%</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49.2%</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32.7%</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61.5%</a:t>
                      </a:r>
                      <a:endParaRPr lang="zh-CN" altLang="en-US" sz="120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3848321334"/>
                  </a:ext>
                </a:extLst>
              </a:tr>
            </a:tbl>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5E50444-4B2F-4C58-9CD1-12C8E0F0E324}"/>
                  </a:ext>
                </a:extLst>
              </p:cNvPr>
              <p:cNvSpPr txBox="1"/>
              <p:nvPr/>
            </p:nvSpPr>
            <p:spPr>
              <a:xfrm>
                <a:off x="572871" y="826839"/>
                <a:ext cx="10662081" cy="1908215"/>
              </a:xfrm>
              <a:prstGeom prst="rect">
                <a:avLst/>
              </a:prstGeom>
              <a:noFill/>
            </p:spPr>
            <p:txBody>
              <a:bodyPr wrap="square" rtlCol="0">
                <a:spAutoFit/>
              </a:bodyPr>
              <a:lstStyle/>
              <a:p>
                <a:r>
                  <a:rPr lang="en-US" altLang="zh-CN"/>
                  <a:t>Method 1. Based on Bayesian parametric model</a:t>
                </a:r>
              </a:p>
              <a:p>
                <a:pPr lvl="1"/>
                <a:r>
                  <a:rPr lang="en-US" altLang="zh-CN" sz="1600">
                    <a:solidFill>
                      <a:srgbClr val="00B140"/>
                    </a:solidFill>
                  </a:rPr>
                  <a:t>Pr(</a:t>
                </a:r>
                <a14:m>
                  <m:oMath xmlns:m="http://schemas.openxmlformats.org/officeDocument/2006/math">
                    <m:r>
                      <a:rPr lang="zh-CN" altLang="en-US" sz="1600" i="1" dirty="0" smtClean="0">
                        <a:solidFill>
                          <a:srgbClr val="00B140"/>
                        </a:solidFill>
                        <a:latin typeface="Cambria Math" panose="02040503050406030204" pitchFamily="18" charset="0"/>
                      </a:rPr>
                      <m:t>𝜆</m:t>
                    </m:r>
                  </m:oMath>
                </a14:m>
                <a:r>
                  <a:rPr lang="en-US" altLang="zh-CN" sz="1600">
                    <a:solidFill>
                      <a:srgbClr val="00B140"/>
                    </a:solidFill>
                    <a:cs typeface="Times New Roman" panose="02020603050405020304" pitchFamily="18" charset="0"/>
                  </a:rPr>
                  <a:t>≤</a:t>
                </a:r>
                <a:r>
                  <a:rPr lang="en-US" altLang="zh-CN" sz="1600">
                    <a:solidFill>
                      <a:srgbClr val="00B140"/>
                    </a:solidFill>
                  </a:rPr>
                  <a:t> 0.068)  = </a:t>
                </a:r>
                <a:r>
                  <a:rPr lang="en-US" altLang="zh-CN" sz="1600" err="1">
                    <a:solidFill>
                      <a:srgbClr val="00B140"/>
                    </a:solidFill>
                  </a:rPr>
                  <a:t>Pr</a:t>
                </a:r>
                <a:r>
                  <a:rPr lang="en-US" altLang="zh-CN" sz="1600">
                    <a:solidFill>
                      <a:srgbClr val="00B140"/>
                    </a:solidFill>
                  </a:rPr>
                  <a:t>(m-PFS </a:t>
                </a:r>
                <a:r>
                  <a:rPr lang="en-US" altLang="zh-CN" sz="1600">
                    <a:solidFill>
                      <a:srgbClr val="00B140"/>
                    </a:solidFill>
                    <a:cs typeface="Times New Roman" panose="02020603050405020304" pitchFamily="18" charset="0"/>
                  </a:rPr>
                  <a:t>≥ 10.3[TPP base] ) ≥ 0.67 to declare Go</a:t>
                </a:r>
                <a:r>
                  <a:rPr lang="en-US" altLang="zh-CN" sz="1600">
                    <a:cs typeface="Times New Roman" panose="02020603050405020304" pitchFamily="18" charset="0"/>
                  </a:rPr>
                  <a:t>, </a:t>
                </a:r>
              </a:p>
              <a:p>
                <a:pPr lvl="1"/>
                <a:r>
                  <a:rPr lang="en-US" altLang="zh-CN" sz="1600">
                    <a:solidFill>
                      <a:srgbClr val="FF0000"/>
                    </a:solidFill>
                    <a:cs typeface="Times New Roman" panose="02020603050405020304" pitchFamily="18" charset="0"/>
                  </a:rPr>
                  <a:t>Pr(</a:t>
                </a:r>
                <a14:m>
                  <m:oMath xmlns:m="http://schemas.openxmlformats.org/officeDocument/2006/math">
                    <m:r>
                      <a:rPr lang="zh-CN" altLang="en-US" sz="1600" i="1" dirty="0">
                        <a:solidFill>
                          <a:srgbClr val="FF0000"/>
                        </a:solidFill>
                        <a:latin typeface="Cambria Math" panose="02040503050406030204" pitchFamily="18" charset="0"/>
                      </a:rPr>
                      <m:t>𝜆</m:t>
                    </m:r>
                  </m:oMath>
                </a14:m>
                <a:r>
                  <a:rPr lang="en-US" altLang="zh-CN" sz="1600">
                    <a:solidFill>
                      <a:srgbClr val="FF0000"/>
                    </a:solidFill>
                    <a:cs typeface="Times New Roman" panose="02020603050405020304" pitchFamily="18" charset="0"/>
                  </a:rPr>
                  <a:t>≤ 0.085)  = </a:t>
                </a:r>
                <a:r>
                  <a:rPr lang="en-US" altLang="zh-CN" sz="1600" err="1">
                    <a:solidFill>
                      <a:srgbClr val="FF0000"/>
                    </a:solidFill>
                    <a:cs typeface="Times New Roman" panose="02020603050405020304" pitchFamily="18" charset="0"/>
                  </a:rPr>
                  <a:t>Pr</a:t>
                </a:r>
                <a:r>
                  <a:rPr lang="en-US" altLang="zh-CN" sz="1600">
                    <a:solidFill>
                      <a:srgbClr val="FF0000"/>
                    </a:solidFill>
                    <a:cs typeface="Times New Roman" panose="02020603050405020304" pitchFamily="18" charset="0"/>
                  </a:rPr>
                  <a:t>(m-PFS ≥ 8.2[SOC] ) &lt; 0.9 to declare No-go </a:t>
                </a:r>
                <a:endParaRPr lang="en-US" altLang="zh-CN" sz="1600"/>
              </a:p>
              <a:p>
                <a:r>
                  <a:rPr lang="en-US" altLang="zh-CN"/>
                  <a:t>Method 2. Based on KM estimator of PFS rate at given month</a:t>
                </a:r>
              </a:p>
              <a:p>
                <a:pPr lvl="1"/>
                <a:r>
                  <a:rPr lang="en-US" altLang="zh-CN" sz="1600" err="1">
                    <a:solidFill>
                      <a:srgbClr val="00B140"/>
                    </a:solidFill>
                  </a:rPr>
                  <a:t>Pr</a:t>
                </a:r>
                <a:r>
                  <a:rPr lang="en-US" altLang="zh-CN" sz="1600">
                    <a:solidFill>
                      <a:srgbClr val="00B140"/>
                    </a:solidFill>
                  </a:rPr>
                  <a:t>(</a:t>
                </a:r>
                <a:r>
                  <a:rPr lang="en-US" altLang="zh-CN" sz="1600" b="1">
                    <a:solidFill>
                      <a:srgbClr val="00B140"/>
                    </a:solidFill>
                  </a:rPr>
                  <a:t>9m</a:t>
                </a:r>
                <a:r>
                  <a:rPr lang="en-US" altLang="zh-CN" sz="1600">
                    <a:solidFill>
                      <a:srgbClr val="00B140"/>
                    </a:solidFill>
                  </a:rPr>
                  <a:t> PFS rate </a:t>
                </a:r>
                <a:r>
                  <a:rPr lang="en-US" altLang="zh-CN" sz="1600">
                    <a:solidFill>
                      <a:srgbClr val="00B140"/>
                    </a:solidFill>
                    <a:cs typeface="Times New Roman" panose="02020603050405020304" pitchFamily="18" charset="0"/>
                  </a:rPr>
                  <a:t>&gt;</a:t>
                </a:r>
                <a:r>
                  <a:rPr lang="en-US" altLang="zh-CN" sz="1600">
                    <a:solidFill>
                      <a:srgbClr val="00B140"/>
                    </a:solidFill>
                  </a:rPr>
                  <a:t> 0.546[TPP base] ) </a:t>
                </a:r>
                <a:r>
                  <a:rPr lang="en-US" altLang="zh-CN" sz="1600">
                    <a:solidFill>
                      <a:srgbClr val="00B140"/>
                    </a:solidFill>
                    <a:cs typeface="Times New Roman" panose="02020603050405020304" pitchFamily="18" charset="0"/>
                  </a:rPr>
                  <a:t>≥ 0.67 to declare Go, </a:t>
                </a:r>
              </a:p>
              <a:p>
                <a:pPr lvl="1"/>
                <a:r>
                  <a:rPr lang="en-US" altLang="zh-CN" sz="1600" err="1">
                    <a:solidFill>
                      <a:srgbClr val="FF0000"/>
                    </a:solidFill>
                    <a:cs typeface="Times New Roman" panose="02020603050405020304" pitchFamily="18" charset="0"/>
                  </a:rPr>
                  <a:t>Pr</a:t>
                </a:r>
                <a:r>
                  <a:rPr lang="en-US" altLang="zh-CN" sz="1600">
                    <a:solidFill>
                      <a:srgbClr val="FF0000"/>
                    </a:solidFill>
                    <a:cs typeface="Times New Roman" panose="02020603050405020304" pitchFamily="18" charset="0"/>
                  </a:rPr>
                  <a:t>(</a:t>
                </a:r>
                <a:r>
                  <a:rPr lang="en-US" altLang="zh-CN" sz="1600" b="1">
                    <a:solidFill>
                      <a:srgbClr val="E4002B"/>
                    </a:solidFill>
                    <a:cs typeface="Times New Roman" panose="02020603050405020304" pitchFamily="18" charset="0"/>
                  </a:rPr>
                  <a:t>9m</a:t>
                </a:r>
                <a:r>
                  <a:rPr lang="en-US" altLang="zh-CN" sz="1600">
                    <a:solidFill>
                      <a:srgbClr val="FF0000"/>
                    </a:solidFill>
                    <a:cs typeface="Times New Roman" panose="02020603050405020304" pitchFamily="18" charset="0"/>
                  </a:rPr>
                  <a:t> PFS rate ≥ 0.467[SOC] ) &lt; 0.9 to declare No-go </a:t>
                </a:r>
                <a:endParaRPr lang="en-US" altLang="zh-CN"/>
              </a:p>
              <a:p>
                <a:endParaRPr lang="zh-CN" altLang="en-US"/>
              </a:p>
            </p:txBody>
          </p:sp>
        </mc:Choice>
        <mc:Fallback xmlns="">
          <p:sp>
            <p:nvSpPr>
              <p:cNvPr id="6" name="TextBox 5">
                <a:extLst>
                  <a:ext uri="{FF2B5EF4-FFF2-40B4-BE49-F238E27FC236}">
                    <a16:creationId xmlns:a16="http://schemas.microsoft.com/office/drawing/2014/main" id="{A5E50444-4B2F-4C58-9CD1-12C8E0F0E324}"/>
                  </a:ext>
                </a:extLst>
              </p:cNvPr>
              <p:cNvSpPr txBox="1">
                <a:spLocks noRot="1" noChangeAspect="1" noMove="1" noResize="1" noEditPoints="1" noAdjustHandles="1" noChangeArrowheads="1" noChangeShapeType="1" noTextEdit="1"/>
              </p:cNvSpPr>
              <p:nvPr/>
            </p:nvSpPr>
            <p:spPr>
              <a:xfrm>
                <a:off x="572871" y="826839"/>
                <a:ext cx="10662081" cy="1908215"/>
              </a:xfrm>
              <a:prstGeom prst="rect">
                <a:avLst/>
              </a:prstGeom>
              <a:blipFill>
                <a:blip r:embed="rId2"/>
                <a:stretch>
                  <a:fillRect l="-515" t="-1917"/>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6586C4C0-36DA-435E-8A51-B6DFDEEC44FF}"/>
              </a:ext>
            </a:extLst>
          </p:cNvPr>
          <p:cNvSpPr txBox="1"/>
          <p:nvPr/>
        </p:nvSpPr>
        <p:spPr>
          <a:xfrm>
            <a:off x="572871" y="2347255"/>
            <a:ext cx="10868025" cy="923330"/>
          </a:xfrm>
          <a:prstGeom prst="rect">
            <a:avLst/>
          </a:prstGeom>
          <a:noFill/>
        </p:spPr>
        <p:txBody>
          <a:bodyPr wrap="square" rtlCol="0">
            <a:spAutoFit/>
          </a:bodyPr>
          <a:lstStyle/>
          <a:p>
            <a:r>
              <a:rPr lang="en-US" altLang="zh-CN"/>
              <a:t>Settings :</a:t>
            </a:r>
          </a:p>
          <a:p>
            <a:pPr marL="342900" indent="-342900">
              <a:buAutoNum type="arabicPeriod"/>
            </a:pPr>
            <a:r>
              <a:rPr lang="en-US" altLang="zh-CN"/>
              <a:t>Piecewise exponential survival time</a:t>
            </a:r>
          </a:p>
          <a:p>
            <a:pPr marL="342900" indent="-342900">
              <a:buAutoNum type="arabicPeriod"/>
            </a:pPr>
            <a:r>
              <a:rPr lang="en-US" altLang="zh-CN"/>
              <a:t>9m follow up time</a:t>
            </a:r>
          </a:p>
        </p:txBody>
      </p:sp>
      <p:sp>
        <p:nvSpPr>
          <p:cNvPr id="8" name="TextBox 7">
            <a:extLst>
              <a:ext uri="{FF2B5EF4-FFF2-40B4-BE49-F238E27FC236}">
                <a16:creationId xmlns:a16="http://schemas.microsoft.com/office/drawing/2014/main" id="{42D03996-2582-4E8F-B3C1-C008E58A9A9A}"/>
              </a:ext>
            </a:extLst>
          </p:cNvPr>
          <p:cNvSpPr txBox="1"/>
          <p:nvPr/>
        </p:nvSpPr>
        <p:spPr>
          <a:xfrm>
            <a:off x="572871" y="3238121"/>
            <a:ext cx="10420709" cy="646331"/>
          </a:xfrm>
          <a:prstGeom prst="rect">
            <a:avLst/>
          </a:prstGeom>
          <a:noFill/>
        </p:spPr>
        <p:txBody>
          <a:bodyPr wrap="square" rtlCol="0">
            <a:spAutoFit/>
          </a:bodyPr>
          <a:lstStyle/>
          <a:p>
            <a:r>
              <a:rPr lang="en-US" altLang="zh-CN"/>
              <a:t>Results: Performance of M1 drops compared to Setting1 since model misspecification.</a:t>
            </a:r>
          </a:p>
          <a:p>
            <a:r>
              <a:rPr lang="en-US" altLang="zh-CN"/>
              <a:t>             Long follow up time favors M1, the drop of performance is less compared to that of Setting2.</a:t>
            </a:r>
            <a:endParaRPr lang="zh-CN" altLang="en-US"/>
          </a:p>
        </p:txBody>
      </p:sp>
    </p:spTree>
    <p:extLst>
      <p:ext uri="{BB962C8B-B14F-4D97-AF65-F5344CB8AC3E}">
        <p14:creationId xmlns:p14="http://schemas.microsoft.com/office/powerpoint/2010/main" val="3062058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3F112-C9E3-47ED-AF3C-4A5A4C91E209}"/>
              </a:ext>
            </a:extLst>
          </p:cNvPr>
          <p:cNvSpPr>
            <a:spLocks noGrp="1"/>
          </p:cNvSpPr>
          <p:nvPr>
            <p:ph type="title"/>
          </p:nvPr>
        </p:nvSpPr>
        <p:spPr/>
        <p:txBody>
          <a:bodyPr/>
          <a:lstStyle/>
          <a:p>
            <a:r>
              <a:rPr lang="en-US" altLang="zh-CN"/>
              <a:t>Compare PFS go/</a:t>
            </a:r>
            <a:r>
              <a:rPr lang="en-US" altLang="zh-CN" err="1"/>
              <a:t>nogo</a:t>
            </a:r>
            <a:r>
              <a:rPr lang="en-US" altLang="zh-CN"/>
              <a:t> design</a:t>
            </a:r>
            <a:r>
              <a:rPr lang="zh-CN" altLang="en-US"/>
              <a:t> </a:t>
            </a:r>
            <a:r>
              <a:rPr lang="en-US" altLang="zh-CN"/>
              <a:t>–</a:t>
            </a:r>
            <a:r>
              <a:rPr lang="zh-CN" altLang="en-US"/>
              <a:t> </a:t>
            </a:r>
            <a:r>
              <a:rPr lang="en-US" altLang="zh-CN"/>
              <a:t>Setting</a:t>
            </a:r>
            <a:r>
              <a:rPr lang="zh-CN" altLang="en-US"/>
              <a:t> </a:t>
            </a:r>
            <a:r>
              <a:rPr lang="en-US" altLang="zh-CN"/>
              <a:t>5</a:t>
            </a:r>
            <a:endParaRPr lang="zh-CN" altLang="en-US"/>
          </a:p>
        </p:txBody>
      </p:sp>
      <p:sp>
        <p:nvSpPr>
          <p:cNvPr id="3" name="Footer Placeholder 2">
            <a:extLst>
              <a:ext uri="{FF2B5EF4-FFF2-40B4-BE49-F238E27FC236}">
                <a16:creationId xmlns:a16="http://schemas.microsoft.com/office/drawing/2014/main" id="{396A4B7C-4859-4318-8D8E-2F57B7DCD8DC}"/>
              </a:ext>
            </a:extLst>
          </p:cNvPr>
          <p:cNvSpPr>
            <a:spLocks noGrp="1"/>
          </p:cNvSpPr>
          <p:nvPr>
            <p:ph type="ftr" sz="quarter" idx="11"/>
          </p:nvPr>
        </p:nvSpPr>
        <p:spPr/>
        <p:txBody>
          <a:bodyPr/>
          <a:lstStyle/>
          <a:p>
            <a:r>
              <a:rPr lang="en-US" altLang="zh-CN"/>
              <a:t>Copyright©Simcere Zaiming Pharmaceutical Co., Ltd. ALL RIGHTS RESERVED</a:t>
            </a:r>
            <a:endParaRPr lang="zh-CN" altLang="en-US"/>
          </a:p>
        </p:txBody>
      </p:sp>
      <p:sp>
        <p:nvSpPr>
          <p:cNvPr id="4" name="Slide Number Placeholder 3">
            <a:extLst>
              <a:ext uri="{FF2B5EF4-FFF2-40B4-BE49-F238E27FC236}">
                <a16:creationId xmlns:a16="http://schemas.microsoft.com/office/drawing/2014/main" id="{62AA1AE0-1AA2-4F6F-8B29-3E2A87AEBB6C}"/>
              </a:ext>
            </a:extLst>
          </p:cNvPr>
          <p:cNvSpPr>
            <a:spLocks noGrp="1"/>
          </p:cNvSpPr>
          <p:nvPr>
            <p:ph type="sldNum" sz="quarter" idx="12"/>
          </p:nvPr>
        </p:nvSpPr>
        <p:spPr/>
        <p:txBody>
          <a:bodyPr/>
          <a:lstStyle/>
          <a:p>
            <a:fld id="{E4B38883-E1FC-4E66-8A2B-D2BAE752E622}" type="slidenum">
              <a:rPr lang="zh-CN" altLang="en-US" smtClean="0"/>
              <a:t>39</a:t>
            </a:fld>
            <a:r>
              <a:rPr lang="zh-CN" altLang="en-US"/>
              <a:t>丨</a:t>
            </a:r>
          </a:p>
        </p:txBody>
      </p:sp>
      <p:graphicFrame>
        <p:nvGraphicFramePr>
          <p:cNvPr id="5" name="Table 4">
            <a:extLst>
              <a:ext uri="{FF2B5EF4-FFF2-40B4-BE49-F238E27FC236}">
                <a16:creationId xmlns:a16="http://schemas.microsoft.com/office/drawing/2014/main" id="{75E74740-6664-4586-9988-E69680E1BD20}"/>
              </a:ext>
            </a:extLst>
          </p:cNvPr>
          <p:cNvGraphicFramePr>
            <a:graphicFrameLocks noGrp="1"/>
          </p:cNvGraphicFramePr>
          <p:nvPr>
            <p:extLst/>
          </p:nvPr>
        </p:nvGraphicFramePr>
        <p:xfrm>
          <a:off x="835162" y="4095041"/>
          <a:ext cx="10343441" cy="2682240"/>
        </p:xfrm>
        <a:graphic>
          <a:graphicData uri="http://schemas.openxmlformats.org/drawingml/2006/table">
            <a:tbl>
              <a:tblPr firstRow="1" bandRow="1">
                <a:tableStyleId>{5C22544A-7EE6-4342-B048-85BDC9FD1C3A}</a:tableStyleId>
              </a:tblPr>
              <a:tblGrid>
                <a:gridCol w="916833">
                  <a:extLst>
                    <a:ext uri="{9D8B030D-6E8A-4147-A177-3AD203B41FA5}">
                      <a16:colId xmlns:a16="http://schemas.microsoft.com/office/drawing/2014/main" val="2847929428"/>
                    </a:ext>
                  </a:extLst>
                </a:gridCol>
                <a:gridCol w="1130020">
                  <a:extLst>
                    <a:ext uri="{9D8B030D-6E8A-4147-A177-3AD203B41FA5}">
                      <a16:colId xmlns:a16="http://schemas.microsoft.com/office/drawing/2014/main" val="2952575215"/>
                    </a:ext>
                  </a:extLst>
                </a:gridCol>
                <a:gridCol w="1836523">
                  <a:extLst>
                    <a:ext uri="{9D8B030D-6E8A-4147-A177-3AD203B41FA5}">
                      <a16:colId xmlns:a16="http://schemas.microsoft.com/office/drawing/2014/main" val="2624313909"/>
                    </a:ext>
                  </a:extLst>
                </a:gridCol>
                <a:gridCol w="1292013">
                  <a:extLst>
                    <a:ext uri="{9D8B030D-6E8A-4147-A177-3AD203B41FA5}">
                      <a16:colId xmlns:a16="http://schemas.microsoft.com/office/drawing/2014/main" val="1126941301"/>
                    </a:ext>
                  </a:extLst>
                </a:gridCol>
                <a:gridCol w="1292013">
                  <a:extLst>
                    <a:ext uri="{9D8B030D-6E8A-4147-A177-3AD203B41FA5}">
                      <a16:colId xmlns:a16="http://schemas.microsoft.com/office/drawing/2014/main" val="991789287"/>
                    </a:ext>
                  </a:extLst>
                </a:gridCol>
                <a:gridCol w="1292013">
                  <a:extLst>
                    <a:ext uri="{9D8B030D-6E8A-4147-A177-3AD203B41FA5}">
                      <a16:colId xmlns:a16="http://schemas.microsoft.com/office/drawing/2014/main" val="1941408677"/>
                    </a:ext>
                  </a:extLst>
                </a:gridCol>
                <a:gridCol w="1292013">
                  <a:extLst>
                    <a:ext uri="{9D8B030D-6E8A-4147-A177-3AD203B41FA5}">
                      <a16:colId xmlns:a16="http://schemas.microsoft.com/office/drawing/2014/main" val="1022217163"/>
                    </a:ext>
                  </a:extLst>
                </a:gridCol>
                <a:gridCol w="1292013">
                  <a:extLst>
                    <a:ext uri="{9D8B030D-6E8A-4147-A177-3AD203B41FA5}">
                      <a16:colId xmlns:a16="http://schemas.microsoft.com/office/drawing/2014/main" val="3188345017"/>
                    </a:ext>
                  </a:extLst>
                </a:gridCol>
              </a:tblGrid>
              <a:tr h="370840">
                <a:tc>
                  <a:txBody>
                    <a:bodyPr/>
                    <a:lstStyle/>
                    <a:p>
                      <a:r>
                        <a:rPr lang="en-US" altLang="zh-CN" sz="1200">
                          <a:latin typeface="微软雅黑" panose="020B0503020204020204" pitchFamily="34" charset="-122"/>
                          <a:ea typeface="微软雅黑" panose="020B0503020204020204" pitchFamily="34" charset="-122"/>
                        </a:rPr>
                        <a:t>m-PFS</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Cut off rule</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Analysis time (95%CI) (Months)</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Event num (95%CI)</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err="1">
                          <a:latin typeface="微软雅黑" panose="020B0503020204020204" pitchFamily="34" charset="-122"/>
                          <a:ea typeface="微软雅黑" panose="020B0503020204020204" pitchFamily="34" charset="-122"/>
                        </a:rPr>
                        <a:t>Pr</a:t>
                      </a:r>
                      <a:r>
                        <a:rPr lang="en-US" altLang="zh-CN" sz="1200">
                          <a:latin typeface="微软雅黑" panose="020B0503020204020204" pitchFamily="34" charset="-122"/>
                          <a:ea typeface="微软雅黑" panose="020B0503020204020204" pitchFamily="34" charset="-122"/>
                        </a:rPr>
                        <a:t>(M1 Go)</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err="1">
                          <a:latin typeface="微软雅黑" panose="020B0503020204020204" pitchFamily="34" charset="-122"/>
                          <a:ea typeface="微软雅黑" panose="020B0503020204020204" pitchFamily="34" charset="-122"/>
                        </a:rPr>
                        <a:t>Pr</a:t>
                      </a:r>
                      <a:r>
                        <a:rPr lang="en-US" altLang="zh-CN" sz="1200">
                          <a:latin typeface="微软雅黑" panose="020B0503020204020204" pitchFamily="34" charset="-122"/>
                          <a:ea typeface="微软雅黑" panose="020B0503020204020204" pitchFamily="34" charset="-122"/>
                        </a:rPr>
                        <a:t>(M1 No-go)</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err="1">
                          <a:latin typeface="微软雅黑" panose="020B0503020204020204" pitchFamily="34" charset="-122"/>
                          <a:ea typeface="微软雅黑" panose="020B0503020204020204" pitchFamily="34" charset="-122"/>
                        </a:rPr>
                        <a:t>Pr</a:t>
                      </a:r>
                      <a:r>
                        <a:rPr lang="en-US" altLang="zh-CN" sz="1200">
                          <a:latin typeface="微软雅黑" panose="020B0503020204020204" pitchFamily="34" charset="-122"/>
                          <a:ea typeface="微软雅黑" panose="020B0503020204020204" pitchFamily="34" charset="-122"/>
                        </a:rPr>
                        <a:t>(M2 Go)</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err="1">
                          <a:latin typeface="微软雅黑" panose="020B0503020204020204" pitchFamily="34" charset="-122"/>
                          <a:ea typeface="微软雅黑" panose="020B0503020204020204" pitchFamily="34" charset="-122"/>
                        </a:rPr>
                        <a:t>Pr</a:t>
                      </a:r>
                      <a:r>
                        <a:rPr lang="en-US" altLang="zh-CN" sz="1200">
                          <a:latin typeface="微软雅黑" panose="020B0503020204020204" pitchFamily="34" charset="-122"/>
                          <a:ea typeface="微软雅黑" panose="020B0503020204020204" pitchFamily="34" charset="-122"/>
                        </a:rPr>
                        <a:t>(M2 No-go)</a:t>
                      </a:r>
                      <a:endParaRPr lang="zh-CN" altLang="en-US" sz="120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4215437542"/>
                  </a:ext>
                </a:extLst>
              </a:tr>
              <a:tr h="370840">
                <a:tc>
                  <a:txBody>
                    <a:bodyPr/>
                    <a:lstStyle/>
                    <a:p>
                      <a:r>
                        <a:rPr lang="en-US" altLang="zh-CN" sz="1100" b="1">
                          <a:latin typeface="微软雅黑" panose="020B0503020204020204" pitchFamily="34" charset="-122"/>
                          <a:ea typeface="微软雅黑" panose="020B0503020204020204" pitchFamily="34" charset="-122"/>
                        </a:rPr>
                        <a:t>8.2 (SOC)</a:t>
                      </a:r>
                      <a:endParaRPr lang="zh-CN" altLang="en-US" sz="1100" b="1">
                        <a:latin typeface="微软雅黑" panose="020B0503020204020204" pitchFamily="34" charset="-122"/>
                        <a:ea typeface="微软雅黑" panose="020B0503020204020204" pitchFamily="34" charset="-122"/>
                      </a:endParaRPr>
                    </a:p>
                  </a:txBody>
                  <a:tcPr anchor="ctr"/>
                </a:tc>
                <a:tc>
                  <a:txBody>
                    <a:bodyPr/>
                    <a:lstStyle/>
                    <a:p>
                      <a:r>
                        <a:rPr lang="en-US" altLang="zh-CN" sz="1100" b="1">
                          <a:latin typeface="微软雅黑" panose="020B0503020204020204" pitchFamily="34" charset="-122"/>
                          <a:ea typeface="微软雅黑" panose="020B0503020204020204" pitchFamily="34" charset="-122"/>
                        </a:rPr>
                        <a:t>9m after LPI</a:t>
                      </a:r>
                      <a:endParaRPr lang="zh-CN" altLang="en-US" sz="1100" b="1">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14</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effectLst/>
                          <a:latin typeface="微软雅黑" panose="020B0503020204020204" pitchFamily="34" charset="-122"/>
                          <a:ea typeface="微软雅黑" panose="020B0503020204020204" pitchFamily="34" charset="-122"/>
                        </a:rPr>
                        <a:t>23.7 (17, 30)</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7.0%</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89.0%</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8.1%</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89.6%</a:t>
                      </a:r>
                      <a:endParaRPr lang="zh-CN" altLang="en-US" sz="120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827835658"/>
                  </a:ext>
                </a:extLst>
              </a:tr>
              <a:tr h="370840">
                <a:tc>
                  <a:txBody>
                    <a:bodyPr/>
                    <a:lstStyle/>
                    <a:p>
                      <a:r>
                        <a:rPr lang="en-US" altLang="zh-CN" sz="1100" b="1">
                          <a:latin typeface="微软雅黑" panose="020B0503020204020204" pitchFamily="34" charset="-122"/>
                          <a:ea typeface="微软雅黑" panose="020B0503020204020204" pitchFamily="34" charset="-122"/>
                        </a:rPr>
                        <a:t>10.3 (Base)</a:t>
                      </a:r>
                      <a:endParaRPr lang="zh-CN" altLang="en-US" sz="1100" b="1">
                        <a:latin typeface="微软雅黑" panose="020B0503020204020204" pitchFamily="34" charset="-122"/>
                        <a:ea typeface="微软雅黑" panose="020B0503020204020204" pitchFamily="34" charset="-122"/>
                      </a:endParaRPr>
                    </a:p>
                  </a:txBody>
                  <a:tcPr anchor="ctr"/>
                </a:tc>
                <a:tc>
                  <a:txBody>
                    <a:bodyPr/>
                    <a:lstStyle/>
                    <a:p>
                      <a:r>
                        <a:rPr lang="en-US" altLang="zh-CN" sz="1100" b="1">
                          <a:latin typeface="微软雅黑" panose="020B0503020204020204" pitchFamily="34" charset="-122"/>
                          <a:ea typeface="微软雅黑" panose="020B0503020204020204" pitchFamily="34" charset="-122"/>
                        </a:rPr>
                        <a:t>9m after LPI</a:t>
                      </a:r>
                      <a:endParaRPr lang="zh-CN" altLang="en-US" sz="1100" b="1">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14</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effectLst/>
                          <a:latin typeface="微软雅黑" panose="020B0503020204020204" pitchFamily="34" charset="-122"/>
                          <a:ea typeface="微软雅黑" panose="020B0503020204020204" pitchFamily="34" charset="-122"/>
                        </a:rPr>
                        <a:t>20.3 (14, 26)</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32.3%</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60.2%</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41.9%</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52.9%</a:t>
                      </a:r>
                      <a:endParaRPr lang="zh-CN" altLang="en-US" sz="120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674418276"/>
                  </a:ext>
                </a:extLst>
              </a:tr>
              <a:tr h="370840">
                <a:tc>
                  <a:txBody>
                    <a:bodyPr/>
                    <a:lstStyle/>
                    <a:p>
                      <a:r>
                        <a:rPr lang="en-US" altLang="zh-CN" sz="1100" b="1">
                          <a:latin typeface="微软雅黑" panose="020B0503020204020204" pitchFamily="34" charset="-122"/>
                          <a:ea typeface="微软雅黑" panose="020B0503020204020204" pitchFamily="34" charset="-122"/>
                        </a:rPr>
                        <a:t>11.7 (Best)</a:t>
                      </a:r>
                      <a:endParaRPr lang="zh-CN" altLang="en-US" sz="1100" b="1">
                        <a:latin typeface="微软雅黑" panose="020B0503020204020204" pitchFamily="34" charset="-122"/>
                        <a:ea typeface="微软雅黑" panose="020B0503020204020204" pitchFamily="34" charset="-122"/>
                      </a:endParaRPr>
                    </a:p>
                  </a:txBody>
                  <a:tcPr anchor="ctr"/>
                </a:tc>
                <a:tc>
                  <a:txBody>
                    <a:bodyPr/>
                    <a:lstStyle/>
                    <a:p>
                      <a:r>
                        <a:rPr lang="en-US" altLang="zh-CN" sz="1100" b="1">
                          <a:latin typeface="微软雅黑" panose="020B0503020204020204" pitchFamily="34" charset="-122"/>
                          <a:ea typeface="微软雅黑" panose="020B0503020204020204" pitchFamily="34" charset="-122"/>
                        </a:rPr>
                        <a:t>9m after LPI</a:t>
                      </a:r>
                      <a:endParaRPr lang="zh-CN" altLang="en-US" sz="1100" b="1">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14</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effectLst/>
                          <a:latin typeface="微软雅黑" panose="020B0503020204020204" pitchFamily="34" charset="-122"/>
                          <a:ea typeface="微软雅黑" panose="020B0503020204020204" pitchFamily="34" charset="-122"/>
                        </a:rPr>
                        <a:t>19.2 (13, 26)</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42.3%</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49.9%</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55.4%</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39.2%</a:t>
                      </a:r>
                      <a:endParaRPr lang="zh-CN" altLang="en-US" sz="120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951106260"/>
                  </a:ext>
                </a:extLst>
              </a:tr>
              <a:tr h="370840">
                <a:tc>
                  <a:txBody>
                    <a:bodyPr/>
                    <a:lstStyle/>
                    <a:p>
                      <a:r>
                        <a:rPr lang="en-US" altLang="zh-CN" sz="1100" b="1">
                          <a:latin typeface="微软雅黑" panose="020B0503020204020204" pitchFamily="34" charset="-122"/>
                          <a:ea typeface="微软雅黑" panose="020B0503020204020204" pitchFamily="34" charset="-122"/>
                        </a:rPr>
                        <a:t>8.2 (SOC)</a:t>
                      </a:r>
                      <a:endParaRPr lang="zh-CN" altLang="en-US" sz="1100" b="1">
                        <a:latin typeface="微软雅黑" panose="020B0503020204020204" pitchFamily="34" charset="-122"/>
                        <a:ea typeface="微软雅黑" panose="020B0503020204020204" pitchFamily="34" charset="-122"/>
                      </a:endParaRPr>
                    </a:p>
                  </a:txBody>
                  <a:tcPr anchor="ctr"/>
                </a:tc>
                <a:tc>
                  <a:txBody>
                    <a:bodyPr/>
                    <a:lstStyle/>
                    <a:p>
                      <a:r>
                        <a:rPr lang="en-US" altLang="zh-CN" sz="1100" b="1">
                          <a:latin typeface="微软雅黑" panose="020B0503020204020204" pitchFamily="34" charset="-122"/>
                          <a:ea typeface="微软雅黑" panose="020B0503020204020204" pitchFamily="34" charset="-122"/>
                        </a:rPr>
                        <a:t>20 PFS event</a:t>
                      </a:r>
                      <a:endParaRPr lang="zh-CN" altLang="en-US" sz="1100" b="1">
                        <a:latin typeface="微软雅黑" panose="020B0503020204020204" pitchFamily="34" charset="-122"/>
                        <a:ea typeface="微软雅黑" panose="020B0503020204020204" pitchFamily="34" charset="-122"/>
                      </a:endParaRPr>
                    </a:p>
                  </a:txBody>
                  <a:tcPr anchor="ctr"/>
                </a:tc>
                <a:tc>
                  <a:txBody>
                    <a:bodyPr/>
                    <a:lstStyle/>
                    <a:p>
                      <a:r>
                        <a:rPr lang="en-US" altLang="zh-CN" sz="1200">
                          <a:effectLst/>
                          <a:latin typeface="微软雅黑" panose="020B0503020204020204" pitchFamily="34" charset="-122"/>
                          <a:ea typeface="微软雅黑" panose="020B0503020204020204" pitchFamily="34" charset="-122"/>
                        </a:rPr>
                        <a:t>11.1 (7.6, 15.7)</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20</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6.2%</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90.1%</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8.2%</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87.8%</a:t>
                      </a:r>
                      <a:endParaRPr lang="zh-CN" altLang="en-US" sz="120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121473237"/>
                  </a:ext>
                </a:extLst>
              </a:tr>
              <a:tr h="370840">
                <a:tc>
                  <a:txBody>
                    <a:bodyPr/>
                    <a:lstStyle/>
                    <a:p>
                      <a:r>
                        <a:rPr lang="en-US" altLang="zh-CN" sz="1100" b="1">
                          <a:latin typeface="微软雅黑" panose="020B0503020204020204" pitchFamily="34" charset="-122"/>
                          <a:ea typeface="微软雅黑" panose="020B0503020204020204" pitchFamily="34" charset="-122"/>
                        </a:rPr>
                        <a:t>10.3 (Base)</a:t>
                      </a:r>
                      <a:endParaRPr lang="zh-CN" altLang="en-US" sz="1100" b="1">
                        <a:latin typeface="微软雅黑" panose="020B0503020204020204" pitchFamily="34" charset="-122"/>
                        <a:ea typeface="微软雅黑" panose="020B0503020204020204" pitchFamily="34" charset="-122"/>
                      </a:endParaRPr>
                    </a:p>
                  </a:txBody>
                  <a:tcPr anchor="ctr"/>
                </a:tc>
                <a:tc>
                  <a:txBody>
                    <a:bodyPr/>
                    <a:lstStyle/>
                    <a:p>
                      <a:r>
                        <a:rPr lang="en-US" altLang="zh-CN" sz="1100" b="1">
                          <a:latin typeface="微软雅黑" panose="020B0503020204020204" pitchFamily="34" charset="-122"/>
                          <a:ea typeface="微软雅黑" panose="020B0503020204020204" pitchFamily="34" charset="-122"/>
                        </a:rPr>
                        <a:t>20 PFS event</a:t>
                      </a:r>
                      <a:endParaRPr lang="zh-CN" altLang="en-US" sz="1100" b="1">
                        <a:latin typeface="微软雅黑" panose="020B0503020204020204" pitchFamily="34" charset="-122"/>
                        <a:ea typeface="微软雅黑" panose="020B0503020204020204" pitchFamily="34" charset="-122"/>
                      </a:endParaRPr>
                    </a:p>
                  </a:txBody>
                  <a:tcPr anchor="ctr"/>
                </a:tc>
                <a:tc>
                  <a:txBody>
                    <a:bodyPr/>
                    <a:lstStyle/>
                    <a:p>
                      <a:r>
                        <a:rPr lang="en-US" altLang="zh-CN" sz="1200">
                          <a:effectLst/>
                          <a:latin typeface="微软雅黑" panose="020B0503020204020204" pitchFamily="34" charset="-122"/>
                          <a:ea typeface="微软雅黑" panose="020B0503020204020204" pitchFamily="34" charset="-122"/>
                        </a:rPr>
                        <a:t>13.6 (7.7, 23.0)</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20</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32.6%</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61.2%</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39.4%</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54.3%</a:t>
                      </a:r>
                      <a:endParaRPr lang="zh-CN" altLang="en-US" sz="120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092707189"/>
                  </a:ext>
                </a:extLst>
              </a:tr>
              <a:tr h="370840">
                <a:tc>
                  <a:txBody>
                    <a:bodyPr/>
                    <a:lstStyle/>
                    <a:p>
                      <a:r>
                        <a:rPr lang="en-US" altLang="zh-CN" sz="1100" b="1">
                          <a:latin typeface="微软雅黑" panose="020B0503020204020204" pitchFamily="34" charset="-122"/>
                          <a:ea typeface="微软雅黑" panose="020B0503020204020204" pitchFamily="34" charset="-122"/>
                        </a:rPr>
                        <a:t>11.7 (Best)</a:t>
                      </a:r>
                      <a:endParaRPr lang="zh-CN" altLang="en-US" sz="1100" b="1">
                        <a:latin typeface="微软雅黑" panose="020B0503020204020204" pitchFamily="34" charset="-122"/>
                        <a:ea typeface="微软雅黑" panose="020B0503020204020204" pitchFamily="34" charset="-122"/>
                      </a:endParaRPr>
                    </a:p>
                  </a:txBody>
                  <a:tcPr anchor="ctr"/>
                </a:tc>
                <a:tc>
                  <a:txBody>
                    <a:bodyPr/>
                    <a:lstStyle/>
                    <a:p>
                      <a:r>
                        <a:rPr lang="en-US" altLang="zh-CN" sz="1100" b="1">
                          <a:latin typeface="微软雅黑" panose="020B0503020204020204" pitchFamily="34" charset="-122"/>
                          <a:ea typeface="微软雅黑" panose="020B0503020204020204" pitchFamily="34" charset="-122"/>
                        </a:rPr>
                        <a:t>20 PFS event</a:t>
                      </a:r>
                      <a:endParaRPr lang="zh-CN" altLang="en-US" sz="1100" b="1">
                        <a:latin typeface="微软雅黑" panose="020B0503020204020204" pitchFamily="34" charset="-122"/>
                        <a:ea typeface="微软雅黑" panose="020B0503020204020204" pitchFamily="34" charset="-122"/>
                      </a:endParaRPr>
                    </a:p>
                  </a:txBody>
                  <a:tcPr anchor="ctr"/>
                </a:tc>
                <a:tc>
                  <a:txBody>
                    <a:bodyPr/>
                    <a:lstStyle/>
                    <a:p>
                      <a:r>
                        <a:rPr lang="en-US" altLang="zh-CN" sz="1200">
                          <a:effectLst/>
                          <a:latin typeface="微软雅黑" panose="020B0503020204020204" pitchFamily="34" charset="-122"/>
                          <a:ea typeface="微软雅黑" panose="020B0503020204020204" pitchFamily="34" charset="-122"/>
                        </a:rPr>
                        <a:t>15.3 (7.7, 28.4)</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20</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45.2%</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49.2%</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53.6%</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40.5%</a:t>
                      </a:r>
                      <a:endParaRPr lang="zh-CN" altLang="en-US" sz="120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3848321334"/>
                  </a:ext>
                </a:extLst>
              </a:tr>
            </a:tbl>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4C48636-D74D-476D-8A01-DC992D0655E8}"/>
                  </a:ext>
                </a:extLst>
              </p:cNvPr>
              <p:cNvSpPr txBox="1"/>
              <p:nvPr/>
            </p:nvSpPr>
            <p:spPr>
              <a:xfrm>
                <a:off x="572871" y="826839"/>
                <a:ext cx="10662081" cy="1908215"/>
              </a:xfrm>
              <a:prstGeom prst="rect">
                <a:avLst/>
              </a:prstGeom>
              <a:noFill/>
            </p:spPr>
            <p:txBody>
              <a:bodyPr wrap="square" rtlCol="0">
                <a:spAutoFit/>
              </a:bodyPr>
              <a:lstStyle/>
              <a:p>
                <a:r>
                  <a:rPr lang="en-US" altLang="zh-CN"/>
                  <a:t>Method 1. Based on Bayesian parametric model</a:t>
                </a:r>
              </a:p>
              <a:p>
                <a:pPr lvl="1"/>
                <a:r>
                  <a:rPr lang="en-US" altLang="zh-CN" sz="1600">
                    <a:solidFill>
                      <a:srgbClr val="00B140"/>
                    </a:solidFill>
                  </a:rPr>
                  <a:t>Pr(</a:t>
                </a:r>
                <a14:m>
                  <m:oMath xmlns:m="http://schemas.openxmlformats.org/officeDocument/2006/math">
                    <m:r>
                      <a:rPr lang="zh-CN" altLang="en-US" sz="1600" i="1" dirty="0" smtClean="0">
                        <a:solidFill>
                          <a:srgbClr val="00B140"/>
                        </a:solidFill>
                        <a:latin typeface="Cambria Math" panose="02040503050406030204" pitchFamily="18" charset="0"/>
                      </a:rPr>
                      <m:t>𝜆</m:t>
                    </m:r>
                  </m:oMath>
                </a14:m>
                <a:r>
                  <a:rPr lang="en-US" altLang="zh-CN" sz="1600">
                    <a:solidFill>
                      <a:srgbClr val="00B140"/>
                    </a:solidFill>
                    <a:cs typeface="Times New Roman" panose="02020603050405020304" pitchFamily="18" charset="0"/>
                  </a:rPr>
                  <a:t>≤</a:t>
                </a:r>
                <a:r>
                  <a:rPr lang="en-US" altLang="zh-CN" sz="1600">
                    <a:solidFill>
                      <a:srgbClr val="00B140"/>
                    </a:solidFill>
                  </a:rPr>
                  <a:t> 0.068)  = </a:t>
                </a:r>
                <a:r>
                  <a:rPr lang="en-US" altLang="zh-CN" sz="1600" err="1">
                    <a:solidFill>
                      <a:srgbClr val="00B140"/>
                    </a:solidFill>
                  </a:rPr>
                  <a:t>Pr</a:t>
                </a:r>
                <a:r>
                  <a:rPr lang="en-US" altLang="zh-CN" sz="1600">
                    <a:solidFill>
                      <a:srgbClr val="00B140"/>
                    </a:solidFill>
                  </a:rPr>
                  <a:t>(m-PFS </a:t>
                </a:r>
                <a:r>
                  <a:rPr lang="en-US" altLang="zh-CN" sz="1600">
                    <a:solidFill>
                      <a:srgbClr val="00B140"/>
                    </a:solidFill>
                    <a:cs typeface="Times New Roman" panose="02020603050405020304" pitchFamily="18" charset="0"/>
                  </a:rPr>
                  <a:t>≥ 10.3[TPP base] ) ≥ 0.67 to declare Go</a:t>
                </a:r>
                <a:r>
                  <a:rPr lang="en-US" altLang="zh-CN" sz="1600">
                    <a:cs typeface="Times New Roman" panose="02020603050405020304" pitchFamily="18" charset="0"/>
                  </a:rPr>
                  <a:t>, </a:t>
                </a:r>
              </a:p>
              <a:p>
                <a:pPr lvl="1"/>
                <a:r>
                  <a:rPr lang="en-US" altLang="zh-CN" sz="1600">
                    <a:solidFill>
                      <a:srgbClr val="FF0000"/>
                    </a:solidFill>
                    <a:cs typeface="Times New Roman" panose="02020603050405020304" pitchFamily="18" charset="0"/>
                  </a:rPr>
                  <a:t>Pr(</a:t>
                </a:r>
                <a14:m>
                  <m:oMath xmlns:m="http://schemas.openxmlformats.org/officeDocument/2006/math">
                    <m:r>
                      <a:rPr lang="zh-CN" altLang="en-US" sz="1600" i="1" dirty="0">
                        <a:solidFill>
                          <a:srgbClr val="FF0000"/>
                        </a:solidFill>
                        <a:latin typeface="Cambria Math" panose="02040503050406030204" pitchFamily="18" charset="0"/>
                      </a:rPr>
                      <m:t>𝜆</m:t>
                    </m:r>
                  </m:oMath>
                </a14:m>
                <a:r>
                  <a:rPr lang="en-US" altLang="zh-CN" sz="1600">
                    <a:solidFill>
                      <a:srgbClr val="FF0000"/>
                    </a:solidFill>
                    <a:cs typeface="Times New Roman" panose="02020603050405020304" pitchFamily="18" charset="0"/>
                  </a:rPr>
                  <a:t>≤ 0.085)  = </a:t>
                </a:r>
                <a:r>
                  <a:rPr lang="en-US" altLang="zh-CN" sz="1600" err="1">
                    <a:solidFill>
                      <a:srgbClr val="FF0000"/>
                    </a:solidFill>
                    <a:cs typeface="Times New Roman" panose="02020603050405020304" pitchFamily="18" charset="0"/>
                  </a:rPr>
                  <a:t>Pr</a:t>
                </a:r>
                <a:r>
                  <a:rPr lang="en-US" altLang="zh-CN" sz="1600">
                    <a:solidFill>
                      <a:srgbClr val="FF0000"/>
                    </a:solidFill>
                    <a:cs typeface="Times New Roman" panose="02020603050405020304" pitchFamily="18" charset="0"/>
                  </a:rPr>
                  <a:t>(m-PFS ≥ 8.2[SOC] ) &lt; 0.9 to declare No-go </a:t>
                </a:r>
                <a:endParaRPr lang="en-US" altLang="zh-CN" sz="1600"/>
              </a:p>
              <a:p>
                <a:r>
                  <a:rPr lang="en-US" altLang="zh-CN"/>
                  <a:t>Method 2. Based on KM estimator of PFS rate at given month</a:t>
                </a:r>
              </a:p>
              <a:p>
                <a:pPr lvl="1"/>
                <a:r>
                  <a:rPr lang="en-US" altLang="zh-CN" sz="1600" err="1">
                    <a:solidFill>
                      <a:srgbClr val="00B140"/>
                    </a:solidFill>
                  </a:rPr>
                  <a:t>Pr</a:t>
                </a:r>
                <a:r>
                  <a:rPr lang="en-US" altLang="zh-CN" sz="1600">
                    <a:solidFill>
                      <a:srgbClr val="00B140"/>
                    </a:solidFill>
                  </a:rPr>
                  <a:t>(</a:t>
                </a:r>
                <a:r>
                  <a:rPr lang="en-US" altLang="zh-CN" sz="1600" b="1">
                    <a:solidFill>
                      <a:srgbClr val="00B140"/>
                    </a:solidFill>
                  </a:rPr>
                  <a:t>12m</a:t>
                </a:r>
                <a:r>
                  <a:rPr lang="en-US" altLang="zh-CN" sz="1600">
                    <a:solidFill>
                      <a:srgbClr val="00B140"/>
                    </a:solidFill>
                  </a:rPr>
                  <a:t> PFS rate </a:t>
                </a:r>
                <a:r>
                  <a:rPr lang="en-US" altLang="zh-CN" sz="1600">
                    <a:solidFill>
                      <a:srgbClr val="00B140"/>
                    </a:solidFill>
                    <a:cs typeface="Times New Roman" panose="02020603050405020304" pitchFamily="18" charset="0"/>
                  </a:rPr>
                  <a:t>&gt;</a:t>
                </a:r>
                <a:r>
                  <a:rPr lang="en-US" altLang="zh-CN" sz="1600">
                    <a:solidFill>
                      <a:srgbClr val="00B140"/>
                    </a:solidFill>
                  </a:rPr>
                  <a:t> 0.446[TPP base] ) </a:t>
                </a:r>
                <a:r>
                  <a:rPr lang="en-US" altLang="zh-CN" sz="1600">
                    <a:solidFill>
                      <a:srgbClr val="00B140"/>
                    </a:solidFill>
                    <a:cs typeface="Times New Roman" panose="02020603050405020304" pitchFamily="18" charset="0"/>
                  </a:rPr>
                  <a:t>≥ 0.67 to declare Go, </a:t>
                </a:r>
              </a:p>
              <a:p>
                <a:pPr lvl="1"/>
                <a:r>
                  <a:rPr lang="en-US" altLang="zh-CN" sz="1600" err="1">
                    <a:solidFill>
                      <a:srgbClr val="FF0000"/>
                    </a:solidFill>
                    <a:cs typeface="Times New Roman" panose="02020603050405020304" pitchFamily="18" charset="0"/>
                  </a:rPr>
                  <a:t>Pr</a:t>
                </a:r>
                <a:r>
                  <a:rPr lang="en-US" altLang="zh-CN" sz="1600">
                    <a:solidFill>
                      <a:srgbClr val="FF0000"/>
                    </a:solidFill>
                    <a:cs typeface="Times New Roman" panose="02020603050405020304" pitchFamily="18" charset="0"/>
                  </a:rPr>
                  <a:t>(</a:t>
                </a:r>
                <a:r>
                  <a:rPr lang="en-US" altLang="zh-CN" sz="1600" b="1">
                    <a:solidFill>
                      <a:srgbClr val="E4002B"/>
                    </a:solidFill>
                    <a:cs typeface="Times New Roman" panose="02020603050405020304" pitchFamily="18" charset="0"/>
                  </a:rPr>
                  <a:t>12m</a:t>
                </a:r>
                <a:r>
                  <a:rPr lang="en-US" altLang="zh-CN" sz="1600">
                    <a:solidFill>
                      <a:srgbClr val="FF0000"/>
                    </a:solidFill>
                    <a:cs typeface="Times New Roman" panose="02020603050405020304" pitchFamily="18" charset="0"/>
                  </a:rPr>
                  <a:t> PFS rate ≥ 0.362[SOC] ) &lt; 0.9 to declare No-go </a:t>
                </a:r>
                <a:endParaRPr lang="en-US" altLang="zh-CN"/>
              </a:p>
              <a:p>
                <a:endParaRPr lang="zh-CN" altLang="en-US"/>
              </a:p>
            </p:txBody>
          </p:sp>
        </mc:Choice>
        <mc:Fallback xmlns="">
          <p:sp>
            <p:nvSpPr>
              <p:cNvPr id="6" name="TextBox 5">
                <a:extLst>
                  <a:ext uri="{FF2B5EF4-FFF2-40B4-BE49-F238E27FC236}">
                    <a16:creationId xmlns:a16="http://schemas.microsoft.com/office/drawing/2014/main" id="{64C48636-D74D-476D-8A01-DC992D0655E8}"/>
                  </a:ext>
                </a:extLst>
              </p:cNvPr>
              <p:cNvSpPr txBox="1">
                <a:spLocks noRot="1" noChangeAspect="1" noMove="1" noResize="1" noEditPoints="1" noAdjustHandles="1" noChangeArrowheads="1" noChangeShapeType="1" noTextEdit="1"/>
              </p:cNvSpPr>
              <p:nvPr/>
            </p:nvSpPr>
            <p:spPr>
              <a:xfrm>
                <a:off x="572871" y="826839"/>
                <a:ext cx="10662081" cy="1908215"/>
              </a:xfrm>
              <a:prstGeom prst="rect">
                <a:avLst/>
              </a:prstGeom>
              <a:blipFill>
                <a:blip r:embed="rId2"/>
                <a:stretch>
                  <a:fillRect l="-515" t="-1917"/>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2DDF9B5B-E7A9-4FA2-B33E-9770428A676F}"/>
              </a:ext>
            </a:extLst>
          </p:cNvPr>
          <p:cNvSpPr txBox="1"/>
          <p:nvPr/>
        </p:nvSpPr>
        <p:spPr>
          <a:xfrm>
            <a:off x="572871" y="2347255"/>
            <a:ext cx="10868025" cy="923330"/>
          </a:xfrm>
          <a:prstGeom prst="rect">
            <a:avLst/>
          </a:prstGeom>
          <a:noFill/>
        </p:spPr>
        <p:txBody>
          <a:bodyPr wrap="square" rtlCol="0">
            <a:spAutoFit/>
          </a:bodyPr>
          <a:lstStyle/>
          <a:p>
            <a:r>
              <a:rPr lang="en-US" altLang="zh-CN"/>
              <a:t>Settings :</a:t>
            </a:r>
          </a:p>
          <a:p>
            <a:pPr marL="342900" indent="-342900">
              <a:buAutoNum type="arabicPeriod"/>
            </a:pPr>
            <a:r>
              <a:rPr lang="en-US" altLang="zh-CN"/>
              <a:t>Piecewise exponential survival time</a:t>
            </a:r>
          </a:p>
          <a:p>
            <a:pPr marL="342900" indent="-342900">
              <a:buAutoNum type="arabicPeriod"/>
            </a:pPr>
            <a:r>
              <a:rPr lang="en-US" altLang="zh-CN"/>
              <a:t>9m follow up time</a:t>
            </a:r>
          </a:p>
        </p:txBody>
      </p:sp>
      <p:sp>
        <p:nvSpPr>
          <p:cNvPr id="8" name="TextBox 7">
            <a:extLst>
              <a:ext uri="{FF2B5EF4-FFF2-40B4-BE49-F238E27FC236}">
                <a16:creationId xmlns:a16="http://schemas.microsoft.com/office/drawing/2014/main" id="{9DB0CC6D-6354-4B07-AF9C-1FE95FEE7145}"/>
              </a:ext>
            </a:extLst>
          </p:cNvPr>
          <p:cNvSpPr txBox="1"/>
          <p:nvPr/>
        </p:nvSpPr>
        <p:spPr>
          <a:xfrm>
            <a:off x="572871" y="3238121"/>
            <a:ext cx="11136702" cy="646331"/>
          </a:xfrm>
          <a:prstGeom prst="rect">
            <a:avLst/>
          </a:prstGeom>
          <a:noFill/>
        </p:spPr>
        <p:txBody>
          <a:bodyPr wrap="square" rtlCol="0">
            <a:spAutoFit/>
          </a:bodyPr>
          <a:lstStyle/>
          <a:p>
            <a:r>
              <a:rPr lang="en-US" altLang="zh-CN"/>
              <a:t>Results: M2 can base on PFS rate later than follow up time. </a:t>
            </a:r>
          </a:p>
          <a:p>
            <a:r>
              <a:rPr lang="en-US" altLang="zh-CN"/>
              <a:t>             After 12m, PFS rate difference from piecewise survival time is larger than that from exponential survival.</a:t>
            </a:r>
            <a:endParaRPr lang="zh-CN" altLang="en-US"/>
          </a:p>
        </p:txBody>
      </p:sp>
    </p:spTree>
    <p:extLst>
      <p:ext uri="{BB962C8B-B14F-4D97-AF65-F5344CB8AC3E}">
        <p14:creationId xmlns:p14="http://schemas.microsoft.com/office/powerpoint/2010/main" val="3596800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a:t>Proof-of-Concept (POC)</a:t>
            </a:r>
            <a:endParaRPr lang="zh-CN" altLang="en-US" dirty="0"/>
          </a:p>
        </p:txBody>
      </p:sp>
      <p:sp>
        <p:nvSpPr>
          <p:cNvPr id="3" name="页脚占位符 2"/>
          <p:cNvSpPr>
            <a:spLocks noGrp="1"/>
          </p:cNvSpPr>
          <p:nvPr>
            <p:ph type="ftr" sz="quarter" idx="11"/>
          </p:nvPr>
        </p:nvSpPr>
        <p:spPr/>
        <p:txBody>
          <a:bodyPr/>
          <a:lstStyle/>
          <a:p>
            <a:r>
              <a:rPr lang="en-US" altLang="zh-CN" err="1"/>
              <a:t>Copyright©Simcere Zaiming Pharmaceutical Co., Ltd. ALL RIGHTS RESERVED</a:t>
            </a:r>
            <a:endParaRPr lang="zh-CN" altLang="en-US"/>
          </a:p>
        </p:txBody>
      </p:sp>
      <p:sp>
        <p:nvSpPr>
          <p:cNvPr id="4" name="灯片编号占位符 3"/>
          <p:cNvSpPr>
            <a:spLocks noGrp="1"/>
          </p:cNvSpPr>
          <p:nvPr>
            <p:ph type="sldNum" sz="quarter" idx="12"/>
          </p:nvPr>
        </p:nvSpPr>
        <p:spPr/>
        <p:txBody>
          <a:bodyPr/>
          <a:lstStyle/>
          <a:p>
            <a:fld id="{E4B38883-E1FC-4E66-8A2B-D2BAE752E622}" type="slidenum">
              <a:rPr lang="zh-CN" altLang="en-US" smtClean="0"/>
              <a:t>4</a:t>
            </a:fld>
            <a:r>
              <a:rPr lang="zh-CN" altLang="en-US"/>
              <a:t>丨</a:t>
            </a:r>
          </a:p>
        </p:txBody>
      </p:sp>
      <p:sp>
        <p:nvSpPr>
          <p:cNvPr id="8" name="内容占位符 7"/>
          <p:cNvSpPr>
            <a:spLocks noGrp="1"/>
          </p:cNvSpPr>
          <p:nvPr>
            <p:ph sz="quarter" idx="15"/>
          </p:nvPr>
        </p:nvSpPr>
        <p:spPr/>
        <p:txBody>
          <a:bodyPr>
            <a:normAutofit fontScale="92500" lnSpcReduction="10000"/>
          </a:bodyPr>
          <a:lstStyle/>
          <a:p>
            <a:r>
              <a:rPr lang="en-US" altLang="zh-CN" dirty="0"/>
              <a:t>POC</a:t>
            </a:r>
            <a:r>
              <a:rPr lang="zh-CN" altLang="en-US" dirty="0"/>
              <a:t> </a:t>
            </a:r>
            <a:r>
              <a:rPr lang="en-US" altLang="zh-CN" dirty="0"/>
              <a:t>is a milestone in drug development,</a:t>
            </a:r>
            <a:r>
              <a:rPr lang="zh-CN" altLang="en-US" dirty="0"/>
              <a:t> </a:t>
            </a:r>
            <a:r>
              <a:rPr lang="en-US" altLang="zh-CN" dirty="0"/>
              <a:t>as</a:t>
            </a:r>
            <a:r>
              <a:rPr lang="zh-CN" altLang="en-US" dirty="0"/>
              <a:t> </a:t>
            </a:r>
            <a:r>
              <a:rPr lang="en-US" altLang="zh-CN" dirty="0"/>
              <a:t>it</a:t>
            </a:r>
            <a:r>
              <a:rPr lang="zh-CN" altLang="en-US" dirty="0"/>
              <a:t> </a:t>
            </a:r>
            <a:r>
              <a:rPr lang="en-US" altLang="zh-CN" dirty="0"/>
              <a:t>is</a:t>
            </a:r>
            <a:r>
              <a:rPr lang="zh-CN" altLang="en-US" dirty="0"/>
              <a:t> </a:t>
            </a:r>
            <a:r>
              <a:rPr lang="en-US" altLang="zh-CN" dirty="0"/>
              <a:t>the</a:t>
            </a:r>
            <a:r>
              <a:rPr lang="zh-CN" altLang="en-US" dirty="0"/>
              <a:t> </a:t>
            </a:r>
            <a:r>
              <a:rPr lang="en-US" altLang="zh-CN" dirty="0"/>
              <a:t>first</a:t>
            </a:r>
            <a:r>
              <a:rPr lang="zh-CN" altLang="en-US" dirty="0"/>
              <a:t> </a:t>
            </a:r>
            <a:r>
              <a:rPr lang="en-US" altLang="zh-CN" dirty="0"/>
              <a:t>formal</a:t>
            </a:r>
            <a:r>
              <a:rPr lang="zh-CN" altLang="en-US" dirty="0"/>
              <a:t> </a:t>
            </a:r>
            <a:r>
              <a:rPr lang="en-US" altLang="zh-CN" dirty="0"/>
              <a:t>evaluation</a:t>
            </a:r>
            <a:r>
              <a:rPr lang="zh-CN" altLang="en-US" dirty="0"/>
              <a:t> </a:t>
            </a:r>
            <a:r>
              <a:rPr lang="en-US" altLang="zh-CN" dirty="0"/>
              <a:t>of</a:t>
            </a:r>
            <a:r>
              <a:rPr lang="zh-CN" altLang="en-US" dirty="0"/>
              <a:t> </a:t>
            </a:r>
            <a:r>
              <a:rPr lang="en-US" altLang="zh-CN" dirty="0"/>
              <a:t>the</a:t>
            </a:r>
            <a:r>
              <a:rPr lang="zh-CN" altLang="en-US" dirty="0"/>
              <a:t> </a:t>
            </a:r>
            <a:r>
              <a:rPr lang="en-US" altLang="zh-CN" dirty="0"/>
              <a:t>drug. Normally one of the following decisions will be made.</a:t>
            </a:r>
          </a:p>
          <a:p>
            <a:pPr lvl="1"/>
            <a:r>
              <a:rPr lang="en-US" altLang="zh-CN" dirty="0"/>
              <a:t>Go ---- proceed to next stage development</a:t>
            </a:r>
          </a:p>
          <a:p>
            <a:pPr lvl="1"/>
            <a:r>
              <a:rPr lang="en-US" altLang="zh-CN" dirty="0"/>
              <a:t>No-go ---- stop</a:t>
            </a:r>
            <a:r>
              <a:rPr lang="zh-CN" altLang="en-US" dirty="0"/>
              <a:t> </a:t>
            </a:r>
            <a:r>
              <a:rPr lang="en-US" altLang="zh-CN" dirty="0"/>
              <a:t>further</a:t>
            </a:r>
            <a:r>
              <a:rPr lang="zh-CN" altLang="en-US" dirty="0"/>
              <a:t> </a:t>
            </a:r>
            <a:r>
              <a:rPr lang="en-US" altLang="zh-CN" dirty="0"/>
              <a:t>development</a:t>
            </a:r>
          </a:p>
          <a:p>
            <a:pPr lvl="1"/>
            <a:r>
              <a:rPr lang="en-US" altLang="zh-CN" dirty="0"/>
              <a:t>Need</a:t>
            </a:r>
            <a:r>
              <a:rPr lang="zh-CN" altLang="en-US" dirty="0"/>
              <a:t> </a:t>
            </a:r>
            <a:r>
              <a:rPr lang="en-US" altLang="zh-CN" dirty="0"/>
              <a:t>more</a:t>
            </a:r>
            <a:r>
              <a:rPr lang="zh-CN" altLang="en-US" dirty="0"/>
              <a:t> </a:t>
            </a:r>
            <a:r>
              <a:rPr lang="en-US" altLang="zh-CN" dirty="0"/>
              <a:t>information</a:t>
            </a:r>
          </a:p>
          <a:p>
            <a:pPr lvl="1"/>
            <a:endParaRPr lang="en-US" altLang="zh-CN" dirty="0"/>
          </a:p>
          <a:p>
            <a:r>
              <a:rPr lang="en-US" altLang="zh-CN" dirty="0"/>
              <a:t>A good POC should answer the following</a:t>
            </a:r>
            <a:r>
              <a:rPr lang="zh-CN" altLang="en-US" dirty="0"/>
              <a:t>：</a:t>
            </a:r>
            <a:endParaRPr lang="en-US" altLang="zh-CN" dirty="0"/>
          </a:p>
          <a:p>
            <a:pPr lvl="1"/>
            <a:r>
              <a:rPr lang="en-US" altLang="zh-CN" dirty="0"/>
              <a:t>Benefit</a:t>
            </a:r>
            <a:r>
              <a:rPr lang="zh-CN" altLang="en-US" dirty="0"/>
              <a:t> </a:t>
            </a:r>
            <a:r>
              <a:rPr lang="en-US" altLang="zh-CN" dirty="0"/>
              <a:t>---- inference regarding the treatment effect</a:t>
            </a:r>
          </a:p>
          <a:p>
            <a:pPr lvl="1"/>
            <a:r>
              <a:rPr lang="en-US" altLang="zh-CN" dirty="0"/>
              <a:t>Risk</a:t>
            </a:r>
            <a:r>
              <a:rPr lang="zh-CN" altLang="en-US" dirty="0"/>
              <a:t> </a:t>
            </a:r>
            <a:r>
              <a:rPr lang="en-US" altLang="zh-CN" dirty="0"/>
              <a:t>---- making wrong decision</a:t>
            </a:r>
          </a:p>
          <a:p>
            <a:pPr lvl="1"/>
            <a:r>
              <a:rPr lang="en-US" altLang="zh-CN" dirty="0"/>
              <a:t>Early stop ---- either efficacy or futility, meaningful interim analysis</a:t>
            </a:r>
          </a:p>
          <a:p>
            <a:pPr lvl="1"/>
            <a:endParaRPr lang="en-US" altLang="zh-CN" dirty="0"/>
          </a:p>
          <a:p>
            <a:r>
              <a:rPr lang="en-US" altLang="zh-CN" dirty="0"/>
              <a:t>Commonly used design for POC:</a:t>
            </a:r>
          </a:p>
          <a:p>
            <a:pPr lvl="1"/>
            <a:r>
              <a:rPr lang="en-US" altLang="zh-CN" dirty="0"/>
              <a:t>Hypothesis</a:t>
            </a:r>
            <a:r>
              <a:rPr lang="zh-CN" altLang="en-US" dirty="0"/>
              <a:t> </a:t>
            </a:r>
            <a:r>
              <a:rPr lang="en-US" altLang="zh-CN" dirty="0"/>
              <a:t>testing-based design</a:t>
            </a:r>
          </a:p>
          <a:p>
            <a:pPr lvl="1"/>
            <a:r>
              <a:rPr lang="en-US" altLang="zh-CN" dirty="0">
                <a:solidFill>
                  <a:srgbClr val="FF0000"/>
                </a:solidFill>
              </a:rPr>
              <a:t>Dual-criterion Design</a:t>
            </a:r>
          </a:p>
          <a:p>
            <a:pPr lvl="1"/>
            <a:r>
              <a:rPr lang="en-US" altLang="zh-CN" dirty="0"/>
              <a:t>Precision-based design</a:t>
            </a:r>
          </a:p>
          <a:p>
            <a:endParaRPr lang="zh-CN" altLang="en-US" dirty="0"/>
          </a:p>
        </p:txBody>
      </p:sp>
      <p:pic>
        <p:nvPicPr>
          <p:cNvPr id="9" name="New picture"/>
          <p:cNvPicPr>
            <a:picLocks noGrp="1" noSelect="1" noResize="1"/>
          </p:cNvPicPr>
          <p:nvPr/>
        </p:nvPicPr>
        <p:blipFill>
          <a:blip r:embed="rId2"/>
          <a:stretch>
            <a:fillRect/>
          </a:stretch>
        </p:blipFill>
        <p:spPr>
          <a:xfrm>
            <a:off x="11353800" y="6565900"/>
            <a:ext cx="838200" cy="2921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3BB94-A2FA-4AAF-AD90-0555FE51BDB2}"/>
              </a:ext>
            </a:extLst>
          </p:cNvPr>
          <p:cNvSpPr>
            <a:spLocks noGrp="1"/>
          </p:cNvSpPr>
          <p:nvPr>
            <p:ph type="title"/>
          </p:nvPr>
        </p:nvSpPr>
        <p:spPr/>
        <p:txBody>
          <a:bodyPr/>
          <a:lstStyle/>
          <a:p>
            <a:r>
              <a:rPr lang="en-US" altLang="zh-CN"/>
              <a:t>Compare PFS go/</a:t>
            </a:r>
            <a:r>
              <a:rPr lang="en-US" altLang="zh-CN" err="1"/>
              <a:t>nogo</a:t>
            </a:r>
            <a:r>
              <a:rPr lang="en-US" altLang="zh-CN"/>
              <a:t> design</a:t>
            </a:r>
            <a:r>
              <a:rPr lang="zh-CN" altLang="en-US"/>
              <a:t> </a:t>
            </a:r>
            <a:r>
              <a:rPr lang="en-US" altLang="zh-CN"/>
              <a:t>–</a:t>
            </a:r>
            <a:r>
              <a:rPr lang="zh-CN" altLang="en-US"/>
              <a:t> </a:t>
            </a:r>
            <a:r>
              <a:rPr lang="en-US" altLang="zh-CN"/>
              <a:t>Setting</a:t>
            </a:r>
            <a:r>
              <a:rPr lang="zh-CN" altLang="en-US"/>
              <a:t> </a:t>
            </a:r>
            <a:r>
              <a:rPr lang="en-US" altLang="zh-CN"/>
              <a:t>6</a:t>
            </a:r>
            <a:endParaRPr lang="zh-CN" altLang="en-US"/>
          </a:p>
        </p:txBody>
      </p:sp>
      <p:sp>
        <p:nvSpPr>
          <p:cNvPr id="3" name="Footer Placeholder 2">
            <a:extLst>
              <a:ext uri="{FF2B5EF4-FFF2-40B4-BE49-F238E27FC236}">
                <a16:creationId xmlns:a16="http://schemas.microsoft.com/office/drawing/2014/main" id="{65F71572-9508-40BB-99DA-DD54EAC1518B}"/>
              </a:ext>
            </a:extLst>
          </p:cNvPr>
          <p:cNvSpPr>
            <a:spLocks noGrp="1"/>
          </p:cNvSpPr>
          <p:nvPr>
            <p:ph type="ftr" sz="quarter" idx="11"/>
          </p:nvPr>
        </p:nvSpPr>
        <p:spPr/>
        <p:txBody>
          <a:bodyPr/>
          <a:lstStyle/>
          <a:p>
            <a:r>
              <a:rPr lang="en-US" altLang="zh-CN"/>
              <a:t>Copyright©Simcere Zaiming Pharmaceutical Co., Ltd. ALL RIGHTS RESERVED</a:t>
            </a:r>
            <a:endParaRPr lang="zh-CN" altLang="en-US"/>
          </a:p>
        </p:txBody>
      </p:sp>
      <p:sp>
        <p:nvSpPr>
          <p:cNvPr id="4" name="Slide Number Placeholder 3">
            <a:extLst>
              <a:ext uri="{FF2B5EF4-FFF2-40B4-BE49-F238E27FC236}">
                <a16:creationId xmlns:a16="http://schemas.microsoft.com/office/drawing/2014/main" id="{F36FADAA-B0B5-475A-8D9E-86A8B8032A80}"/>
              </a:ext>
            </a:extLst>
          </p:cNvPr>
          <p:cNvSpPr>
            <a:spLocks noGrp="1"/>
          </p:cNvSpPr>
          <p:nvPr>
            <p:ph type="sldNum" sz="quarter" idx="12"/>
          </p:nvPr>
        </p:nvSpPr>
        <p:spPr/>
        <p:txBody>
          <a:bodyPr/>
          <a:lstStyle/>
          <a:p>
            <a:fld id="{E4B38883-E1FC-4E66-8A2B-D2BAE752E622}" type="slidenum">
              <a:rPr lang="zh-CN" altLang="en-US" smtClean="0"/>
              <a:t>40</a:t>
            </a:fld>
            <a:r>
              <a:rPr lang="zh-CN" altLang="en-US"/>
              <a:t>丨</a:t>
            </a:r>
          </a:p>
        </p:txBody>
      </p:sp>
      <p:graphicFrame>
        <p:nvGraphicFramePr>
          <p:cNvPr id="5" name="Table 4">
            <a:extLst>
              <a:ext uri="{FF2B5EF4-FFF2-40B4-BE49-F238E27FC236}">
                <a16:creationId xmlns:a16="http://schemas.microsoft.com/office/drawing/2014/main" id="{89286476-3AF7-4DFB-AD12-CE77942F0FEA}"/>
              </a:ext>
            </a:extLst>
          </p:cNvPr>
          <p:cNvGraphicFramePr>
            <a:graphicFrameLocks noGrp="1"/>
          </p:cNvGraphicFramePr>
          <p:nvPr>
            <p:extLst/>
          </p:nvPr>
        </p:nvGraphicFramePr>
        <p:xfrm>
          <a:off x="835162" y="3884452"/>
          <a:ext cx="10343441" cy="2682240"/>
        </p:xfrm>
        <a:graphic>
          <a:graphicData uri="http://schemas.openxmlformats.org/drawingml/2006/table">
            <a:tbl>
              <a:tblPr firstRow="1" bandRow="1">
                <a:tableStyleId>{5C22544A-7EE6-4342-B048-85BDC9FD1C3A}</a:tableStyleId>
              </a:tblPr>
              <a:tblGrid>
                <a:gridCol w="916833">
                  <a:extLst>
                    <a:ext uri="{9D8B030D-6E8A-4147-A177-3AD203B41FA5}">
                      <a16:colId xmlns:a16="http://schemas.microsoft.com/office/drawing/2014/main" val="2847929428"/>
                    </a:ext>
                  </a:extLst>
                </a:gridCol>
                <a:gridCol w="1130020">
                  <a:extLst>
                    <a:ext uri="{9D8B030D-6E8A-4147-A177-3AD203B41FA5}">
                      <a16:colId xmlns:a16="http://schemas.microsoft.com/office/drawing/2014/main" val="2952575215"/>
                    </a:ext>
                  </a:extLst>
                </a:gridCol>
                <a:gridCol w="1836523">
                  <a:extLst>
                    <a:ext uri="{9D8B030D-6E8A-4147-A177-3AD203B41FA5}">
                      <a16:colId xmlns:a16="http://schemas.microsoft.com/office/drawing/2014/main" val="2624313909"/>
                    </a:ext>
                  </a:extLst>
                </a:gridCol>
                <a:gridCol w="1292013">
                  <a:extLst>
                    <a:ext uri="{9D8B030D-6E8A-4147-A177-3AD203B41FA5}">
                      <a16:colId xmlns:a16="http://schemas.microsoft.com/office/drawing/2014/main" val="1126941301"/>
                    </a:ext>
                  </a:extLst>
                </a:gridCol>
                <a:gridCol w="1292013">
                  <a:extLst>
                    <a:ext uri="{9D8B030D-6E8A-4147-A177-3AD203B41FA5}">
                      <a16:colId xmlns:a16="http://schemas.microsoft.com/office/drawing/2014/main" val="991789287"/>
                    </a:ext>
                  </a:extLst>
                </a:gridCol>
                <a:gridCol w="1292013">
                  <a:extLst>
                    <a:ext uri="{9D8B030D-6E8A-4147-A177-3AD203B41FA5}">
                      <a16:colId xmlns:a16="http://schemas.microsoft.com/office/drawing/2014/main" val="1941408677"/>
                    </a:ext>
                  </a:extLst>
                </a:gridCol>
                <a:gridCol w="1292013">
                  <a:extLst>
                    <a:ext uri="{9D8B030D-6E8A-4147-A177-3AD203B41FA5}">
                      <a16:colId xmlns:a16="http://schemas.microsoft.com/office/drawing/2014/main" val="1022217163"/>
                    </a:ext>
                  </a:extLst>
                </a:gridCol>
                <a:gridCol w="1292013">
                  <a:extLst>
                    <a:ext uri="{9D8B030D-6E8A-4147-A177-3AD203B41FA5}">
                      <a16:colId xmlns:a16="http://schemas.microsoft.com/office/drawing/2014/main" val="3188345017"/>
                    </a:ext>
                  </a:extLst>
                </a:gridCol>
              </a:tblGrid>
              <a:tr h="370840">
                <a:tc>
                  <a:txBody>
                    <a:bodyPr/>
                    <a:lstStyle/>
                    <a:p>
                      <a:r>
                        <a:rPr lang="en-US" altLang="zh-CN" sz="1200">
                          <a:latin typeface="微软雅黑" panose="020B0503020204020204" pitchFamily="34" charset="-122"/>
                          <a:ea typeface="微软雅黑" panose="020B0503020204020204" pitchFamily="34" charset="-122"/>
                        </a:rPr>
                        <a:t>m-PFS</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Cut off rule</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Analysis time (95%CI) (Months)</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Event num (95%CI)</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err="1">
                          <a:latin typeface="微软雅黑" panose="020B0503020204020204" pitchFamily="34" charset="-122"/>
                          <a:ea typeface="微软雅黑" panose="020B0503020204020204" pitchFamily="34" charset="-122"/>
                        </a:rPr>
                        <a:t>Pr</a:t>
                      </a:r>
                      <a:r>
                        <a:rPr lang="en-US" altLang="zh-CN" sz="1200">
                          <a:latin typeface="微软雅黑" panose="020B0503020204020204" pitchFamily="34" charset="-122"/>
                          <a:ea typeface="微软雅黑" panose="020B0503020204020204" pitchFamily="34" charset="-122"/>
                        </a:rPr>
                        <a:t>(M1 Go)</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err="1">
                          <a:latin typeface="微软雅黑" panose="020B0503020204020204" pitchFamily="34" charset="-122"/>
                          <a:ea typeface="微软雅黑" panose="020B0503020204020204" pitchFamily="34" charset="-122"/>
                        </a:rPr>
                        <a:t>Pr</a:t>
                      </a:r>
                      <a:r>
                        <a:rPr lang="en-US" altLang="zh-CN" sz="1200">
                          <a:latin typeface="微软雅黑" panose="020B0503020204020204" pitchFamily="34" charset="-122"/>
                          <a:ea typeface="微软雅黑" panose="020B0503020204020204" pitchFamily="34" charset="-122"/>
                        </a:rPr>
                        <a:t>(M1 No-go)</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err="1">
                          <a:latin typeface="微软雅黑" panose="020B0503020204020204" pitchFamily="34" charset="-122"/>
                          <a:ea typeface="微软雅黑" panose="020B0503020204020204" pitchFamily="34" charset="-122"/>
                        </a:rPr>
                        <a:t>Pr</a:t>
                      </a:r>
                      <a:r>
                        <a:rPr lang="en-US" altLang="zh-CN" sz="1200">
                          <a:latin typeface="微软雅黑" panose="020B0503020204020204" pitchFamily="34" charset="-122"/>
                          <a:ea typeface="微软雅黑" panose="020B0503020204020204" pitchFamily="34" charset="-122"/>
                        </a:rPr>
                        <a:t>(M2 Go)</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err="1">
                          <a:latin typeface="微软雅黑" panose="020B0503020204020204" pitchFamily="34" charset="-122"/>
                          <a:ea typeface="微软雅黑" panose="020B0503020204020204" pitchFamily="34" charset="-122"/>
                        </a:rPr>
                        <a:t>Pr</a:t>
                      </a:r>
                      <a:r>
                        <a:rPr lang="en-US" altLang="zh-CN" sz="1200">
                          <a:latin typeface="微软雅黑" panose="020B0503020204020204" pitchFamily="34" charset="-122"/>
                          <a:ea typeface="微软雅黑" panose="020B0503020204020204" pitchFamily="34" charset="-122"/>
                        </a:rPr>
                        <a:t>(M2 No-go)</a:t>
                      </a:r>
                      <a:endParaRPr lang="zh-CN" altLang="en-US" sz="120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4215437542"/>
                  </a:ext>
                </a:extLst>
              </a:tr>
              <a:tr h="370840">
                <a:tc>
                  <a:txBody>
                    <a:bodyPr/>
                    <a:lstStyle/>
                    <a:p>
                      <a:r>
                        <a:rPr lang="en-US" altLang="zh-CN" sz="1100" b="1">
                          <a:latin typeface="微软雅黑" panose="020B0503020204020204" pitchFamily="34" charset="-122"/>
                          <a:ea typeface="微软雅黑" panose="020B0503020204020204" pitchFamily="34" charset="-122"/>
                        </a:rPr>
                        <a:t>8.2 (SOC)</a:t>
                      </a:r>
                      <a:endParaRPr lang="zh-CN" altLang="en-US" sz="1100" b="1">
                        <a:latin typeface="微软雅黑" panose="020B0503020204020204" pitchFamily="34" charset="-122"/>
                        <a:ea typeface="微软雅黑" panose="020B0503020204020204" pitchFamily="34" charset="-122"/>
                      </a:endParaRPr>
                    </a:p>
                  </a:txBody>
                  <a:tcPr anchor="ctr"/>
                </a:tc>
                <a:tc>
                  <a:txBody>
                    <a:bodyPr/>
                    <a:lstStyle/>
                    <a:p>
                      <a:r>
                        <a:rPr lang="en-US" altLang="zh-CN" sz="1100" b="1">
                          <a:latin typeface="微软雅黑" panose="020B0503020204020204" pitchFamily="34" charset="-122"/>
                          <a:ea typeface="微软雅黑" panose="020B0503020204020204" pitchFamily="34" charset="-122"/>
                        </a:rPr>
                        <a:t>9m after LPI</a:t>
                      </a:r>
                      <a:endParaRPr lang="zh-CN" altLang="en-US" sz="1100" b="1">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14</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effectLst/>
                          <a:latin typeface="微软雅黑" panose="020B0503020204020204" pitchFamily="34" charset="-122"/>
                          <a:ea typeface="微软雅黑" panose="020B0503020204020204" pitchFamily="34" charset="-122"/>
                        </a:rPr>
                        <a:t>23.8 (18, 30)</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6.7%</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89.7%</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7.8%</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89.9%</a:t>
                      </a:r>
                      <a:endParaRPr lang="zh-CN" altLang="en-US" sz="120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827835658"/>
                  </a:ext>
                </a:extLst>
              </a:tr>
              <a:tr h="370840">
                <a:tc>
                  <a:txBody>
                    <a:bodyPr/>
                    <a:lstStyle/>
                    <a:p>
                      <a:r>
                        <a:rPr lang="en-US" altLang="zh-CN" sz="1100" b="1">
                          <a:latin typeface="微软雅黑" panose="020B0503020204020204" pitchFamily="34" charset="-122"/>
                          <a:ea typeface="微软雅黑" panose="020B0503020204020204" pitchFamily="34" charset="-122"/>
                        </a:rPr>
                        <a:t>10.3 (Base)</a:t>
                      </a:r>
                      <a:endParaRPr lang="zh-CN" altLang="en-US" sz="1100" b="1">
                        <a:latin typeface="微软雅黑" panose="020B0503020204020204" pitchFamily="34" charset="-122"/>
                        <a:ea typeface="微软雅黑" panose="020B0503020204020204" pitchFamily="34" charset="-122"/>
                      </a:endParaRPr>
                    </a:p>
                  </a:txBody>
                  <a:tcPr anchor="ctr"/>
                </a:tc>
                <a:tc>
                  <a:txBody>
                    <a:bodyPr/>
                    <a:lstStyle/>
                    <a:p>
                      <a:r>
                        <a:rPr lang="en-US" altLang="zh-CN" sz="1100" b="1">
                          <a:latin typeface="微软雅黑" panose="020B0503020204020204" pitchFamily="34" charset="-122"/>
                          <a:ea typeface="微软雅黑" panose="020B0503020204020204" pitchFamily="34" charset="-122"/>
                        </a:rPr>
                        <a:t>9m after LPI</a:t>
                      </a:r>
                      <a:endParaRPr lang="zh-CN" altLang="en-US" sz="1100" b="1">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14</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effectLst/>
                          <a:latin typeface="微软雅黑" panose="020B0503020204020204" pitchFamily="34" charset="-122"/>
                          <a:ea typeface="微软雅黑" panose="020B0503020204020204" pitchFamily="34" charset="-122"/>
                        </a:rPr>
                        <a:t>20.6 (15, 27)</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34.4%</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55.9%</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32.5%</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63.2%</a:t>
                      </a:r>
                      <a:endParaRPr lang="zh-CN" altLang="en-US" sz="120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674418276"/>
                  </a:ext>
                </a:extLst>
              </a:tr>
              <a:tr h="370840">
                <a:tc>
                  <a:txBody>
                    <a:bodyPr/>
                    <a:lstStyle/>
                    <a:p>
                      <a:r>
                        <a:rPr lang="en-US" altLang="zh-CN" sz="1100" b="1">
                          <a:latin typeface="微软雅黑" panose="020B0503020204020204" pitchFamily="34" charset="-122"/>
                          <a:ea typeface="微软雅黑" panose="020B0503020204020204" pitchFamily="34" charset="-122"/>
                        </a:rPr>
                        <a:t>11.7 (Best)</a:t>
                      </a:r>
                      <a:endParaRPr lang="zh-CN" altLang="en-US" sz="1100" b="1">
                        <a:latin typeface="微软雅黑" panose="020B0503020204020204" pitchFamily="34" charset="-122"/>
                        <a:ea typeface="微软雅黑" panose="020B0503020204020204" pitchFamily="34" charset="-122"/>
                      </a:endParaRPr>
                    </a:p>
                  </a:txBody>
                  <a:tcPr anchor="ctr"/>
                </a:tc>
                <a:tc>
                  <a:txBody>
                    <a:bodyPr/>
                    <a:lstStyle/>
                    <a:p>
                      <a:r>
                        <a:rPr lang="en-US" altLang="zh-CN" sz="1100" b="1">
                          <a:latin typeface="微软雅黑" panose="020B0503020204020204" pitchFamily="34" charset="-122"/>
                          <a:ea typeface="微软雅黑" panose="020B0503020204020204" pitchFamily="34" charset="-122"/>
                        </a:rPr>
                        <a:t>9m after LPI</a:t>
                      </a:r>
                      <a:endParaRPr lang="zh-CN" altLang="en-US" sz="1100" b="1">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14</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effectLst/>
                          <a:latin typeface="微软雅黑" panose="020B0503020204020204" pitchFamily="34" charset="-122"/>
                          <a:ea typeface="微软雅黑" panose="020B0503020204020204" pitchFamily="34" charset="-122"/>
                        </a:rPr>
                        <a:t>18.9 (13, 25)</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57.7%</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33.7%</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52.4%</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43.9%</a:t>
                      </a:r>
                      <a:endParaRPr lang="zh-CN" altLang="en-US" sz="120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951106260"/>
                  </a:ext>
                </a:extLst>
              </a:tr>
              <a:tr h="370840">
                <a:tc>
                  <a:txBody>
                    <a:bodyPr/>
                    <a:lstStyle/>
                    <a:p>
                      <a:r>
                        <a:rPr lang="en-US" altLang="zh-CN" sz="1100" b="1">
                          <a:latin typeface="微软雅黑" panose="020B0503020204020204" pitchFamily="34" charset="-122"/>
                          <a:ea typeface="微软雅黑" panose="020B0503020204020204" pitchFamily="34" charset="-122"/>
                        </a:rPr>
                        <a:t>8.2 (SOC)</a:t>
                      </a:r>
                      <a:endParaRPr lang="zh-CN" altLang="en-US" sz="1100" b="1">
                        <a:latin typeface="微软雅黑" panose="020B0503020204020204" pitchFamily="34" charset="-122"/>
                        <a:ea typeface="微软雅黑" panose="020B0503020204020204" pitchFamily="34" charset="-122"/>
                      </a:endParaRPr>
                    </a:p>
                  </a:txBody>
                  <a:tcPr anchor="ctr"/>
                </a:tc>
                <a:tc>
                  <a:txBody>
                    <a:bodyPr/>
                    <a:lstStyle/>
                    <a:p>
                      <a:r>
                        <a:rPr lang="en-US" altLang="zh-CN" sz="1100" b="1">
                          <a:latin typeface="微软雅黑" panose="020B0503020204020204" pitchFamily="34" charset="-122"/>
                          <a:ea typeface="微软雅黑" panose="020B0503020204020204" pitchFamily="34" charset="-122"/>
                        </a:rPr>
                        <a:t>20 PFS event</a:t>
                      </a:r>
                      <a:endParaRPr lang="zh-CN" altLang="en-US" sz="1100" b="1">
                        <a:latin typeface="微软雅黑" panose="020B0503020204020204" pitchFamily="34" charset="-122"/>
                        <a:ea typeface="微软雅黑" panose="020B0503020204020204" pitchFamily="34" charset="-122"/>
                      </a:endParaRPr>
                    </a:p>
                  </a:txBody>
                  <a:tcPr anchor="ctr"/>
                </a:tc>
                <a:tc>
                  <a:txBody>
                    <a:bodyPr/>
                    <a:lstStyle/>
                    <a:p>
                      <a:r>
                        <a:rPr lang="en-US" altLang="zh-CN" sz="1200">
                          <a:effectLst/>
                          <a:latin typeface="微软雅黑" panose="020B0503020204020204" pitchFamily="34" charset="-122"/>
                          <a:ea typeface="微软雅黑" panose="020B0503020204020204" pitchFamily="34" charset="-122"/>
                        </a:rPr>
                        <a:t>11.0 (7.6, 15.6)</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20</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6.2%</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90.4%</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8.1%</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88.2%</a:t>
                      </a:r>
                      <a:endParaRPr lang="zh-CN" altLang="en-US" sz="120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121473237"/>
                  </a:ext>
                </a:extLst>
              </a:tr>
              <a:tr h="370840">
                <a:tc>
                  <a:txBody>
                    <a:bodyPr/>
                    <a:lstStyle/>
                    <a:p>
                      <a:r>
                        <a:rPr lang="en-US" altLang="zh-CN" sz="1100" b="1">
                          <a:latin typeface="微软雅黑" panose="020B0503020204020204" pitchFamily="34" charset="-122"/>
                          <a:ea typeface="微软雅黑" panose="020B0503020204020204" pitchFamily="34" charset="-122"/>
                        </a:rPr>
                        <a:t>10.3 (Base)</a:t>
                      </a:r>
                      <a:endParaRPr lang="zh-CN" altLang="en-US" sz="1100" b="1">
                        <a:latin typeface="微软雅黑" panose="020B0503020204020204" pitchFamily="34" charset="-122"/>
                        <a:ea typeface="微软雅黑" panose="020B0503020204020204" pitchFamily="34" charset="-122"/>
                      </a:endParaRPr>
                    </a:p>
                  </a:txBody>
                  <a:tcPr anchor="ctr"/>
                </a:tc>
                <a:tc>
                  <a:txBody>
                    <a:bodyPr/>
                    <a:lstStyle/>
                    <a:p>
                      <a:r>
                        <a:rPr lang="en-US" altLang="zh-CN" sz="1100" b="1">
                          <a:latin typeface="微软雅黑" panose="020B0503020204020204" pitchFamily="34" charset="-122"/>
                          <a:ea typeface="微软雅黑" panose="020B0503020204020204" pitchFamily="34" charset="-122"/>
                        </a:rPr>
                        <a:t>20 PFS event</a:t>
                      </a:r>
                      <a:endParaRPr lang="zh-CN" altLang="en-US" sz="1100" b="1">
                        <a:latin typeface="微软雅黑" panose="020B0503020204020204" pitchFamily="34" charset="-122"/>
                        <a:ea typeface="微软雅黑" panose="020B0503020204020204" pitchFamily="34" charset="-122"/>
                      </a:endParaRPr>
                    </a:p>
                  </a:txBody>
                  <a:tcPr anchor="ctr"/>
                </a:tc>
                <a:tc>
                  <a:txBody>
                    <a:bodyPr/>
                    <a:lstStyle/>
                    <a:p>
                      <a:r>
                        <a:rPr lang="en-US" altLang="zh-CN" sz="1200">
                          <a:effectLst/>
                          <a:latin typeface="微软雅黑" panose="020B0503020204020204" pitchFamily="34" charset="-122"/>
                          <a:ea typeface="微软雅黑" panose="020B0503020204020204" pitchFamily="34" charset="-122"/>
                        </a:rPr>
                        <a:t>13.4 (9.0, 19.2)</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20</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32.4%</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58.5%</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31.8%</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63.4%</a:t>
                      </a:r>
                      <a:endParaRPr lang="zh-CN" altLang="en-US" sz="120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092707189"/>
                  </a:ext>
                </a:extLst>
              </a:tr>
              <a:tr h="370840">
                <a:tc>
                  <a:txBody>
                    <a:bodyPr/>
                    <a:lstStyle/>
                    <a:p>
                      <a:r>
                        <a:rPr lang="en-US" altLang="zh-CN" sz="1100" b="1">
                          <a:latin typeface="微软雅黑" panose="020B0503020204020204" pitchFamily="34" charset="-122"/>
                          <a:ea typeface="微软雅黑" panose="020B0503020204020204" pitchFamily="34" charset="-122"/>
                        </a:rPr>
                        <a:t>11.7 (Best)</a:t>
                      </a:r>
                      <a:endParaRPr lang="zh-CN" altLang="en-US" sz="1100" b="1">
                        <a:latin typeface="微软雅黑" panose="020B0503020204020204" pitchFamily="34" charset="-122"/>
                        <a:ea typeface="微软雅黑" panose="020B0503020204020204" pitchFamily="34" charset="-122"/>
                      </a:endParaRPr>
                    </a:p>
                  </a:txBody>
                  <a:tcPr anchor="ctr"/>
                </a:tc>
                <a:tc>
                  <a:txBody>
                    <a:bodyPr/>
                    <a:lstStyle/>
                    <a:p>
                      <a:r>
                        <a:rPr lang="en-US" altLang="zh-CN" sz="1100" b="1">
                          <a:latin typeface="微软雅黑" panose="020B0503020204020204" pitchFamily="34" charset="-122"/>
                          <a:ea typeface="微软雅黑" panose="020B0503020204020204" pitchFamily="34" charset="-122"/>
                        </a:rPr>
                        <a:t>20 PFS event</a:t>
                      </a:r>
                      <a:endParaRPr lang="zh-CN" altLang="en-US" sz="1100" b="1">
                        <a:latin typeface="微软雅黑" panose="020B0503020204020204" pitchFamily="34" charset="-122"/>
                        <a:ea typeface="微软雅黑" panose="020B0503020204020204" pitchFamily="34" charset="-122"/>
                      </a:endParaRPr>
                    </a:p>
                  </a:txBody>
                  <a:tcPr anchor="ctr"/>
                </a:tc>
                <a:tc>
                  <a:txBody>
                    <a:bodyPr/>
                    <a:lstStyle/>
                    <a:p>
                      <a:r>
                        <a:rPr lang="en-US" altLang="zh-CN" sz="1200">
                          <a:effectLst/>
                          <a:latin typeface="微软雅黑" panose="020B0503020204020204" pitchFamily="34" charset="-122"/>
                          <a:ea typeface="微软雅黑" panose="020B0503020204020204" pitchFamily="34" charset="-122"/>
                        </a:rPr>
                        <a:t>14.9 (9.8, 22.2)</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20</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54.4%</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37.0%</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51.2%</a:t>
                      </a:r>
                      <a:endParaRPr lang="zh-CN" altLang="en-US" sz="1200">
                        <a:latin typeface="微软雅黑" panose="020B0503020204020204" pitchFamily="34" charset="-122"/>
                        <a:ea typeface="微软雅黑" panose="020B0503020204020204" pitchFamily="34" charset="-122"/>
                      </a:endParaRPr>
                    </a:p>
                  </a:txBody>
                  <a:tcPr anchor="ctr"/>
                </a:tc>
                <a:tc>
                  <a:txBody>
                    <a:bodyPr/>
                    <a:lstStyle/>
                    <a:p>
                      <a:r>
                        <a:rPr lang="en-US" altLang="zh-CN" sz="1200">
                          <a:latin typeface="微软雅黑" panose="020B0503020204020204" pitchFamily="34" charset="-122"/>
                          <a:ea typeface="微软雅黑" panose="020B0503020204020204" pitchFamily="34" charset="-122"/>
                        </a:rPr>
                        <a:t>44.2%</a:t>
                      </a:r>
                      <a:endParaRPr lang="zh-CN" altLang="en-US" sz="120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3848321334"/>
                  </a:ext>
                </a:extLst>
              </a:tr>
            </a:tbl>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45FBCB5-4130-4FAA-B591-CFE6D95BCB98}"/>
                  </a:ext>
                </a:extLst>
              </p:cNvPr>
              <p:cNvSpPr txBox="1"/>
              <p:nvPr/>
            </p:nvSpPr>
            <p:spPr>
              <a:xfrm>
                <a:off x="572871" y="826839"/>
                <a:ext cx="10662081" cy="1908215"/>
              </a:xfrm>
              <a:prstGeom prst="rect">
                <a:avLst/>
              </a:prstGeom>
              <a:noFill/>
            </p:spPr>
            <p:txBody>
              <a:bodyPr wrap="square" rtlCol="0">
                <a:spAutoFit/>
              </a:bodyPr>
              <a:lstStyle/>
              <a:p>
                <a:r>
                  <a:rPr lang="en-US" altLang="zh-CN"/>
                  <a:t>Method 1. Based on Bayesian parametric model</a:t>
                </a:r>
              </a:p>
              <a:p>
                <a:pPr lvl="1"/>
                <a:r>
                  <a:rPr lang="en-US" altLang="zh-CN" sz="1600">
                    <a:solidFill>
                      <a:srgbClr val="00B140"/>
                    </a:solidFill>
                  </a:rPr>
                  <a:t>Pr(</a:t>
                </a:r>
                <a14:m>
                  <m:oMath xmlns:m="http://schemas.openxmlformats.org/officeDocument/2006/math">
                    <m:r>
                      <a:rPr lang="zh-CN" altLang="en-US" sz="1600" i="1" dirty="0" smtClean="0">
                        <a:solidFill>
                          <a:srgbClr val="00B140"/>
                        </a:solidFill>
                        <a:latin typeface="Cambria Math" panose="02040503050406030204" pitchFamily="18" charset="0"/>
                      </a:rPr>
                      <m:t>𝜆</m:t>
                    </m:r>
                  </m:oMath>
                </a14:m>
                <a:r>
                  <a:rPr lang="en-US" altLang="zh-CN" sz="1600">
                    <a:solidFill>
                      <a:srgbClr val="00B140"/>
                    </a:solidFill>
                    <a:cs typeface="Times New Roman" panose="02020603050405020304" pitchFamily="18" charset="0"/>
                  </a:rPr>
                  <a:t>≤</a:t>
                </a:r>
                <a:r>
                  <a:rPr lang="en-US" altLang="zh-CN" sz="1600">
                    <a:solidFill>
                      <a:srgbClr val="00B140"/>
                    </a:solidFill>
                  </a:rPr>
                  <a:t> 0.068)  = </a:t>
                </a:r>
                <a:r>
                  <a:rPr lang="en-US" altLang="zh-CN" sz="1600" err="1">
                    <a:solidFill>
                      <a:srgbClr val="00B140"/>
                    </a:solidFill>
                  </a:rPr>
                  <a:t>Pr</a:t>
                </a:r>
                <a:r>
                  <a:rPr lang="en-US" altLang="zh-CN" sz="1600">
                    <a:solidFill>
                      <a:srgbClr val="00B140"/>
                    </a:solidFill>
                  </a:rPr>
                  <a:t>(m-PFS </a:t>
                </a:r>
                <a:r>
                  <a:rPr lang="en-US" altLang="zh-CN" sz="1600">
                    <a:solidFill>
                      <a:srgbClr val="00B140"/>
                    </a:solidFill>
                    <a:cs typeface="Times New Roman" panose="02020603050405020304" pitchFamily="18" charset="0"/>
                  </a:rPr>
                  <a:t>≥ 10.3[TPP base] ) ≥ 0.67 to declare Go</a:t>
                </a:r>
                <a:r>
                  <a:rPr lang="en-US" altLang="zh-CN" sz="1600">
                    <a:cs typeface="Times New Roman" panose="02020603050405020304" pitchFamily="18" charset="0"/>
                  </a:rPr>
                  <a:t>, </a:t>
                </a:r>
              </a:p>
              <a:p>
                <a:pPr lvl="1"/>
                <a:r>
                  <a:rPr lang="en-US" altLang="zh-CN" sz="1600">
                    <a:solidFill>
                      <a:srgbClr val="FF0000"/>
                    </a:solidFill>
                    <a:cs typeface="Times New Roman" panose="02020603050405020304" pitchFamily="18" charset="0"/>
                  </a:rPr>
                  <a:t>Pr(</a:t>
                </a:r>
                <a14:m>
                  <m:oMath xmlns:m="http://schemas.openxmlformats.org/officeDocument/2006/math">
                    <m:r>
                      <a:rPr lang="zh-CN" altLang="en-US" sz="1600" i="1" dirty="0">
                        <a:solidFill>
                          <a:srgbClr val="FF0000"/>
                        </a:solidFill>
                        <a:latin typeface="Cambria Math" panose="02040503050406030204" pitchFamily="18" charset="0"/>
                      </a:rPr>
                      <m:t>𝜆</m:t>
                    </m:r>
                  </m:oMath>
                </a14:m>
                <a:r>
                  <a:rPr lang="en-US" altLang="zh-CN" sz="1600">
                    <a:solidFill>
                      <a:srgbClr val="FF0000"/>
                    </a:solidFill>
                    <a:cs typeface="Times New Roman" panose="02020603050405020304" pitchFamily="18" charset="0"/>
                  </a:rPr>
                  <a:t>≤ 0.085)  = </a:t>
                </a:r>
                <a:r>
                  <a:rPr lang="en-US" altLang="zh-CN" sz="1600" err="1">
                    <a:solidFill>
                      <a:srgbClr val="FF0000"/>
                    </a:solidFill>
                    <a:cs typeface="Times New Roman" panose="02020603050405020304" pitchFamily="18" charset="0"/>
                  </a:rPr>
                  <a:t>Pr</a:t>
                </a:r>
                <a:r>
                  <a:rPr lang="en-US" altLang="zh-CN" sz="1600">
                    <a:solidFill>
                      <a:srgbClr val="FF0000"/>
                    </a:solidFill>
                    <a:cs typeface="Times New Roman" panose="02020603050405020304" pitchFamily="18" charset="0"/>
                  </a:rPr>
                  <a:t>(m-PFS ≥ 8.2[SOC] ) &lt; 0.9 to declare No-go </a:t>
                </a:r>
                <a:endParaRPr lang="en-US" altLang="zh-CN" sz="1600"/>
              </a:p>
              <a:p>
                <a:r>
                  <a:rPr lang="en-US" altLang="zh-CN"/>
                  <a:t>Method 2. Based on KM estimator of PFS rate at given month</a:t>
                </a:r>
              </a:p>
              <a:p>
                <a:pPr lvl="1"/>
                <a:r>
                  <a:rPr lang="en-US" altLang="zh-CN" sz="1600" err="1">
                    <a:solidFill>
                      <a:srgbClr val="00B140"/>
                    </a:solidFill>
                  </a:rPr>
                  <a:t>Pr</a:t>
                </a:r>
                <a:r>
                  <a:rPr lang="en-US" altLang="zh-CN" sz="1600">
                    <a:solidFill>
                      <a:srgbClr val="00B140"/>
                    </a:solidFill>
                  </a:rPr>
                  <a:t>(</a:t>
                </a:r>
                <a:r>
                  <a:rPr lang="en-US" altLang="zh-CN" sz="1600" b="1">
                    <a:solidFill>
                      <a:srgbClr val="00B140"/>
                    </a:solidFill>
                  </a:rPr>
                  <a:t>12m</a:t>
                </a:r>
                <a:r>
                  <a:rPr lang="en-US" altLang="zh-CN" sz="1600">
                    <a:solidFill>
                      <a:srgbClr val="00B140"/>
                    </a:solidFill>
                  </a:rPr>
                  <a:t> PFS rate </a:t>
                </a:r>
                <a:r>
                  <a:rPr lang="en-US" altLang="zh-CN" sz="1600">
                    <a:solidFill>
                      <a:srgbClr val="00B140"/>
                    </a:solidFill>
                    <a:cs typeface="Times New Roman" panose="02020603050405020304" pitchFamily="18" charset="0"/>
                  </a:rPr>
                  <a:t>&gt;</a:t>
                </a:r>
                <a:r>
                  <a:rPr lang="en-US" altLang="zh-CN" sz="1600">
                    <a:solidFill>
                      <a:srgbClr val="00B140"/>
                    </a:solidFill>
                  </a:rPr>
                  <a:t> 0.446[TPP base] ) </a:t>
                </a:r>
                <a:r>
                  <a:rPr lang="en-US" altLang="zh-CN" sz="1600">
                    <a:solidFill>
                      <a:srgbClr val="00B140"/>
                    </a:solidFill>
                    <a:cs typeface="Times New Roman" panose="02020603050405020304" pitchFamily="18" charset="0"/>
                  </a:rPr>
                  <a:t>≥ 0.67 to declare Go, </a:t>
                </a:r>
              </a:p>
              <a:p>
                <a:pPr lvl="1"/>
                <a:r>
                  <a:rPr lang="en-US" altLang="zh-CN" sz="1600" err="1">
                    <a:solidFill>
                      <a:srgbClr val="FF0000"/>
                    </a:solidFill>
                    <a:cs typeface="Times New Roman" panose="02020603050405020304" pitchFamily="18" charset="0"/>
                  </a:rPr>
                  <a:t>Pr</a:t>
                </a:r>
                <a:r>
                  <a:rPr lang="en-US" altLang="zh-CN" sz="1600">
                    <a:solidFill>
                      <a:srgbClr val="FF0000"/>
                    </a:solidFill>
                    <a:cs typeface="Times New Roman" panose="02020603050405020304" pitchFamily="18" charset="0"/>
                  </a:rPr>
                  <a:t>(</a:t>
                </a:r>
                <a:r>
                  <a:rPr lang="en-US" altLang="zh-CN" sz="1600" b="1">
                    <a:solidFill>
                      <a:srgbClr val="E4002B"/>
                    </a:solidFill>
                    <a:cs typeface="Times New Roman" panose="02020603050405020304" pitchFamily="18" charset="0"/>
                  </a:rPr>
                  <a:t>12m</a:t>
                </a:r>
                <a:r>
                  <a:rPr lang="en-US" altLang="zh-CN" sz="1600">
                    <a:solidFill>
                      <a:srgbClr val="FF0000"/>
                    </a:solidFill>
                    <a:cs typeface="Times New Roman" panose="02020603050405020304" pitchFamily="18" charset="0"/>
                  </a:rPr>
                  <a:t> PFS rate ≥ 0.362[SOC] ) &lt; 0.9 to declare No-go </a:t>
                </a:r>
                <a:endParaRPr lang="en-US" altLang="zh-CN"/>
              </a:p>
              <a:p>
                <a:endParaRPr lang="zh-CN" altLang="en-US"/>
              </a:p>
            </p:txBody>
          </p:sp>
        </mc:Choice>
        <mc:Fallback xmlns="">
          <p:sp>
            <p:nvSpPr>
              <p:cNvPr id="6" name="TextBox 5">
                <a:extLst>
                  <a:ext uri="{FF2B5EF4-FFF2-40B4-BE49-F238E27FC236}">
                    <a16:creationId xmlns:a16="http://schemas.microsoft.com/office/drawing/2014/main" id="{145FBCB5-4130-4FAA-B591-CFE6D95BCB98}"/>
                  </a:ext>
                </a:extLst>
              </p:cNvPr>
              <p:cNvSpPr txBox="1">
                <a:spLocks noRot="1" noChangeAspect="1" noMove="1" noResize="1" noEditPoints="1" noAdjustHandles="1" noChangeArrowheads="1" noChangeShapeType="1" noTextEdit="1"/>
              </p:cNvSpPr>
              <p:nvPr/>
            </p:nvSpPr>
            <p:spPr>
              <a:xfrm>
                <a:off x="572871" y="826839"/>
                <a:ext cx="10662081" cy="1908215"/>
              </a:xfrm>
              <a:prstGeom prst="rect">
                <a:avLst/>
              </a:prstGeom>
              <a:blipFill>
                <a:blip r:embed="rId2"/>
                <a:stretch>
                  <a:fillRect l="-515" t="-1917"/>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51A5941D-37DD-44A3-9C82-403AD00860C5}"/>
              </a:ext>
            </a:extLst>
          </p:cNvPr>
          <p:cNvSpPr txBox="1"/>
          <p:nvPr/>
        </p:nvSpPr>
        <p:spPr>
          <a:xfrm>
            <a:off x="572871" y="2347255"/>
            <a:ext cx="10868025" cy="923330"/>
          </a:xfrm>
          <a:prstGeom prst="rect">
            <a:avLst/>
          </a:prstGeom>
          <a:noFill/>
        </p:spPr>
        <p:txBody>
          <a:bodyPr wrap="square" rtlCol="0">
            <a:spAutoFit/>
          </a:bodyPr>
          <a:lstStyle/>
          <a:p>
            <a:r>
              <a:rPr lang="en-US" altLang="zh-CN"/>
              <a:t>Settings :</a:t>
            </a:r>
          </a:p>
          <a:p>
            <a:pPr marL="342900" indent="-342900">
              <a:buAutoNum type="arabicPeriod"/>
            </a:pPr>
            <a:r>
              <a:rPr lang="en-US" altLang="zh-CN"/>
              <a:t>Exponential survival time</a:t>
            </a:r>
          </a:p>
          <a:p>
            <a:pPr marL="342900" indent="-342900">
              <a:buAutoNum type="arabicPeriod"/>
            </a:pPr>
            <a:r>
              <a:rPr lang="en-US" altLang="zh-CN"/>
              <a:t>9m follow up time</a:t>
            </a:r>
          </a:p>
        </p:txBody>
      </p:sp>
      <p:sp>
        <p:nvSpPr>
          <p:cNvPr id="8" name="TextBox 7">
            <a:extLst>
              <a:ext uri="{FF2B5EF4-FFF2-40B4-BE49-F238E27FC236}">
                <a16:creationId xmlns:a16="http://schemas.microsoft.com/office/drawing/2014/main" id="{10098A84-FAF3-43E8-97AE-C86850626044}"/>
              </a:ext>
            </a:extLst>
          </p:cNvPr>
          <p:cNvSpPr txBox="1"/>
          <p:nvPr/>
        </p:nvSpPr>
        <p:spPr>
          <a:xfrm>
            <a:off x="572871" y="3270585"/>
            <a:ext cx="11136702" cy="369332"/>
          </a:xfrm>
          <a:prstGeom prst="rect">
            <a:avLst/>
          </a:prstGeom>
          <a:noFill/>
        </p:spPr>
        <p:txBody>
          <a:bodyPr wrap="square" rtlCol="0">
            <a:spAutoFit/>
          </a:bodyPr>
          <a:lstStyle/>
          <a:p>
            <a:r>
              <a:rPr lang="en-US" altLang="zh-CN"/>
              <a:t>Results: Same as setting1, M1 is better than M2 even though M2 is trying to look for lager difference.</a:t>
            </a:r>
            <a:endParaRPr lang="zh-CN" altLang="en-US"/>
          </a:p>
        </p:txBody>
      </p:sp>
    </p:spTree>
    <p:extLst>
      <p:ext uri="{BB962C8B-B14F-4D97-AF65-F5344CB8AC3E}">
        <p14:creationId xmlns:p14="http://schemas.microsoft.com/office/powerpoint/2010/main" val="86761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2E548-7734-4687-813B-34AF26C3ACA7}"/>
              </a:ext>
            </a:extLst>
          </p:cNvPr>
          <p:cNvSpPr>
            <a:spLocks noGrp="1"/>
          </p:cNvSpPr>
          <p:nvPr>
            <p:ph type="title"/>
          </p:nvPr>
        </p:nvSpPr>
        <p:spPr/>
        <p:txBody>
          <a:bodyPr/>
          <a:lstStyle/>
          <a:p>
            <a:r>
              <a:rPr lang="en-US" altLang="zh-CN" dirty="0"/>
              <a:t>Dual-criterion Design</a:t>
            </a:r>
            <a:endParaRPr lang="zh-CN" altLang="en-US" dirty="0"/>
          </a:p>
        </p:txBody>
      </p:sp>
      <p:sp>
        <p:nvSpPr>
          <p:cNvPr id="3" name="Footer Placeholder 2">
            <a:extLst>
              <a:ext uri="{FF2B5EF4-FFF2-40B4-BE49-F238E27FC236}">
                <a16:creationId xmlns:a16="http://schemas.microsoft.com/office/drawing/2014/main" id="{CA23F27B-41B2-44AA-9CB3-B2E8E6410AE6}"/>
              </a:ext>
            </a:extLst>
          </p:cNvPr>
          <p:cNvSpPr>
            <a:spLocks noGrp="1"/>
          </p:cNvSpPr>
          <p:nvPr>
            <p:ph type="ftr" sz="quarter" idx="11"/>
          </p:nvPr>
        </p:nvSpPr>
        <p:spPr/>
        <p:txBody>
          <a:bodyPr/>
          <a:lstStyle/>
          <a:p>
            <a:r>
              <a:rPr lang="en-US" altLang="zh-CN"/>
              <a:t>Copyright©Simcere Zaiming Pharmaceutical Co., Ltd. ALL RIGHTS RESERVED</a:t>
            </a:r>
            <a:endParaRPr lang="zh-CN" altLang="en-US"/>
          </a:p>
        </p:txBody>
      </p:sp>
      <p:sp>
        <p:nvSpPr>
          <p:cNvPr id="4" name="Slide Number Placeholder 3">
            <a:extLst>
              <a:ext uri="{FF2B5EF4-FFF2-40B4-BE49-F238E27FC236}">
                <a16:creationId xmlns:a16="http://schemas.microsoft.com/office/drawing/2014/main" id="{B18809E3-FF54-40CA-A3E0-582E0720BE9E}"/>
              </a:ext>
            </a:extLst>
          </p:cNvPr>
          <p:cNvSpPr>
            <a:spLocks noGrp="1"/>
          </p:cNvSpPr>
          <p:nvPr>
            <p:ph type="sldNum" sz="quarter" idx="12"/>
          </p:nvPr>
        </p:nvSpPr>
        <p:spPr/>
        <p:txBody>
          <a:bodyPr/>
          <a:lstStyle/>
          <a:p>
            <a:fld id="{E4B38883-E1FC-4E66-8A2B-D2BAE752E622}" type="slidenum">
              <a:rPr lang="zh-CN" altLang="en-US" smtClean="0"/>
              <a:t>5</a:t>
            </a:fld>
            <a:r>
              <a:rPr lang="zh-CN" altLang="en-US"/>
              <a:t>丨</a:t>
            </a:r>
          </a:p>
        </p:txBody>
      </p:sp>
      <p:sp>
        <p:nvSpPr>
          <p:cNvPr id="5" name="Content Placeholder 4">
            <a:extLst>
              <a:ext uri="{FF2B5EF4-FFF2-40B4-BE49-F238E27FC236}">
                <a16:creationId xmlns:a16="http://schemas.microsoft.com/office/drawing/2014/main" id="{837DA16D-2AC2-40E8-B7EE-7B733A248EB0}"/>
              </a:ext>
            </a:extLst>
          </p:cNvPr>
          <p:cNvSpPr>
            <a:spLocks noGrp="1"/>
          </p:cNvSpPr>
          <p:nvPr>
            <p:ph sz="quarter" idx="15"/>
          </p:nvPr>
        </p:nvSpPr>
        <p:spPr>
          <a:xfrm>
            <a:off x="661987" y="999042"/>
            <a:ext cx="10868025" cy="1373810"/>
          </a:xfrm>
        </p:spPr>
        <p:txBody>
          <a:bodyPr/>
          <a:lstStyle/>
          <a:p>
            <a:r>
              <a:rPr lang="en-US" altLang="zh-CN" dirty="0"/>
              <a:t>Dual-criterion design investigate two questions:</a:t>
            </a:r>
          </a:p>
          <a:p>
            <a:pPr lvl="1"/>
            <a:r>
              <a:rPr lang="en-US" altLang="zh-CN" dirty="0"/>
              <a:t>Q1(Significance): dose the drug work at all? </a:t>
            </a:r>
          </a:p>
          <a:p>
            <a:pPr lvl="1"/>
            <a:r>
              <a:rPr lang="en-US" altLang="zh-CN" dirty="0"/>
              <a:t>Q2(Relevance): dose the drug have a relevant clinical effect?</a:t>
            </a:r>
          </a:p>
          <a:p>
            <a:pPr marL="0" indent="0">
              <a:buNone/>
            </a:pPr>
            <a:endParaRPr lang="en-US" altLang="zh-CN" dirty="0"/>
          </a:p>
          <a:p>
            <a:endParaRPr lang="en-US" altLang="zh-CN" dirty="0"/>
          </a:p>
          <a:p>
            <a:pPr marL="0" indent="0">
              <a:buNone/>
            </a:pPr>
            <a:endParaRPr lang="en-US" altLang="zh-CN" dirty="0"/>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A65708AA-D668-4474-A1D5-D46E5348300D}"/>
                  </a:ext>
                </a:extLst>
              </p:cNvPr>
              <p:cNvSpPr txBox="1"/>
              <p:nvPr/>
            </p:nvSpPr>
            <p:spPr>
              <a:xfrm>
                <a:off x="779780" y="4020679"/>
                <a:ext cx="10750232" cy="2340256"/>
              </a:xfrm>
              <a:prstGeom prst="rect">
                <a:avLst/>
              </a:prstGeom>
              <a:noFill/>
            </p:spPr>
            <p:txBody>
              <a:bodyPr wrap="square" rtlCol="0">
                <a:spAutoFit/>
              </a:bodyPr>
              <a:lstStyle/>
              <a:p>
                <a:r>
                  <a:rPr lang="en-US" altLang="zh-CN" sz="2000" dirty="0"/>
                  <a:t>Principle</a:t>
                </a:r>
                <a:r>
                  <a:rPr lang="zh-CN" altLang="en-US" sz="2000" dirty="0"/>
                  <a:t> </a:t>
                </a:r>
                <a:r>
                  <a:rPr lang="en-US" altLang="zh-CN" sz="2000" dirty="0"/>
                  <a:t>1: high confidence that the effect of investigational drug is better than futility boundary</a:t>
                </a:r>
                <a:endParaRPr lang="en-US" altLang="zh-CN" sz="2000" i="1" dirty="0">
                  <a:latin typeface="Cambria Math" panose="02040503050406030204" pitchFamily="18" charset="0"/>
                </a:endParaRPr>
              </a:p>
              <a:p>
                <a14:m>
                  <m:oMathPara xmlns:m="http://schemas.openxmlformats.org/officeDocument/2006/math">
                    <m:oMathParaPr>
                      <m:jc m:val="centerGroup"/>
                    </m:oMathParaPr>
                    <m:oMath xmlns:m="http://schemas.openxmlformats.org/officeDocument/2006/math">
                      <m:r>
                        <m:rPr>
                          <m:sty m:val="p"/>
                        </m:rPr>
                        <a:rPr lang="en-US" altLang="zh-CN" sz="2000" i="1" dirty="0">
                          <a:latin typeface="Cambria Math" panose="02040503050406030204" pitchFamily="18" charset="0"/>
                        </a:rPr>
                        <m:t>P</m:t>
                      </m:r>
                      <m:d>
                        <m:dPr>
                          <m:ctrlPr>
                            <a:rPr lang="en-US" altLang="zh-CN" sz="2000" i="1" dirty="0">
                              <a:latin typeface="Cambria Math" panose="02040503050406030204" pitchFamily="18" charset="0"/>
                            </a:rPr>
                          </m:ctrlPr>
                        </m:dPr>
                        <m:e>
                          <m:r>
                            <a:rPr lang="en-US" altLang="zh-CN" sz="2000" i="1" dirty="0">
                              <a:latin typeface="Cambria Math" panose="02040503050406030204" pitchFamily="18" charset="0"/>
                            </a:rPr>
                            <m:t>𝐸𝐹𝐹</m:t>
                          </m:r>
                          <m:r>
                            <a:rPr lang="en-US" altLang="zh-CN" sz="2000" i="1" dirty="0">
                              <a:latin typeface="Cambria Math" panose="02040503050406030204" pitchFamily="18" charset="0"/>
                            </a:rPr>
                            <m:t>&gt; </m:t>
                          </m:r>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𝑐𝑢𝑡</m:t>
                              </m:r>
                            </m:e>
                            <m:sub>
                              <m:r>
                                <a:rPr lang="en-US" altLang="zh-CN" sz="2000" i="1" dirty="0">
                                  <a:latin typeface="Cambria Math" panose="02040503050406030204" pitchFamily="18" charset="0"/>
                                </a:rPr>
                                <m:t>𝑓𝑢𝑡</m:t>
                              </m:r>
                            </m:sub>
                          </m:sSub>
                        </m:e>
                      </m:d>
                      <m:r>
                        <a:rPr lang="en-US" altLang="zh-CN" sz="2000" i="1" dirty="0">
                          <a:latin typeface="Cambria Math" panose="02040503050406030204" pitchFamily="18" charset="0"/>
                        </a:rPr>
                        <m:t>&gt;</m:t>
                      </m:r>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𝑝</m:t>
                          </m:r>
                        </m:e>
                        <m:sub>
                          <m:r>
                            <a:rPr lang="en-US" altLang="zh-CN" sz="2000" i="1" dirty="0">
                              <a:latin typeface="Cambria Math" panose="02040503050406030204" pitchFamily="18" charset="0"/>
                            </a:rPr>
                            <m:t>𝑓𝑢𝑡</m:t>
                          </m:r>
                        </m:sub>
                      </m:sSub>
                    </m:oMath>
                  </m:oMathPara>
                </a14:m>
                <a:endParaRPr lang="en-US" altLang="zh-CN" sz="2000" dirty="0"/>
              </a:p>
              <a:p>
                <a:endParaRPr lang="en-US" altLang="zh-CN" sz="2000" dirty="0"/>
              </a:p>
              <a:p>
                <a:r>
                  <a:rPr lang="en-US" altLang="zh-CN" sz="2000" dirty="0"/>
                  <a:t>Principle</a:t>
                </a:r>
                <a:r>
                  <a:rPr lang="zh-CN" altLang="en-US" sz="2000" dirty="0"/>
                  <a:t> </a:t>
                </a:r>
                <a:r>
                  <a:rPr lang="en-US" altLang="zh-CN" sz="2000" dirty="0"/>
                  <a:t>2: moderate confidence that the drug effect is on par/higher than efficacy boundary</a:t>
                </a:r>
              </a:p>
              <a:p>
                <a:pPr/>
                <a14:m>
                  <m:oMathPara xmlns:m="http://schemas.openxmlformats.org/officeDocument/2006/math">
                    <m:oMathParaPr>
                      <m:jc m:val="center"/>
                    </m:oMathParaPr>
                    <m:oMath xmlns:m="http://schemas.openxmlformats.org/officeDocument/2006/math">
                      <m:r>
                        <m:rPr>
                          <m:sty m:val="p"/>
                        </m:rPr>
                        <a:rPr lang="en-US" altLang="zh-CN" sz="2000" i="1" dirty="0">
                          <a:latin typeface="Cambria Math" panose="02040503050406030204" pitchFamily="18" charset="0"/>
                        </a:rPr>
                        <m:t>P</m:t>
                      </m:r>
                      <m:d>
                        <m:dPr>
                          <m:ctrlPr>
                            <a:rPr lang="en-US" altLang="zh-CN" sz="2000" i="1" dirty="0">
                              <a:latin typeface="Cambria Math" panose="02040503050406030204" pitchFamily="18" charset="0"/>
                            </a:rPr>
                          </m:ctrlPr>
                        </m:dPr>
                        <m:e>
                          <m:r>
                            <a:rPr lang="en-US" altLang="zh-CN" sz="2000" i="1" dirty="0">
                              <a:latin typeface="Cambria Math" panose="02040503050406030204" pitchFamily="18" charset="0"/>
                            </a:rPr>
                            <m:t>𝐸𝐹𝐹</m:t>
                          </m:r>
                          <m:r>
                            <a:rPr lang="en-US" altLang="zh-CN" sz="2000" i="1" dirty="0">
                              <a:latin typeface="Cambria Math" panose="02040503050406030204" pitchFamily="18" charset="0"/>
                            </a:rPr>
                            <m:t>&gt; </m:t>
                          </m:r>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𝑐𝑢𝑡</m:t>
                              </m:r>
                            </m:e>
                            <m:sub>
                              <m:r>
                                <a:rPr lang="en-US" altLang="zh-CN" sz="2000" i="1" dirty="0">
                                  <a:latin typeface="Cambria Math" panose="02040503050406030204" pitchFamily="18" charset="0"/>
                                </a:rPr>
                                <m:t>𝑒𝑓𝑓</m:t>
                              </m:r>
                            </m:sub>
                          </m:sSub>
                        </m:e>
                      </m:d>
                      <m:r>
                        <a:rPr lang="en-US" altLang="zh-CN" sz="2000" i="1" dirty="0">
                          <a:latin typeface="Cambria Math" panose="02040503050406030204" pitchFamily="18" charset="0"/>
                        </a:rPr>
                        <m:t>&gt;</m:t>
                      </m:r>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𝑝</m:t>
                          </m:r>
                        </m:e>
                        <m:sub>
                          <m:r>
                            <a:rPr lang="en-US" altLang="zh-CN" sz="2000" i="1" dirty="0">
                              <a:latin typeface="Cambria Math" panose="02040503050406030204" pitchFamily="18" charset="0"/>
                            </a:rPr>
                            <m:t>𝑒𝑓𝑓</m:t>
                          </m:r>
                        </m:sub>
                      </m:sSub>
                    </m:oMath>
                  </m:oMathPara>
                </a14:m>
                <a:endParaRPr lang="zh-CN" altLang="en-US" sz="2000" dirty="0"/>
              </a:p>
            </p:txBody>
          </p:sp>
        </mc:Choice>
        <mc:Fallback>
          <p:sp>
            <p:nvSpPr>
              <p:cNvPr id="6" name="TextBox 5">
                <a:extLst>
                  <a:ext uri="{FF2B5EF4-FFF2-40B4-BE49-F238E27FC236}">
                    <a16:creationId xmlns:a16="http://schemas.microsoft.com/office/drawing/2014/main" id="{A65708AA-D668-4474-A1D5-D46E5348300D}"/>
                  </a:ext>
                </a:extLst>
              </p:cNvPr>
              <p:cNvSpPr txBox="1">
                <a:spLocks noRot="1" noChangeAspect="1" noMove="1" noResize="1" noEditPoints="1" noAdjustHandles="1" noChangeArrowheads="1" noChangeShapeType="1" noTextEdit="1"/>
              </p:cNvSpPr>
              <p:nvPr/>
            </p:nvSpPr>
            <p:spPr>
              <a:xfrm>
                <a:off x="779780" y="4020679"/>
                <a:ext cx="10750232" cy="2340256"/>
              </a:xfrm>
              <a:prstGeom prst="rect">
                <a:avLst/>
              </a:prstGeom>
              <a:blipFill>
                <a:blip r:embed="rId2"/>
                <a:stretch>
                  <a:fillRect l="-624" t="-1567" r="-851" b="-1044"/>
                </a:stretch>
              </a:blipFill>
            </p:spPr>
            <p:txBody>
              <a:bodyPr/>
              <a:lstStyle/>
              <a:p>
                <a:r>
                  <a:rPr lang="zh-CN" altLang="en-US">
                    <a:noFill/>
                  </a:rPr>
                  <a:t> </a:t>
                </a:r>
              </a:p>
            </p:txBody>
          </p:sp>
        </mc:Fallback>
      </mc:AlternateContent>
      <p:grpSp>
        <p:nvGrpSpPr>
          <p:cNvPr id="16" name="Group 15">
            <a:extLst>
              <a:ext uri="{FF2B5EF4-FFF2-40B4-BE49-F238E27FC236}">
                <a16:creationId xmlns:a16="http://schemas.microsoft.com/office/drawing/2014/main" id="{BF3DD827-DBA5-4E19-88E3-3A0827E18812}"/>
              </a:ext>
            </a:extLst>
          </p:cNvPr>
          <p:cNvGrpSpPr/>
          <p:nvPr/>
        </p:nvGrpSpPr>
        <p:grpSpPr>
          <a:xfrm>
            <a:off x="2112882" y="2109836"/>
            <a:ext cx="7966234" cy="1745025"/>
            <a:chOff x="2112882" y="2109836"/>
            <a:chExt cx="7966234" cy="1745025"/>
          </a:xfrm>
        </p:grpSpPr>
        <p:sp>
          <p:nvSpPr>
            <p:cNvPr id="8" name="Arrow: Right 7">
              <a:extLst>
                <a:ext uri="{FF2B5EF4-FFF2-40B4-BE49-F238E27FC236}">
                  <a16:creationId xmlns:a16="http://schemas.microsoft.com/office/drawing/2014/main" id="{CC4743CB-6631-4E24-8AB2-2A8B8886CD69}"/>
                </a:ext>
              </a:extLst>
            </p:cNvPr>
            <p:cNvSpPr/>
            <p:nvPr/>
          </p:nvSpPr>
          <p:spPr>
            <a:xfrm>
              <a:off x="2112882" y="2942710"/>
              <a:ext cx="7273776" cy="2840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a:extLst>
                <a:ext uri="{FF2B5EF4-FFF2-40B4-BE49-F238E27FC236}">
                  <a16:creationId xmlns:a16="http://schemas.microsoft.com/office/drawing/2014/main" id="{5E50B31F-B2EE-4D53-9FAC-34108A0021E8}"/>
                </a:ext>
              </a:extLst>
            </p:cNvPr>
            <p:cNvSpPr txBox="1"/>
            <p:nvPr/>
          </p:nvSpPr>
          <p:spPr>
            <a:xfrm>
              <a:off x="8694200" y="3270086"/>
              <a:ext cx="1384916" cy="584775"/>
            </a:xfrm>
            <a:prstGeom prst="rect">
              <a:avLst/>
            </a:prstGeom>
            <a:noFill/>
          </p:spPr>
          <p:txBody>
            <a:bodyPr wrap="square" rtlCol="0">
              <a:spAutoFit/>
            </a:bodyPr>
            <a:lstStyle/>
            <a:p>
              <a:pPr algn="ctr"/>
              <a:r>
                <a:rPr lang="en-US" altLang="zh-CN" sz="1600" dirty="0"/>
                <a:t>Treatment</a:t>
              </a:r>
              <a:r>
                <a:rPr lang="zh-CN" altLang="en-US" sz="1600" dirty="0"/>
                <a:t> </a:t>
              </a:r>
              <a:r>
                <a:rPr lang="en-US" altLang="zh-CN" sz="1600" dirty="0"/>
                <a:t>better</a:t>
              </a:r>
              <a:endParaRPr lang="zh-CN" altLang="en-US" sz="1600" dirty="0"/>
            </a:p>
          </p:txBody>
        </p:sp>
        <p:cxnSp>
          <p:nvCxnSpPr>
            <p:cNvPr id="10" name="Straight Arrow Connector 9">
              <a:extLst>
                <a:ext uri="{FF2B5EF4-FFF2-40B4-BE49-F238E27FC236}">
                  <a16:creationId xmlns:a16="http://schemas.microsoft.com/office/drawing/2014/main" id="{D0E6E448-B741-425C-A984-BC1CB5997A3E}"/>
                </a:ext>
              </a:extLst>
            </p:cNvPr>
            <p:cNvCxnSpPr/>
            <p:nvPr/>
          </p:nvCxnSpPr>
          <p:spPr>
            <a:xfrm>
              <a:off x="4030462" y="2667502"/>
              <a:ext cx="0" cy="363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F592E4A-550D-4648-8697-7ECE0909905B}"/>
                </a:ext>
              </a:extLst>
            </p:cNvPr>
            <p:cNvCxnSpPr/>
            <p:nvPr/>
          </p:nvCxnSpPr>
          <p:spPr>
            <a:xfrm>
              <a:off x="6704120" y="2667502"/>
              <a:ext cx="0" cy="363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BEBA3072-FE67-4F8E-B35D-6EC7D082C0DA}"/>
                    </a:ext>
                  </a:extLst>
                </p:cNvPr>
                <p:cNvSpPr txBox="1"/>
                <p:nvPr/>
              </p:nvSpPr>
              <p:spPr>
                <a:xfrm>
                  <a:off x="3076114" y="2109836"/>
                  <a:ext cx="1908696" cy="604524"/>
                </a:xfrm>
                <a:prstGeom prst="rect">
                  <a:avLst/>
                </a:prstGeom>
                <a:noFill/>
              </p:spPr>
              <p:txBody>
                <a:bodyPr wrap="square" rtlCol="0">
                  <a:spAutoFit/>
                </a:bodyPr>
                <a:lstStyle/>
                <a:p>
                  <a:r>
                    <a:rPr lang="en-US" altLang="zh-CN" sz="1600" dirty="0"/>
                    <a:t>Futility boundary</a:t>
                  </a:r>
                  <a14:m>
                    <m:oMath xmlns:m="http://schemas.openxmlformats.org/officeDocument/2006/math">
                      <m:r>
                        <a:rPr lang="en-US" altLang="zh-CN" sz="1600" b="0" i="0" dirty="0" smtClean="0">
                          <a:latin typeface="Cambria Math" panose="02040503050406030204" pitchFamily="18" charset="0"/>
                        </a:rPr>
                        <m:t> </m:t>
                      </m:r>
                    </m:oMath>
                  </a14:m>
                  <a:endParaRPr lang="en-US" altLang="zh-CN" sz="1600" b="0" i="0" dirty="0">
                    <a:latin typeface="Cambria Math" panose="02040503050406030204" pitchFamily="18" charset="0"/>
                  </a:endParaRPr>
                </a:p>
                <a:p>
                  <a14:m>
                    <m:oMathPara xmlns:m="http://schemas.openxmlformats.org/officeDocument/2006/math">
                      <m:oMathParaPr>
                        <m:jc m:val="centerGroup"/>
                      </m:oMathParaPr>
                      <m:oMath xmlns:m="http://schemas.openxmlformats.org/officeDocument/2006/math">
                        <m:r>
                          <a:rPr lang="en-US" altLang="zh-CN" sz="1600" b="0" i="0" dirty="0" smtClean="0">
                            <a:latin typeface="Cambria Math" panose="02040503050406030204" pitchFamily="18" charset="0"/>
                          </a:rPr>
                          <m:t>(</m:t>
                        </m:r>
                        <m:sSub>
                          <m:sSubPr>
                            <m:ctrlPr>
                              <a:rPr lang="en-US" altLang="zh-CN" sz="1600" i="1" dirty="0">
                                <a:latin typeface="Cambria Math" panose="02040503050406030204" pitchFamily="18" charset="0"/>
                              </a:rPr>
                            </m:ctrlPr>
                          </m:sSubPr>
                          <m:e>
                            <m:r>
                              <a:rPr lang="en-US" altLang="zh-CN" sz="1600" i="1" dirty="0">
                                <a:latin typeface="Cambria Math" panose="02040503050406030204" pitchFamily="18" charset="0"/>
                              </a:rPr>
                              <m:t>𝑐𝑢𝑡</m:t>
                            </m:r>
                          </m:e>
                          <m:sub>
                            <m:r>
                              <a:rPr lang="en-US" altLang="zh-CN" sz="1600" i="1" dirty="0">
                                <a:latin typeface="Cambria Math" panose="02040503050406030204" pitchFamily="18" charset="0"/>
                              </a:rPr>
                              <m:t>𝑓𝑢𝑡</m:t>
                            </m:r>
                          </m:sub>
                        </m:sSub>
                        <m:r>
                          <a:rPr lang="en-US" altLang="zh-CN" sz="1600" b="0" i="0" dirty="0" smtClean="0">
                            <a:latin typeface="Cambria Math" panose="02040503050406030204" pitchFamily="18" charset="0"/>
                          </a:rPr>
                          <m:t>)</m:t>
                        </m:r>
                      </m:oMath>
                    </m:oMathPara>
                  </a14:m>
                  <a:endParaRPr lang="zh-CN" altLang="en-US" sz="1600" dirty="0"/>
                </a:p>
              </p:txBody>
            </p:sp>
          </mc:Choice>
          <mc:Fallback>
            <p:sp>
              <p:nvSpPr>
                <p:cNvPr id="12" name="TextBox 11">
                  <a:extLst>
                    <a:ext uri="{FF2B5EF4-FFF2-40B4-BE49-F238E27FC236}">
                      <a16:creationId xmlns:a16="http://schemas.microsoft.com/office/drawing/2014/main" id="{BEBA3072-FE67-4F8E-B35D-6EC7D082C0DA}"/>
                    </a:ext>
                  </a:extLst>
                </p:cNvPr>
                <p:cNvSpPr txBox="1">
                  <a:spLocks noRot="1" noChangeAspect="1" noMove="1" noResize="1" noEditPoints="1" noAdjustHandles="1" noChangeArrowheads="1" noChangeShapeType="1" noTextEdit="1"/>
                </p:cNvSpPr>
                <p:nvPr/>
              </p:nvSpPr>
              <p:spPr>
                <a:xfrm>
                  <a:off x="3076114" y="2109836"/>
                  <a:ext cx="1908696" cy="604524"/>
                </a:xfrm>
                <a:prstGeom prst="rect">
                  <a:avLst/>
                </a:prstGeom>
                <a:blipFill>
                  <a:blip r:embed="rId3"/>
                  <a:stretch>
                    <a:fillRect l="-1917" t="-3030" b="-404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9246FE11-CD4E-4FC6-838A-8C11FED0FBF9}"/>
                    </a:ext>
                  </a:extLst>
                </p:cNvPr>
                <p:cNvSpPr txBox="1"/>
                <p:nvPr/>
              </p:nvSpPr>
              <p:spPr>
                <a:xfrm>
                  <a:off x="5598859" y="2109836"/>
                  <a:ext cx="2210521" cy="604524"/>
                </a:xfrm>
                <a:prstGeom prst="rect">
                  <a:avLst/>
                </a:prstGeom>
                <a:noFill/>
              </p:spPr>
              <p:txBody>
                <a:bodyPr wrap="square" rtlCol="0">
                  <a:spAutoFit/>
                </a:bodyPr>
                <a:lstStyle/>
                <a:p>
                  <a:pPr algn="ctr"/>
                  <a:r>
                    <a:rPr lang="en-US" altLang="zh-CN" sz="1600" dirty="0"/>
                    <a:t>Efficacy boundary</a:t>
                  </a:r>
                </a:p>
                <a:p>
                  <a:pPr algn="ctr"/>
                  <a:r>
                    <a:rPr lang="en-US" altLang="zh-CN" sz="1600" dirty="0"/>
                    <a:t>(</a:t>
                  </a:r>
                  <a14:m>
                    <m:oMath xmlns:m="http://schemas.openxmlformats.org/officeDocument/2006/math">
                      <m:sSub>
                        <m:sSubPr>
                          <m:ctrlPr>
                            <a:rPr lang="en-US" altLang="zh-CN" sz="1600" i="1" dirty="0">
                              <a:latin typeface="Cambria Math" panose="02040503050406030204" pitchFamily="18" charset="0"/>
                            </a:rPr>
                          </m:ctrlPr>
                        </m:sSubPr>
                        <m:e>
                          <m:r>
                            <a:rPr lang="en-US" altLang="zh-CN" sz="1600" i="1" dirty="0">
                              <a:latin typeface="Cambria Math" panose="02040503050406030204" pitchFamily="18" charset="0"/>
                            </a:rPr>
                            <m:t>𝑐𝑢𝑡</m:t>
                          </m:r>
                        </m:e>
                        <m:sub>
                          <m:r>
                            <a:rPr lang="en-US" altLang="zh-CN" sz="1600" i="1" dirty="0">
                              <a:latin typeface="Cambria Math" panose="02040503050406030204" pitchFamily="18" charset="0"/>
                            </a:rPr>
                            <m:t>𝑒𝑓𝑓</m:t>
                          </m:r>
                        </m:sub>
                      </m:sSub>
                      <m:r>
                        <a:rPr lang="en-US" altLang="zh-CN" sz="1600" b="0" i="0" dirty="0" smtClean="0">
                          <a:latin typeface="Cambria Math" panose="02040503050406030204" pitchFamily="18" charset="0"/>
                        </a:rPr>
                        <m:t>)</m:t>
                      </m:r>
                    </m:oMath>
                  </a14:m>
                  <a:endParaRPr lang="zh-CN" altLang="en-US" sz="1600" dirty="0"/>
                </a:p>
              </p:txBody>
            </p:sp>
          </mc:Choice>
          <mc:Fallback>
            <p:sp>
              <p:nvSpPr>
                <p:cNvPr id="13" name="TextBox 12">
                  <a:extLst>
                    <a:ext uri="{FF2B5EF4-FFF2-40B4-BE49-F238E27FC236}">
                      <a16:creationId xmlns:a16="http://schemas.microsoft.com/office/drawing/2014/main" id="{9246FE11-CD4E-4FC6-838A-8C11FED0FBF9}"/>
                    </a:ext>
                  </a:extLst>
                </p:cNvPr>
                <p:cNvSpPr txBox="1">
                  <a:spLocks noRot="1" noChangeAspect="1" noMove="1" noResize="1" noEditPoints="1" noAdjustHandles="1" noChangeArrowheads="1" noChangeShapeType="1" noTextEdit="1"/>
                </p:cNvSpPr>
                <p:nvPr/>
              </p:nvSpPr>
              <p:spPr>
                <a:xfrm>
                  <a:off x="5598859" y="2109836"/>
                  <a:ext cx="2210521" cy="604524"/>
                </a:xfrm>
                <a:prstGeom prst="rect">
                  <a:avLst/>
                </a:prstGeom>
                <a:blipFill>
                  <a:blip r:embed="rId4"/>
                  <a:stretch>
                    <a:fillRect t="-3030" b="-9091"/>
                  </a:stretch>
                </a:blipFill>
              </p:spPr>
              <p:txBody>
                <a:bodyPr/>
                <a:lstStyle/>
                <a:p>
                  <a:r>
                    <a:rPr lang="zh-CN" altLang="en-US">
                      <a:noFill/>
                    </a:rPr>
                    <a:t> </a:t>
                  </a:r>
                </a:p>
              </p:txBody>
            </p:sp>
          </mc:Fallback>
        </mc:AlternateContent>
        <p:sp>
          <p:nvSpPr>
            <p:cNvPr id="14" name="Left Brace 13">
              <a:extLst>
                <a:ext uri="{FF2B5EF4-FFF2-40B4-BE49-F238E27FC236}">
                  <a16:creationId xmlns:a16="http://schemas.microsoft.com/office/drawing/2014/main" id="{A0376CF4-9EFA-48B4-9550-E929351C5429}"/>
                </a:ext>
              </a:extLst>
            </p:cNvPr>
            <p:cNvSpPr/>
            <p:nvPr/>
          </p:nvSpPr>
          <p:spPr>
            <a:xfrm rot="16200000">
              <a:off x="5228581" y="2009009"/>
              <a:ext cx="277425" cy="267365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TextBox 14">
              <a:extLst>
                <a:ext uri="{FF2B5EF4-FFF2-40B4-BE49-F238E27FC236}">
                  <a16:creationId xmlns:a16="http://schemas.microsoft.com/office/drawing/2014/main" id="{BA9B7A83-4C56-43C4-B2D5-6D1AC28917CC}"/>
                </a:ext>
              </a:extLst>
            </p:cNvPr>
            <p:cNvSpPr txBox="1"/>
            <p:nvPr/>
          </p:nvSpPr>
          <p:spPr>
            <a:xfrm>
              <a:off x="4963175" y="3480656"/>
              <a:ext cx="808235" cy="369332"/>
            </a:xfrm>
            <a:prstGeom prst="rect">
              <a:avLst/>
            </a:prstGeom>
            <a:noFill/>
          </p:spPr>
          <p:txBody>
            <a:bodyPr wrap="none" rtlCol="0">
              <a:spAutoFit/>
            </a:bodyPr>
            <a:lstStyle/>
            <a:p>
              <a:r>
                <a:rPr lang="en-US" altLang="zh-CN" dirty="0"/>
                <a:t>MCID</a:t>
              </a:r>
              <a:endParaRPr lang="zh-CN" altLang="en-US" dirty="0"/>
            </a:p>
          </p:txBody>
        </p:sp>
      </p:grpSp>
    </p:spTree>
    <p:extLst>
      <p:ext uri="{BB962C8B-B14F-4D97-AF65-F5344CB8AC3E}">
        <p14:creationId xmlns:p14="http://schemas.microsoft.com/office/powerpoint/2010/main" val="1624688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C5A88-4904-43DF-A722-3B3EC8AD0F7C}"/>
              </a:ext>
            </a:extLst>
          </p:cNvPr>
          <p:cNvSpPr>
            <a:spLocks noGrp="1"/>
          </p:cNvSpPr>
          <p:nvPr>
            <p:ph type="title"/>
          </p:nvPr>
        </p:nvSpPr>
        <p:spPr/>
        <p:txBody>
          <a:bodyPr/>
          <a:lstStyle/>
          <a:p>
            <a:r>
              <a:rPr lang="en-US" altLang="zh-CN" dirty="0"/>
              <a:t>Dual-criterion Design</a:t>
            </a:r>
            <a:br>
              <a:rPr lang="en-US" altLang="zh-CN" dirty="0"/>
            </a:br>
            <a:r>
              <a:rPr lang="en-US" altLang="zh-CN" sz="2000" dirty="0"/>
              <a:t>Decision</a:t>
            </a:r>
            <a:r>
              <a:rPr lang="zh-CN" altLang="en-US" sz="2000" dirty="0"/>
              <a:t> </a:t>
            </a:r>
            <a:r>
              <a:rPr lang="en-US" altLang="zh-CN" sz="2000" dirty="0"/>
              <a:t>table</a:t>
            </a:r>
            <a:endParaRPr lang="zh-CN" altLang="en-US" dirty="0"/>
          </a:p>
        </p:txBody>
      </p:sp>
      <p:sp>
        <p:nvSpPr>
          <p:cNvPr id="3" name="Footer Placeholder 2">
            <a:extLst>
              <a:ext uri="{FF2B5EF4-FFF2-40B4-BE49-F238E27FC236}">
                <a16:creationId xmlns:a16="http://schemas.microsoft.com/office/drawing/2014/main" id="{E5347751-4797-468C-B0C8-DB65ECEAAE24}"/>
              </a:ext>
            </a:extLst>
          </p:cNvPr>
          <p:cNvSpPr>
            <a:spLocks noGrp="1"/>
          </p:cNvSpPr>
          <p:nvPr>
            <p:ph type="ftr" sz="quarter" idx="11"/>
          </p:nvPr>
        </p:nvSpPr>
        <p:spPr/>
        <p:txBody>
          <a:bodyPr/>
          <a:lstStyle/>
          <a:p>
            <a:r>
              <a:rPr lang="en-US" altLang="zh-CN"/>
              <a:t>Copyright©Simcere Zaiming Pharmaceutical Co., Ltd. ALL RIGHTS RESERVED</a:t>
            </a:r>
            <a:endParaRPr lang="zh-CN" altLang="en-US"/>
          </a:p>
        </p:txBody>
      </p:sp>
      <p:sp>
        <p:nvSpPr>
          <p:cNvPr id="4" name="Slide Number Placeholder 3">
            <a:extLst>
              <a:ext uri="{FF2B5EF4-FFF2-40B4-BE49-F238E27FC236}">
                <a16:creationId xmlns:a16="http://schemas.microsoft.com/office/drawing/2014/main" id="{6803152C-ECED-4036-A57C-517BB4686AA2}"/>
              </a:ext>
            </a:extLst>
          </p:cNvPr>
          <p:cNvSpPr>
            <a:spLocks noGrp="1"/>
          </p:cNvSpPr>
          <p:nvPr>
            <p:ph type="sldNum" sz="quarter" idx="12"/>
          </p:nvPr>
        </p:nvSpPr>
        <p:spPr/>
        <p:txBody>
          <a:bodyPr/>
          <a:lstStyle/>
          <a:p>
            <a:fld id="{E4B38883-E1FC-4E66-8A2B-D2BAE752E622}" type="slidenum">
              <a:rPr lang="zh-CN" altLang="en-US" smtClean="0"/>
              <a:t>6</a:t>
            </a:fld>
            <a:r>
              <a:rPr lang="zh-CN" altLang="en-US"/>
              <a:t>丨</a:t>
            </a:r>
          </a:p>
        </p:txBody>
      </p:sp>
      <p:graphicFrame>
        <p:nvGraphicFramePr>
          <p:cNvPr id="5" name="Table 4">
            <a:extLst>
              <a:ext uri="{FF2B5EF4-FFF2-40B4-BE49-F238E27FC236}">
                <a16:creationId xmlns:a16="http://schemas.microsoft.com/office/drawing/2014/main" id="{DA0742B7-121B-4780-A81F-9F957AD808C4}"/>
              </a:ext>
            </a:extLst>
          </p:cNvPr>
          <p:cNvGraphicFramePr>
            <a:graphicFrameLocks noGrp="1"/>
          </p:cNvGraphicFramePr>
          <p:nvPr>
            <p:extLst>
              <p:ext uri="{D42A27DB-BD31-4B8C-83A1-F6EECF244321}">
                <p14:modId xmlns:p14="http://schemas.microsoft.com/office/powerpoint/2010/main" val="3324610790"/>
              </p:ext>
            </p:extLst>
          </p:nvPr>
        </p:nvGraphicFramePr>
        <p:xfrm>
          <a:off x="2459112" y="1260728"/>
          <a:ext cx="7273776" cy="1564640"/>
        </p:xfrm>
        <a:graphic>
          <a:graphicData uri="http://schemas.openxmlformats.org/drawingml/2006/table">
            <a:tbl>
              <a:tblPr firstRow="1" bandRow="1">
                <a:tableStyleId>{5C22544A-7EE6-4342-B048-85BDC9FD1C3A}</a:tableStyleId>
              </a:tblPr>
              <a:tblGrid>
                <a:gridCol w="1818444">
                  <a:extLst>
                    <a:ext uri="{9D8B030D-6E8A-4147-A177-3AD203B41FA5}">
                      <a16:colId xmlns:a16="http://schemas.microsoft.com/office/drawing/2014/main" val="3998456959"/>
                    </a:ext>
                  </a:extLst>
                </a:gridCol>
                <a:gridCol w="1818444">
                  <a:extLst>
                    <a:ext uri="{9D8B030D-6E8A-4147-A177-3AD203B41FA5}">
                      <a16:colId xmlns:a16="http://schemas.microsoft.com/office/drawing/2014/main" val="959610496"/>
                    </a:ext>
                  </a:extLst>
                </a:gridCol>
                <a:gridCol w="1818444">
                  <a:extLst>
                    <a:ext uri="{9D8B030D-6E8A-4147-A177-3AD203B41FA5}">
                      <a16:colId xmlns:a16="http://schemas.microsoft.com/office/drawing/2014/main" val="3462601535"/>
                    </a:ext>
                  </a:extLst>
                </a:gridCol>
                <a:gridCol w="1818444">
                  <a:extLst>
                    <a:ext uri="{9D8B030D-6E8A-4147-A177-3AD203B41FA5}">
                      <a16:colId xmlns:a16="http://schemas.microsoft.com/office/drawing/2014/main" val="2162923135"/>
                    </a:ext>
                  </a:extLst>
                </a:gridCol>
              </a:tblGrid>
              <a:tr h="370840">
                <a:tc rowSpan="2" gridSpan="2">
                  <a:txBody>
                    <a:bodyPr/>
                    <a:lstStyle/>
                    <a:p>
                      <a:endParaRPr lang="zh-CN" altLang="en-US" dirty="0"/>
                    </a:p>
                  </a:txBody>
                  <a:tcPr/>
                </a:tc>
                <a:tc rowSpan="2" hMerge="1">
                  <a:txBody>
                    <a:bodyPr/>
                    <a:lstStyle/>
                    <a:p>
                      <a:endParaRPr lang="zh-CN" altLang="en-US" dirty="0"/>
                    </a:p>
                  </a:txBody>
                  <a:tcPr/>
                </a:tc>
                <a:tc gridSpan="2">
                  <a:txBody>
                    <a:bodyPr/>
                    <a:lstStyle/>
                    <a:p>
                      <a:r>
                        <a:rPr lang="en-US" altLang="zh-CN" dirty="0"/>
                        <a:t>Principle</a:t>
                      </a:r>
                      <a:r>
                        <a:rPr lang="zh-CN" altLang="en-US" dirty="0"/>
                        <a:t> </a:t>
                      </a:r>
                      <a:r>
                        <a:rPr lang="en-US" altLang="zh-CN" dirty="0"/>
                        <a:t>2 (Efficacy signal)</a:t>
                      </a:r>
                      <a:endParaRPr lang="zh-CN" altLang="en-US" dirty="0"/>
                    </a:p>
                  </a:txBody>
                  <a:tcPr/>
                </a:tc>
                <a:tc hMerge="1">
                  <a:txBody>
                    <a:bodyPr/>
                    <a:lstStyle/>
                    <a:p>
                      <a:endParaRPr lang="zh-CN" altLang="en-US" dirty="0"/>
                    </a:p>
                  </a:txBody>
                  <a:tcPr/>
                </a:tc>
                <a:extLst>
                  <a:ext uri="{0D108BD9-81ED-4DB2-BD59-A6C34878D82A}">
                    <a16:rowId xmlns:a16="http://schemas.microsoft.com/office/drawing/2014/main" val="3106649129"/>
                  </a:ext>
                </a:extLst>
              </a:tr>
              <a:tr h="370840">
                <a:tc gridSpan="2" vMerge="1">
                  <a:txBody>
                    <a:bodyPr/>
                    <a:lstStyle/>
                    <a:p>
                      <a:endParaRPr lang="zh-CN" altLang="en-US" dirty="0"/>
                    </a:p>
                  </a:txBody>
                  <a:tcPr/>
                </a:tc>
                <a:tc hMerge="1" vMerge="1">
                  <a:txBody>
                    <a:bodyPr/>
                    <a:lstStyle/>
                    <a:p>
                      <a:endParaRPr lang="zh-CN" altLang="en-US" dirty="0"/>
                    </a:p>
                  </a:txBody>
                  <a:tcPr/>
                </a:tc>
                <a:tc>
                  <a:txBody>
                    <a:bodyPr/>
                    <a:lstStyle/>
                    <a:p>
                      <a:r>
                        <a:rPr lang="en-US" altLang="zh-CN" dirty="0"/>
                        <a:t>Yes</a:t>
                      </a:r>
                      <a:endParaRPr lang="zh-CN" altLang="en-US" dirty="0"/>
                    </a:p>
                  </a:txBody>
                  <a:tcPr/>
                </a:tc>
                <a:tc>
                  <a:txBody>
                    <a:bodyPr/>
                    <a:lstStyle/>
                    <a:p>
                      <a:r>
                        <a:rPr lang="en-US" altLang="zh-CN" dirty="0"/>
                        <a:t>No</a:t>
                      </a:r>
                      <a:endParaRPr lang="zh-CN" altLang="en-US" dirty="0"/>
                    </a:p>
                  </a:txBody>
                  <a:tcPr/>
                </a:tc>
                <a:extLst>
                  <a:ext uri="{0D108BD9-81ED-4DB2-BD59-A6C34878D82A}">
                    <a16:rowId xmlns:a16="http://schemas.microsoft.com/office/drawing/2014/main" val="3196121757"/>
                  </a:ext>
                </a:extLst>
              </a:tr>
              <a:tr h="370840">
                <a:tc rowSpan="2">
                  <a:txBody>
                    <a:bodyPr/>
                    <a:lstStyle/>
                    <a:p>
                      <a:pPr algn="ctr"/>
                      <a:r>
                        <a:rPr lang="en-US" altLang="zh-CN" sz="1600" dirty="0"/>
                        <a:t>Principle</a:t>
                      </a:r>
                      <a:r>
                        <a:rPr lang="zh-CN" altLang="en-US" sz="1600" dirty="0"/>
                        <a:t> </a:t>
                      </a:r>
                      <a:r>
                        <a:rPr lang="en-US" altLang="zh-CN" sz="1600" dirty="0"/>
                        <a:t>1</a:t>
                      </a:r>
                    </a:p>
                    <a:p>
                      <a:pPr algn="ctr"/>
                      <a:r>
                        <a:rPr lang="en-US" altLang="zh-CN" sz="1600" dirty="0"/>
                        <a:t>(</a:t>
                      </a:r>
                      <a:r>
                        <a:rPr lang="en-US" altLang="zh-CN" sz="1400" dirty="0"/>
                        <a:t>Superiority to futility</a:t>
                      </a:r>
                      <a:r>
                        <a:rPr lang="en-US" altLang="zh-CN" sz="1600" dirty="0"/>
                        <a:t>)</a:t>
                      </a:r>
                    </a:p>
                  </a:txBody>
                  <a:tcPr/>
                </a:tc>
                <a:tc>
                  <a:txBody>
                    <a:bodyPr/>
                    <a:lstStyle/>
                    <a:p>
                      <a:r>
                        <a:rPr lang="en-US" altLang="zh-CN" dirty="0"/>
                        <a:t>Yes</a:t>
                      </a:r>
                      <a:endParaRPr lang="zh-CN" altLang="en-US" dirty="0"/>
                    </a:p>
                  </a:txBody>
                  <a:tcPr/>
                </a:tc>
                <a:tc>
                  <a:txBody>
                    <a:bodyPr/>
                    <a:lstStyle/>
                    <a:p>
                      <a:r>
                        <a:rPr lang="en-US" altLang="zh-CN" dirty="0"/>
                        <a:t>Go</a:t>
                      </a:r>
                      <a:endParaRPr lang="zh-CN" altLang="en-US" dirty="0"/>
                    </a:p>
                  </a:txBody>
                  <a:tcPr/>
                </a:tc>
                <a:tc>
                  <a:txBody>
                    <a:bodyPr/>
                    <a:lstStyle/>
                    <a:p>
                      <a:r>
                        <a:rPr lang="en-US" altLang="zh-CN" dirty="0"/>
                        <a:t>Equivocal</a:t>
                      </a:r>
                      <a:endParaRPr lang="zh-CN" altLang="en-US" dirty="0"/>
                    </a:p>
                  </a:txBody>
                  <a:tcPr/>
                </a:tc>
                <a:extLst>
                  <a:ext uri="{0D108BD9-81ED-4DB2-BD59-A6C34878D82A}">
                    <a16:rowId xmlns:a16="http://schemas.microsoft.com/office/drawing/2014/main" val="3971566391"/>
                  </a:ext>
                </a:extLst>
              </a:tr>
              <a:tr h="370840">
                <a:tc vMerge="1">
                  <a:txBody>
                    <a:bodyPr/>
                    <a:lstStyle/>
                    <a:p>
                      <a:endParaRPr lang="zh-CN" altLang="en-US" dirty="0"/>
                    </a:p>
                  </a:txBody>
                  <a:tcPr/>
                </a:tc>
                <a:tc>
                  <a:txBody>
                    <a:bodyPr/>
                    <a:lstStyle/>
                    <a:p>
                      <a:r>
                        <a:rPr lang="en-US" altLang="zh-CN" dirty="0"/>
                        <a:t>No</a:t>
                      </a:r>
                      <a:endParaRPr lang="zh-CN" altLang="en-US" dirty="0"/>
                    </a:p>
                  </a:txBody>
                  <a:tcPr/>
                </a:tc>
                <a:tc>
                  <a:txBody>
                    <a:bodyPr/>
                    <a:lstStyle/>
                    <a:p>
                      <a:r>
                        <a:rPr lang="en-US" altLang="zh-CN" sz="1600" dirty="0"/>
                        <a:t>Seek</a:t>
                      </a:r>
                      <a:r>
                        <a:rPr lang="zh-CN" altLang="en-US" sz="1600" dirty="0"/>
                        <a:t> </a:t>
                      </a:r>
                      <a:r>
                        <a:rPr lang="en-US" altLang="zh-CN" sz="1600" dirty="0"/>
                        <a:t>more</a:t>
                      </a:r>
                      <a:r>
                        <a:rPr lang="zh-CN" altLang="en-US" sz="1600" dirty="0"/>
                        <a:t> </a:t>
                      </a:r>
                      <a:r>
                        <a:rPr lang="en-US" altLang="zh-CN" sz="1600" dirty="0"/>
                        <a:t>data</a:t>
                      </a:r>
                      <a:r>
                        <a:rPr lang="zh-CN" altLang="en-US" sz="1600" dirty="0"/>
                        <a:t>*</a:t>
                      </a:r>
                    </a:p>
                  </a:txBody>
                  <a:tcPr/>
                </a:tc>
                <a:tc>
                  <a:txBody>
                    <a:bodyPr/>
                    <a:lstStyle/>
                    <a:p>
                      <a:r>
                        <a:rPr lang="en-US" altLang="zh-CN" dirty="0"/>
                        <a:t>No-go</a:t>
                      </a:r>
                      <a:endParaRPr lang="zh-CN" altLang="en-US" dirty="0"/>
                    </a:p>
                  </a:txBody>
                  <a:tcPr/>
                </a:tc>
                <a:extLst>
                  <a:ext uri="{0D108BD9-81ED-4DB2-BD59-A6C34878D82A}">
                    <a16:rowId xmlns:a16="http://schemas.microsoft.com/office/drawing/2014/main" val="1067307385"/>
                  </a:ext>
                </a:extLst>
              </a:tr>
            </a:tbl>
          </a:graphicData>
        </a:graphic>
      </p:graphicFrame>
      <p:sp>
        <p:nvSpPr>
          <p:cNvPr id="22" name="TextBox 21">
            <a:extLst>
              <a:ext uri="{FF2B5EF4-FFF2-40B4-BE49-F238E27FC236}">
                <a16:creationId xmlns:a16="http://schemas.microsoft.com/office/drawing/2014/main" id="{28715811-2BE7-4A65-9C5C-4B292EAE8B25}"/>
              </a:ext>
            </a:extLst>
          </p:cNvPr>
          <p:cNvSpPr txBox="1"/>
          <p:nvPr/>
        </p:nvSpPr>
        <p:spPr>
          <a:xfrm>
            <a:off x="2459112" y="2868659"/>
            <a:ext cx="7273776" cy="954107"/>
          </a:xfrm>
          <a:prstGeom prst="rect">
            <a:avLst/>
          </a:prstGeom>
          <a:noFill/>
        </p:spPr>
        <p:txBody>
          <a:bodyPr wrap="square" rtlCol="0">
            <a:spAutoFit/>
          </a:bodyPr>
          <a:lstStyle/>
          <a:p>
            <a:r>
              <a:rPr lang="zh-CN" altLang="en-US" sz="1400" dirty="0"/>
              <a:t>*</a:t>
            </a:r>
            <a:r>
              <a:rPr lang="en-US" altLang="zh-CN" sz="1400" dirty="0"/>
              <a:t>Ideally,</a:t>
            </a:r>
            <a:r>
              <a:rPr lang="zh-CN" altLang="en-US" sz="1400" dirty="0"/>
              <a:t> </a:t>
            </a:r>
            <a:r>
              <a:rPr lang="en-US" altLang="zh-CN" sz="1400" dirty="0"/>
              <a:t>these two principles are progressive. In practice, data can demonstrate efficacy signal without high confidence of superiority to futility boundary, which often indicating high variation due to insufficient information, or unreasonable choice of design parameters.</a:t>
            </a:r>
            <a:endParaRPr lang="zh-CN" altLang="en-US" sz="1400" dirty="0"/>
          </a:p>
        </p:txBody>
      </p:sp>
      <p:grpSp>
        <p:nvGrpSpPr>
          <p:cNvPr id="14" name="Group 13">
            <a:extLst>
              <a:ext uri="{FF2B5EF4-FFF2-40B4-BE49-F238E27FC236}">
                <a16:creationId xmlns:a16="http://schemas.microsoft.com/office/drawing/2014/main" id="{93AB3008-1B80-432E-BCD7-B1B38F7C350B}"/>
              </a:ext>
            </a:extLst>
          </p:cNvPr>
          <p:cNvGrpSpPr/>
          <p:nvPr/>
        </p:nvGrpSpPr>
        <p:grpSpPr>
          <a:xfrm>
            <a:off x="2112883" y="4526662"/>
            <a:ext cx="7966234" cy="1745025"/>
            <a:chOff x="2112882" y="2109836"/>
            <a:chExt cx="7966234" cy="1745025"/>
          </a:xfrm>
        </p:grpSpPr>
        <p:sp>
          <p:nvSpPr>
            <p:cNvPr id="17" name="Arrow: Right 16">
              <a:extLst>
                <a:ext uri="{FF2B5EF4-FFF2-40B4-BE49-F238E27FC236}">
                  <a16:creationId xmlns:a16="http://schemas.microsoft.com/office/drawing/2014/main" id="{145C819A-B362-4253-8A09-B5E49E1BA6F6}"/>
                </a:ext>
              </a:extLst>
            </p:cNvPr>
            <p:cNvSpPr/>
            <p:nvPr/>
          </p:nvSpPr>
          <p:spPr>
            <a:xfrm>
              <a:off x="2112882" y="2942710"/>
              <a:ext cx="7273776" cy="2840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a:extLst>
                <a:ext uri="{FF2B5EF4-FFF2-40B4-BE49-F238E27FC236}">
                  <a16:creationId xmlns:a16="http://schemas.microsoft.com/office/drawing/2014/main" id="{6CD8C839-F717-4FE9-B3FE-6532811A74C8}"/>
                </a:ext>
              </a:extLst>
            </p:cNvPr>
            <p:cNvSpPr txBox="1"/>
            <p:nvPr/>
          </p:nvSpPr>
          <p:spPr>
            <a:xfrm>
              <a:off x="8694200" y="3270086"/>
              <a:ext cx="1384916" cy="584775"/>
            </a:xfrm>
            <a:prstGeom prst="rect">
              <a:avLst/>
            </a:prstGeom>
            <a:noFill/>
          </p:spPr>
          <p:txBody>
            <a:bodyPr wrap="square" rtlCol="0">
              <a:spAutoFit/>
            </a:bodyPr>
            <a:lstStyle/>
            <a:p>
              <a:pPr algn="ctr"/>
              <a:r>
                <a:rPr lang="en-US" altLang="zh-CN" sz="1600" dirty="0"/>
                <a:t>Treatment</a:t>
              </a:r>
              <a:r>
                <a:rPr lang="zh-CN" altLang="en-US" sz="1600" dirty="0"/>
                <a:t> </a:t>
              </a:r>
              <a:r>
                <a:rPr lang="en-US" altLang="zh-CN" sz="1600" dirty="0"/>
                <a:t>better</a:t>
              </a:r>
              <a:endParaRPr lang="zh-CN" altLang="en-US" sz="1600" dirty="0"/>
            </a:p>
          </p:txBody>
        </p:sp>
        <p:cxnSp>
          <p:nvCxnSpPr>
            <p:cNvPr id="23" name="Straight Arrow Connector 22">
              <a:extLst>
                <a:ext uri="{FF2B5EF4-FFF2-40B4-BE49-F238E27FC236}">
                  <a16:creationId xmlns:a16="http://schemas.microsoft.com/office/drawing/2014/main" id="{412CA51D-CB3F-4159-B2B4-80CAFFA599A2}"/>
                </a:ext>
              </a:extLst>
            </p:cNvPr>
            <p:cNvCxnSpPr/>
            <p:nvPr/>
          </p:nvCxnSpPr>
          <p:spPr>
            <a:xfrm>
              <a:off x="4030462" y="2667502"/>
              <a:ext cx="0" cy="363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6B563CA-3366-41E5-B4B7-224608F53CC7}"/>
                </a:ext>
              </a:extLst>
            </p:cNvPr>
            <p:cNvCxnSpPr/>
            <p:nvPr/>
          </p:nvCxnSpPr>
          <p:spPr>
            <a:xfrm>
              <a:off x="6704120" y="2667502"/>
              <a:ext cx="0" cy="363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52D13ED0-83E9-4DBD-BD00-C4324BB745E5}"/>
                    </a:ext>
                  </a:extLst>
                </p:cNvPr>
                <p:cNvSpPr txBox="1"/>
                <p:nvPr/>
              </p:nvSpPr>
              <p:spPr>
                <a:xfrm>
                  <a:off x="3076114" y="2109836"/>
                  <a:ext cx="1908696" cy="604524"/>
                </a:xfrm>
                <a:prstGeom prst="rect">
                  <a:avLst/>
                </a:prstGeom>
                <a:noFill/>
              </p:spPr>
              <p:txBody>
                <a:bodyPr wrap="square" rtlCol="0">
                  <a:spAutoFit/>
                </a:bodyPr>
                <a:lstStyle/>
                <a:p>
                  <a:r>
                    <a:rPr lang="en-US" altLang="zh-CN" sz="1600" dirty="0"/>
                    <a:t>Futility boundary</a:t>
                  </a:r>
                  <a14:m>
                    <m:oMath xmlns:m="http://schemas.openxmlformats.org/officeDocument/2006/math">
                      <m:r>
                        <a:rPr lang="en-US" altLang="zh-CN" sz="1600" b="0" i="0" dirty="0" smtClean="0">
                          <a:latin typeface="Cambria Math" panose="02040503050406030204" pitchFamily="18" charset="0"/>
                        </a:rPr>
                        <m:t> </m:t>
                      </m:r>
                    </m:oMath>
                  </a14:m>
                  <a:endParaRPr lang="en-US" altLang="zh-CN" sz="1600" b="0" i="0" dirty="0">
                    <a:latin typeface="Cambria Math" panose="02040503050406030204" pitchFamily="18" charset="0"/>
                  </a:endParaRPr>
                </a:p>
                <a:p>
                  <a14:m>
                    <m:oMathPara xmlns:m="http://schemas.openxmlformats.org/officeDocument/2006/math">
                      <m:oMathParaPr>
                        <m:jc m:val="centerGroup"/>
                      </m:oMathParaPr>
                      <m:oMath xmlns:m="http://schemas.openxmlformats.org/officeDocument/2006/math">
                        <m:r>
                          <a:rPr lang="en-US" altLang="zh-CN" sz="1600" b="0" i="0" dirty="0" smtClean="0">
                            <a:latin typeface="Cambria Math" panose="02040503050406030204" pitchFamily="18" charset="0"/>
                          </a:rPr>
                          <m:t>(</m:t>
                        </m:r>
                        <m:sSub>
                          <m:sSubPr>
                            <m:ctrlPr>
                              <a:rPr lang="en-US" altLang="zh-CN" sz="1600" i="1" dirty="0">
                                <a:latin typeface="Cambria Math" panose="02040503050406030204" pitchFamily="18" charset="0"/>
                              </a:rPr>
                            </m:ctrlPr>
                          </m:sSubPr>
                          <m:e>
                            <m:r>
                              <a:rPr lang="en-US" altLang="zh-CN" sz="1600" i="1" dirty="0">
                                <a:latin typeface="Cambria Math" panose="02040503050406030204" pitchFamily="18" charset="0"/>
                              </a:rPr>
                              <m:t>𝑐𝑢𝑡</m:t>
                            </m:r>
                          </m:e>
                          <m:sub>
                            <m:r>
                              <a:rPr lang="en-US" altLang="zh-CN" sz="1600" i="1" dirty="0">
                                <a:latin typeface="Cambria Math" panose="02040503050406030204" pitchFamily="18" charset="0"/>
                              </a:rPr>
                              <m:t>𝑓𝑢𝑡</m:t>
                            </m:r>
                          </m:sub>
                        </m:sSub>
                        <m:r>
                          <a:rPr lang="en-US" altLang="zh-CN" sz="1600" b="0" i="0" dirty="0" smtClean="0">
                            <a:latin typeface="Cambria Math" panose="02040503050406030204" pitchFamily="18" charset="0"/>
                          </a:rPr>
                          <m:t>)</m:t>
                        </m:r>
                      </m:oMath>
                    </m:oMathPara>
                  </a14:m>
                  <a:endParaRPr lang="zh-CN" altLang="en-US" sz="1600" dirty="0"/>
                </a:p>
              </p:txBody>
            </p:sp>
          </mc:Choice>
          <mc:Fallback>
            <p:sp>
              <p:nvSpPr>
                <p:cNvPr id="25" name="TextBox 24">
                  <a:extLst>
                    <a:ext uri="{FF2B5EF4-FFF2-40B4-BE49-F238E27FC236}">
                      <a16:creationId xmlns:a16="http://schemas.microsoft.com/office/drawing/2014/main" id="{52D13ED0-83E9-4DBD-BD00-C4324BB745E5}"/>
                    </a:ext>
                  </a:extLst>
                </p:cNvPr>
                <p:cNvSpPr txBox="1">
                  <a:spLocks noRot="1" noChangeAspect="1" noMove="1" noResize="1" noEditPoints="1" noAdjustHandles="1" noChangeArrowheads="1" noChangeShapeType="1" noTextEdit="1"/>
                </p:cNvSpPr>
                <p:nvPr/>
              </p:nvSpPr>
              <p:spPr>
                <a:xfrm>
                  <a:off x="3076114" y="2109836"/>
                  <a:ext cx="1908696" cy="604524"/>
                </a:xfrm>
                <a:prstGeom prst="rect">
                  <a:avLst/>
                </a:prstGeom>
                <a:blipFill>
                  <a:blip r:embed="rId2"/>
                  <a:stretch>
                    <a:fillRect l="-1917" t="-3030" b="-303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849ABC62-1F59-4A67-B1EB-174C9EE9A9C6}"/>
                    </a:ext>
                  </a:extLst>
                </p:cNvPr>
                <p:cNvSpPr txBox="1"/>
                <p:nvPr/>
              </p:nvSpPr>
              <p:spPr>
                <a:xfrm>
                  <a:off x="5598859" y="2109836"/>
                  <a:ext cx="2210521" cy="604524"/>
                </a:xfrm>
                <a:prstGeom prst="rect">
                  <a:avLst/>
                </a:prstGeom>
                <a:noFill/>
              </p:spPr>
              <p:txBody>
                <a:bodyPr wrap="square" rtlCol="0">
                  <a:spAutoFit/>
                </a:bodyPr>
                <a:lstStyle/>
                <a:p>
                  <a:pPr algn="ctr"/>
                  <a:r>
                    <a:rPr lang="en-US" altLang="zh-CN" sz="1600" dirty="0"/>
                    <a:t>Efficacy boundary</a:t>
                  </a:r>
                </a:p>
                <a:p>
                  <a:pPr algn="ctr"/>
                  <a:r>
                    <a:rPr lang="en-US" altLang="zh-CN" sz="1600" dirty="0"/>
                    <a:t>(</a:t>
                  </a:r>
                  <a14:m>
                    <m:oMath xmlns:m="http://schemas.openxmlformats.org/officeDocument/2006/math">
                      <m:sSub>
                        <m:sSubPr>
                          <m:ctrlPr>
                            <a:rPr lang="en-US" altLang="zh-CN" sz="1600" i="1" dirty="0">
                              <a:latin typeface="Cambria Math" panose="02040503050406030204" pitchFamily="18" charset="0"/>
                            </a:rPr>
                          </m:ctrlPr>
                        </m:sSubPr>
                        <m:e>
                          <m:r>
                            <a:rPr lang="en-US" altLang="zh-CN" sz="1600" i="1" dirty="0">
                              <a:latin typeface="Cambria Math" panose="02040503050406030204" pitchFamily="18" charset="0"/>
                            </a:rPr>
                            <m:t>𝑐𝑢𝑡</m:t>
                          </m:r>
                        </m:e>
                        <m:sub>
                          <m:r>
                            <a:rPr lang="en-US" altLang="zh-CN" sz="1600" i="1" dirty="0">
                              <a:latin typeface="Cambria Math" panose="02040503050406030204" pitchFamily="18" charset="0"/>
                            </a:rPr>
                            <m:t>𝑒𝑓𝑓</m:t>
                          </m:r>
                        </m:sub>
                      </m:sSub>
                      <m:r>
                        <a:rPr lang="en-US" altLang="zh-CN" sz="1600" b="0" i="0" dirty="0" smtClean="0">
                          <a:latin typeface="Cambria Math" panose="02040503050406030204" pitchFamily="18" charset="0"/>
                        </a:rPr>
                        <m:t>)</m:t>
                      </m:r>
                    </m:oMath>
                  </a14:m>
                  <a:endParaRPr lang="zh-CN" altLang="en-US" sz="1600" dirty="0"/>
                </a:p>
              </p:txBody>
            </p:sp>
          </mc:Choice>
          <mc:Fallback>
            <p:sp>
              <p:nvSpPr>
                <p:cNvPr id="26" name="TextBox 25">
                  <a:extLst>
                    <a:ext uri="{FF2B5EF4-FFF2-40B4-BE49-F238E27FC236}">
                      <a16:creationId xmlns:a16="http://schemas.microsoft.com/office/drawing/2014/main" id="{849ABC62-1F59-4A67-B1EB-174C9EE9A9C6}"/>
                    </a:ext>
                  </a:extLst>
                </p:cNvPr>
                <p:cNvSpPr txBox="1">
                  <a:spLocks noRot="1" noChangeAspect="1" noMove="1" noResize="1" noEditPoints="1" noAdjustHandles="1" noChangeArrowheads="1" noChangeShapeType="1" noTextEdit="1"/>
                </p:cNvSpPr>
                <p:nvPr/>
              </p:nvSpPr>
              <p:spPr>
                <a:xfrm>
                  <a:off x="5598859" y="2109836"/>
                  <a:ext cx="2210521" cy="604524"/>
                </a:xfrm>
                <a:prstGeom prst="rect">
                  <a:avLst/>
                </a:prstGeom>
                <a:blipFill>
                  <a:blip r:embed="rId3"/>
                  <a:stretch>
                    <a:fillRect t="-3030" b="-9091"/>
                  </a:stretch>
                </a:blipFill>
              </p:spPr>
              <p:txBody>
                <a:bodyPr/>
                <a:lstStyle/>
                <a:p>
                  <a:r>
                    <a:rPr lang="zh-CN" altLang="en-US">
                      <a:noFill/>
                    </a:rPr>
                    <a:t> </a:t>
                  </a:r>
                </a:p>
              </p:txBody>
            </p:sp>
          </mc:Fallback>
        </mc:AlternateContent>
        <p:sp>
          <p:nvSpPr>
            <p:cNvPr id="27" name="Left Brace 26">
              <a:extLst>
                <a:ext uri="{FF2B5EF4-FFF2-40B4-BE49-F238E27FC236}">
                  <a16:creationId xmlns:a16="http://schemas.microsoft.com/office/drawing/2014/main" id="{6FFF43F7-C525-4C95-A8F4-2571E4E42946}"/>
                </a:ext>
              </a:extLst>
            </p:cNvPr>
            <p:cNvSpPr/>
            <p:nvPr/>
          </p:nvSpPr>
          <p:spPr>
            <a:xfrm rot="16200000">
              <a:off x="5228581" y="2009009"/>
              <a:ext cx="277425" cy="267365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8" name="TextBox 27">
              <a:extLst>
                <a:ext uri="{FF2B5EF4-FFF2-40B4-BE49-F238E27FC236}">
                  <a16:creationId xmlns:a16="http://schemas.microsoft.com/office/drawing/2014/main" id="{241ECDFC-B2A3-4136-8C7A-E17EAD8E8D7B}"/>
                </a:ext>
              </a:extLst>
            </p:cNvPr>
            <p:cNvSpPr txBox="1"/>
            <p:nvPr/>
          </p:nvSpPr>
          <p:spPr>
            <a:xfrm>
              <a:off x="4963175" y="3480656"/>
              <a:ext cx="808235" cy="369332"/>
            </a:xfrm>
            <a:prstGeom prst="rect">
              <a:avLst/>
            </a:prstGeom>
            <a:noFill/>
          </p:spPr>
          <p:txBody>
            <a:bodyPr wrap="none" rtlCol="0">
              <a:spAutoFit/>
            </a:bodyPr>
            <a:lstStyle/>
            <a:p>
              <a:r>
                <a:rPr lang="en-US" altLang="zh-CN" dirty="0"/>
                <a:t>MCID</a:t>
              </a:r>
              <a:endParaRPr lang="zh-CN" altLang="en-US" dirty="0"/>
            </a:p>
          </p:txBody>
        </p:sp>
      </p:grpSp>
    </p:spTree>
    <p:extLst>
      <p:ext uri="{BB962C8B-B14F-4D97-AF65-F5344CB8AC3E}">
        <p14:creationId xmlns:p14="http://schemas.microsoft.com/office/powerpoint/2010/main" val="685290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2E548-7734-4687-813B-34AF26C3ACA7}"/>
              </a:ext>
            </a:extLst>
          </p:cNvPr>
          <p:cNvSpPr>
            <a:spLocks noGrp="1"/>
          </p:cNvSpPr>
          <p:nvPr>
            <p:ph type="title"/>
          </p:nvPr>
        </p:nvSpPr>
        <p:spPr/>
        <p:txBody>
          <a:bodyPr/>
          <a:lstStyle/>
          <a:p>
            <a:r>
              <a:rPr lang="en-US" altLang="zh-CN" dirty="0"/>
              <a:t>Dual-criterion Design</a:t>
            </a:r>
            <a:br>
              <a:rPr lang="en-US" altLang="zh-CN" dirty="0"/>
            </a:br>
            <a:r>
              <a:rPr lang="en-US" altLang="zh-CN" sz="2000" dirty="0"/>
              <a:t>Design</a:t>
            </a:r>
            <a:r>
              <a:rPr lang="zh-CN" altLang="en-US" sz="2000" dirty="0"/>
              <a:t> </a:t>
            </a:r>
            <a:r>
              <a:rPr lang="en-US" altLang="zh-CN" sz="2000" dirty="0"/>
              <a:t>parameters</a:t>
            </a:r>
            <a:r>
              <a:rPr lang="zh-CN" altLang="en-US" sz="2000" dirty="0"/>
              <a:t> </a:t>
            </a:r>
            <a:r>
              <a:rPr lang="en-US" altLang="zh-CN" sz="2000" dirty="0"/>
              <a:t>—— effect</a:t>
            </a:r>
            <a:r>
              <a:rPr lang="zh-CN" altLang="en-US" sz="2000" dirty="0"/>
              <a:t> </a:t>
            </a:r>
            <a:r>
              <a:rPr lang="en-US" altLang="zh-CN" sz="2000" dirty="0"/>
              <a:t>boundary</a:t>
            </a:r>
            <a:endParaRPr lang="zh-CN" altLang="en-US" sz="2400" dirty="0"/>
          </a:p>
        </p:txBody>
      </p:sp>
      <p:sp>
        <p:nvSpPr>
          <p:cNvPr id="3" name="Footer Placeholder 2">
            <a:extLst>
              <a:ext uri="{FF2B5EF4-FFF2-40B4-BE49-F238E27FC236}">
                <a16:creationId xmlns:a16="http://schemas.microsoft.com/office/drawing/2014/main" id="{CA23F27B-41B2-44AA-9CB3-B2E8E6410AE6}"/>
              </a:ext>
            </a:extLst>
          </p:cNvPr>
          <p:cNvSpPr>
            <a:spLocks noGrp="1"/>
          </p:cNvSpPr>
          <p:nvPr>
            <p:ph type="ftr" sz="quarter" idx="11"/>
          </p:nvPr>
        </p:nvSpPr>
        <p:spPr/>
        <p:txBody>
          <a:bodyPr/>
          <a:lstStyle/>
          <a:p>
            <a:r>
              <a:rPr lang="en-US" altLang="zh-CN"/>
              <a:t>Copyright©Simcere Zaiming Pharmaceutical Co., Ltd. ALL RIGHTS RESERVED</a:t>
            </a:r>
            <a:endParaRPr lang="zh-CN" altLang="en-US"/>
          </a:p>
        </p:txBody>
      </p:sp>
      <p:sp>
        <p:nvSpPr>
          <p:cNvPr id="4" name="Slide Number Placeholder 3">
            <a:extLst>
              <a:ext uri="{FF2B5EF4-FFF2-40B4-BE49-F238E27FC236}">
                <a16:creationId xmlns:a16="http://schemas.microsoft.com/office/drawing/2014/main" id="{B18809E3-FF54-40CA-A3E0-582E0720BE9E}"/>
              </a:ext>
            </a:extLst>
          </p:cNvPr>
          <p:cNvSpPr>
            <a:spLocks noGrp="1"/>
          </p:cNvSpPr>
          <p:nvPr>
            <p:ph type="sldNum" sz="quarter" idx="12"/>
          </p:nvPr>
        </p:nvSpPr>
        <p:spPr/>
        <p:txBody>
          <a:bodyPr/>
          <a:lstStyle/>
          <a:p>
            <a:fld id="{E4B38883-E1FC-4E66-8A2B-D2BAE752E622}" type="slidenum">
              <a:rPr lang="zh-CN" altLang="en-US" smtClean="0"/>
              <a:t>7</a:t>
            </a:fld>
            <a:r>
              <a:rPr lang="zh-CN" altLang="en-US"/>
              <a:t>丨</a:t>
            </a:r>
          </a:p>
        </p:txBody>
      </p:sp>
      <mc:AlternateContent xmlns:mc="http://schemas.openxmlformats.org/markup-compatibility/2006">
        <mc:Choice xmlns:a14="http://schemas.microsoft.com/office/drawing/2010/main" Requires="a14">
          <p:sp>
            <p:nvSpPr>
              <p:cNvPr id="5" name="Content Placeholder 4">
                <a:extLst>
                  <a:ext uri="{FF2B5EF4-FFF2-40B4-BE49-F238E27FC236}">
                    <a16:creationId xmlns:a16="http://schemas.microsoft.com/office/drawing/2014/main" id="{837DA16D-2AC2-40E8-B7EE-7B733A248EB0}"/>
                  </a:ext>
                </a:extLst>
              </p:cNvPr>
              <p:cNvSpPr>
                <a:spLocks noGrp="1"/>
              </p:cNvSpPr>
              <p:nvPr>
                <p:ph sz="quarter" idx="15"/>
              </p:nvPr>
            </p:nvSpPr>
            <p:spPr>
              <a:xfrm>
                <a:off x="297181" y="1174081"/>
                <a:ext cx="11597638" cy="2421375"/>
              </a:xfrm>
            </p:spPr>
            <p:txBody>
              <a:bodyPr>
                <a:normAutofit fontScale="92500" lnSpcReduction="10000"/>
              </a:bodyPr>
              <a:lstStyle/>
              <a:p>
                <a:r>
                  <a:rPr lang="en-US" altLang="zh-CN" dirty="0"/>
                  <a:t>Futility boundary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𝑐𝑢𝑡</m:t>
                        </m:r>
                      </m:e>
                      <m:sub>
                        <m:r>
                          <a:rPr lang="en-US" altLang="zh-CN" i="1" dirty="0">
                            <a:latin typeface="Cambria Math" panose="02040503050406030204" pitchFamily="18" charset="0"/>
                          </a:rPr>
                          <m:t>𝑓𝑢𝑡</m:t>
                        </m:r>
                      </m:sub>
                    </m:sSub>
                    <m:r>
                      <a:rPr lang="en-US" altLang="zh-CN" i="1" dirty="0">
                        <a:latin typeface="Cambria Math" panose="02040503050406030204" pitchFamily="18" charset="0"/>
                      </a:rPr>
                      <m:t> </m:t>
                    </m:r>
                  </m:oMath>
                </a14:m>
                <a:r>
                  <a:rPr lang="en-US" altLang="zh-CN" dirty="0"/>
                  <a:t>): min requirement of treatment effect, below which the drug is not worthy for further development.</a:t>
                </a:r>
              </a:p>
              <a:p>
                <a:pPr marL="0" indent="0">
                  <a:buNone/>
                </a:pPr>
                <a:r>
                  <a:rPr lang="en-US" altLang="zh-CN" dirty="0"/>
                  <a:t>                   Typical</a:t>
                </a:r>
                <a:r>
                  <a:rPr lang="zh-CN" altLang="en-US" dirty="0"/>
                  <a:t> </a:t>
                </a:r>
                <a:r>
                  <a:rPr lang="en-US" altLang="zh-CN" dirty="0"/>
                  <a:t>choice:</a:t>
                </a:r>
                <a:r>
                  <a:rPr lang="zh-CN" altLang="en-US" dirty="0"/>
                  <a:t> </a:t>
                </a:r>
                <a:r>
                  <a:rPr lang="en-US" altLang="zh-CN" dirty="0"/>
                  <a:t>SOC/benchmark</a:t>
                </a:r>
              </a:p>
              <a:p>
                <a:pPr marL="0" indent="0">
                  <a:buNone/>
                </a:pPr>
                <a:endParaRPr lang="en-US" altLang="zh-CN" dirty="0"/>
              </a:p>
              <a:p>
                <a:r>
                  <a:rPr lang="en-US" altLang="zh-CN" dirty="0"/>
                  <a:t>Efficacy boundary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𝑐𝑢𝑡</m:t>
                        </m:r>
                      </m:e>
                      <m:sub>
                        <m:r>
                          <a:rPr lang="en-US" altLang="zh-CN" i="1" dirty="0">
                            <a:latin typeface="Cambria Math" panose="02040503050406030204" pitchFamily="18" charset="0"/>
                          </a:rPr>
                          <m:t>𝑒𝑓𝑓</m:t>
                        </m:r>
                      </m:sub>
                    </m:sSub>
                  </m:oMath>
                </a14:m>
                <a:r>
                  <a:rPr lang="en-US" altLang="zh-CN" dirty="0"/>
                  <a:t>): min clinically important difference over futility boundary.</a:t>
                </a:r>
              </a:p>
              <a:p>
                <a:pPr marL="0" indent="0">
                  <a:buNone/>
                </a:pPr>
                <a:r>
                  <a:rPr lang="en-US" altLang="zh-CN" dirty="0"/>
                  <a:t>                    Typical choice: SOC/benchmark</a:t>
                </a:r>
                <a:r>
                  <a:rPr lang="zh-CN" altLang="en-US" dirty="0"/>
                  <a:t> </a:t>
                </a:r>
                <a:r>
                  <a:rPr lang="en-US" altLang="zh-CN" dirty="0"/>
                  <a:t>+ MCID</a:t>
                </a:r>
              </a:p>
            </p:txBody>
          </p:sp>
        </mc:Choice>
        <mc:Fallback>
          <p:sp>
            <p:nvSpPr>
              <p:cNvPr id="5" name="Content Placeholder 4">
                <a:extLst>
                  <a:ext uri="{FF2B5EF4-FFF2-40B4-BE49-F238E27FC236}">
                    <a16:creationId xmlns:a16="http://schemas.microsoft.com/office/drawing/2014/main" id="{837DA16D-2AC2-40E8-B7EE-7B733A248EB0}"/>
                  </a:ext>
                </a:extLst>
              </p:cNvPr>
              <p:cNvSpPr>
                <a:spLocks noGrp="1" noRot="1" noChangeAspect="1" noMove="1" noResize="1" noEditPoints="1" noAdjustHandles="1" noChangeArrowheads="1" noChangeShapeType="1" noTextEdit="1"/>
              </p:cNvSpPr>
              <p:nvPr>
                <p:ph sz="quarter" idx="15"/>
              </p:nvPr>
            </p:nvSpPr>
            <p:spPr>
              <a:xfrm>
                <a:off x="297181" y="1174081"/>
                <a:ext cx="11597638" cy="2421375"/>
              </a:xfrm>
              <a:blipFill>
                <a:blip r:embed="rId2"/>
                <a:stretch>
                  <a:fillRect l="-631" t="-4030" r="-47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EA13DE3A-12E3-4CF9-86F3-5B41430E398A}"/>
                  </a:ext>
                </a:extLst>
              </p:cNvPr>
              <p:cNvSpPr txBox="1"/>
              <p:nvPr/>
            </p:nvSpPr>
            <p:spPr>
              <a:xfrm>
                <a:off x="720884" y="4026254"/>
                <a:ext cx="10750232" cy="2340256"/>
              </a:xfrm>
              <a:prstGeom prst="rect">
                <a:avLst/>
              </a:prstGeom>
              <a:noFill/>
            </p:spPr>
            <p:txBody>
              <a:bodyPr wrap="square" rtlCol="0">
                <a:spAutoFit/>
              </a:bodyPr>
              <a:lstStyle/>
              <a:p>
                <a:r>
                  <a:rPr lang="en-US" altLang="zh-CN" sz="2000" dirty="0"/>
                  <a:t>Principle</a:t>
                </a:r>
                <a:r>
                  <a:rPr lang="zh-CN" altLang="en-US" sz="2000" dirty="0"/>
                  <a:t> </a:t>
                </a:r>
                <a:r>
                  <a:rPr lang="en-US" altLang="zh-CN" sz="2000" dirty="0"/>
                  <a:t>1: high confidence that the effect of investigational drug is better than futility boundary</a:t>
                </a:r>
                <a:endParaRPr lang="en-US" altLang="zh-CN" sz="2000" i="1" dirty="0">
                  <a:latin typeface="Cambria Math" panose="02040503050406030204" pitchFamily="18" charset="0"/>
                </a:endParaRPr>
              </a:p>
              <a:p>
                <a14:m>
                  <m:oMathPara xmlns:m="http://schemas.openxmlformats.org/officeDocument/2006/math">
                    <m:oMathParaPr>
                      <m:jc m:val="centerGroup"/>
                    </m:oMathParaPr>
                    <m:oMath xmlns:m="http://schemas.openxmlformats.org/officeDocument/2006/math">
                      <m:r>
                        <m:rPr>
                          <m:sty m:val="p"/>
                        </m:rPr>
                        <a:rPr lang="en-US" altLang="zh-CN" sz="2000" i="1" dirty="0">
                          <a:latin typeface="Cambria Math" panose="02040503050406030204" pitchFamily="18" charset="0"/>
                        </a:rPr>
                        <m:t>P</m:t>
                      </m:r>
                      <m:d>
                        <m:dPr>
                          <m:ctrlPr>
                            <a:rPr lang="en-US" altLang="zh-CN" sz="2000" i="1" dirty="0">
                              <a:latin typeface="Cambria Math" panose="02040503050406030204" pitchFamily="18" charset="0"/>
                            </a:rPr>
                          </m:ctrlPr>
                        </m:dPr>
                        <m:e>
                          <m:r>
                            <a:rPr lang="en-US" altLang="zh-CN" sz="2000" i="1" dirty="0">
                              <a:latin typeface="Cambria Math" panose="02040503050406030204" pitchFamily="18" charset="0"/>
                            </a:rPr>
                            <m:t>𝐸𝐹𝐹</m:t>
                          </m:r>
                          <m:r>
                            <a:rPr lang="en-US" altLang="zh-CN" sz="2000" i="1" dirty="0">
                              <a:latin typeface="Cambria Math" panose="02040503050406030204" pitchFamily="18" charset="0"/>
                            </a:rPr>
                            <m:t>&gt; </m:t>
                          </m:r>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𝑐𝑢𝑡</m:t>
                              </m:r>
                            </m:e>
                            <m:sub>
                              <m:r>
                                <a:rPr lang="en-US" altLang="zh-CN" sz="2000" i="1" dirty="0">
                                  <a:latin typeface="Cambria Math" panose="02040503050406030204" pitchFamily="18" charset="0"/>
                                </a:rPr>
                                <m:t>𝑓𝑢𝑡</m:t>
                              </m:r>
                            </m:sub>
                          </m:sSub>
                        </m:e>
                      </m:d>
                      <m:r>
                        <a:rPr lang="en-US" altLang="zh-CN" sz="2000" i="1" dirty="0">
                          <a:latin typeface="Cambria Math" panose="02040503050406030204" pitchFamily="18" charset="0"/>
                        </a:rPr>
                        <m:t>&gt;</m:t>
                      </m:r>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𝑝</m:t>
                          </m:r>
                        </m:e>
                        <m:sub>
                          <m:r>
                            <a:rPr lang="en-US" altLang="zh-CN" sz="2000" i="1" dirty="0">
                              <a:latin typeface="Cambria Math" panose="02040503050406030204" pitchFamily="18" charset="0"/>
                            </a:rPr>
                            <m:t>𝑓𝑢𝑡</m:t>
                          </m:r>
                        </m:sub>
                      </m:sSub>
                    </m:oMath>
                  </m:oMathPara>
                </a14:m>
                <a:endParaRPr lang="en-US" altLang="zh-CN" sz="2000" dirty="0"/>
              </a:p>
              <a:p>
                <a:endParaRPr lang="en-US" altLang="zh-CN" sz="2000" dirty="0"/>
              </a:p>
              <a:p>
                <a:r>
                  <a:rPr lang="en-US" altLang="zh-CN" sz="2000" dirty="0"/>
                  <a:t>Principle</a:t>
                </a:r>
                <a:r>
                  <a:rPr lang="zh-CN" altLang="en-US" sz="2000" dirty="0"/>
                  <a:t> </a:t>
                </a:r>
                <a:r>
                  <a:rPr lang="en-US" altLang="zh-CN" sz="2000" dirty="0"/>
                  <a:t>2: moderate confidence that the drug effect is on par/higher than efficacy boundary</a:t>
                </a:r>
              </a:p>
              <a:p>
                <a:pPr/>
                <a14:m>
                  <m:oMathPara xmlns:m="http://schemas.openxmlformats.org/officeDocument/2006/math">
                    <m:oMathParaPr>
                      <m:jc m:val="center"/>
                    </m:oMathParaPr>
                    <m:oMath xmlns:m="http://schemas.openxmlformats.org/officeDocument/2006/math">
                      <m:r>
                        <m:rPr>
                          <m:sty m:val="p"/>
                        </m:rPr>
                        <a:rPr lang="en-US" altLang="zh-CN" sz="2000" i="1" dirty="0">
                          <a:latin typeface="Cambria Math" panose="02040503050406030204" pitchFamily="18" charset="0"/>
                        </a:rPr>
                        <m:t>P</m:t>
                      </m:r>
                      <m:d>
                        <m:dPr>
                          <m:ctrlPr>
                            <a:rPr lang="en-US" altLang="zh-CN" sz="2000" i="1" dirty="0">
                              <a:latin typeface="Cambria Math" panose="02040503050406030204" pitchFamily="18" charset="0"/>
                            </a:rPr>
                          </m:ctrlPr>
                        </m:dPr>
                        <m:e>
                          <m:r>
                            <a:rPr lang="en-US" altLang="zh-CN" sz="2000" i="1" dirty="0">
                              <a:latin typeface="Cambria Math" panose="02040503050406030204" pitchFamily="18" charset="0"/>
                            </a:rPr>
                            <m:t>𝐸𝐹𝐹</m:t>
                          </m:r>
                          <m:r>
                            <a:rPr lang="en-US" altLang="zh-CN" sz="2000" i="1" dirty="0">
                              <a:latin typeface="Cambria Math" panose="02040503050406030204" pitchFamily="18" charset="0"/>
                            </a:rPr>
                            <m:t>&gt; </m:t>
                          </m:r>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𝑐𝑢𝑡</m:t>
                              </m:r>
                            </m:e>
                            <m:sub>
                              <m:r>
                                <a:rPr lang="en-US" altLang="zh-CN" sz="2000" i="1" dirty="0">
                                  <a:latin typeface="Cambria Math" panose="02040503050406030204" pitchFamily="18" charset="0"/>
                                </a:rPr>
                                <m:t>𝑒𝑓𝑓</m:t>
                              </m:r>
                            </m:sub>
                          </m:sSub>
                        </m:e>
                      </m:d>
                      <m:r>
                        <a:rPr lang="en-US" altLang="zh-CN" sz="2000" i="1" dirty="0">
                          <a:latin typeface="Cambria Math" panose="02040503050406030204" pitchFamily="18" charset="0"/>
                        </a:rPr>
                        <m:t>&gt;</m:t>
                      </m:r>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𝑝</m:t>
                          </m:r>
                        </m:e>
                        <m:sub>
                          <m:r>
                            <a:rPr lang="en-US" altLang="zh-CN" sz="2000" i="1" dirty="0">
                              <a:latin typeface="Cambria Math" panose="02040503050406030204" pitchFamily="18" charset="0"/>
                            </a:rPr>
                            <m:t>𝑒𝑓𝑓</m:t>
                          </m:r>
                        </m:sub>
                      </m:sSub>
                    </m:oMath>
                  </m:oMathPara>
                </a14:m>
                <a:endParaRPr lang="zh-CN" altLang="en-US" sz="2000" dirty="0"/>
              </a:p>
            </p:txBody>
          </p:sp>
        </mc:Choice>
        <mc:Fallback>
          <p:sp>
            <p:nvSpPr>
              <p:cNvPr id="7" name="TextBox 6">
                <a:extLst>
                  <a:ext uri="{FF2B5EF4-FFF2-40B4-BE49-F238E27FC236}">
                    <a16:creationId xmlns:a16="http://schemas.microsoft.com/office/drawing/2014/main" id="{EA13DE3A-12E3-4CF9-86F3-5B41430E398A}"/>
                  </a:ext>
                </a:extLst>
              </p:cNvPr>
              <p:cNvSpPr txBox="1">
                <a:spLocks noRot="1" noChangeAspect="1" noMove="1" noResize="1" noEditPoints="1" noAdjustHandles="1" noChangeArrowheads="1" noChangeShapeType="1" noTextEdit="1"/>
              </p:cNvSpPr>
              <p:nvPr/>
            </p:nvSpPr>
            <p:spPr>
              <a:xfrm>
                <a:off x="720884" y="4026254"/>
                <a:ext cx="10750232" cy="2340256"/>
              </a:xfrm>
              <a:prstGeom prst="rect">
                <a:avLst/>
              </a:prstGeom>
              <a:blipFill>
                <a:blip r:embed="rId3"/>
                <a:stretch>
                  <a:fillRect l="-567" t="-1302" r="-850" b="-104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54317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108CD-BAAF-491D-B648-4FB1AF9A4292}"/>
              </a:ext>
            </a:extLst>
          </p:cNvPr>
          <p:cNvSpPr>
            <a:spLocks noGrp="1"/>
          </p:cNvSpPr>
          <p:nvPr>
            <p:ph type="title"/>
          </p:nvPr>
        </p:nvSpPr>
        <p:spPr/>
        <p:txBody>
          <a:bodyPr/>
          <a:lstStyle/>
          <a:p>
            <a:r>
              <a:rPr lang="en-US" altLang="zh-CN" dirty="0"/>
              <a:t>Dual-criterion Design</a:t>
            </a:r>
            <a:br>
              <a:rPr lang="en-US" altLang="zh-CN" dirty="0"/>
            </a:br>
            <a:r>
              <a:rPr lang="en-US" altLang="zh-CN" sz="2000" dirty="0"/>
              <a:t>Design</a:t>
            </a:r>
            <a:r>
              <a:rPr lang="zh-CN" altLang="en-US" sz="2000" dirty="0"/>
              <a:t> </a:t>
            </a:r>
            <a:r>
              <a:rPr lang="en-US" altLang="zh-CN" sz="2000" dirty="0"/>
              <a:t>parameters —— signal strength</a:t>
            </a:r>
            <a:endParaRPr lang="zh-CN" altLang="en-US" sz="2400" dirty="0"/>
          </a:p>
        </p:txBody>
      </p:sp>
      <p:sp>
        <p:nvSpPr>
          <p:cNvPr id="3" name="Footer Placeholder 2">
            <a:extLst>
              <a:ext uri="{FF2B5EF4-FFF2-40B4-BE49-F238E27FC236}">
                <a16:creationId xmlns:a16="http://schemas.microsoft.com/office/drawing/2014/main" id="{703DA208-F1F5-4970-B005-76A0B225ED52}"/>
              </a:ext>
            </a:extLst>
          </p:cNvPr>
          <p:cNvSpPr>
            <a:spLocks noGrp="1"/>
          </p:cNvSpPr>
          <p:nvPr>
            <p:ph type="ftr" sz="quarter" idx="11"/>
          </p:nvPr>
        </p:nvSpPr>
        <p:spPr/>
        <p:txBody>
          <a:bodyPr/>
          <a:lstStyle/>
          <a:p>
            <a:r>
              <a:rPr lang="en-US" altLang="zh-CN"/>
              <a:t>Copyright©Simcere Zaiming Pharmaceutical Co., Ltd. ALL RIGHTS RESERVED</a:t>
            </a:r>
            <a:endParaRPr lang="zh-CN" altLang="en-US"/>
          </a:p>
        </p:txBody>
      </p:sp>
      <p:sp>
        <p:nvSpPr>
          <p:cNvPr id="4" name="Slide Number Placeholder 3">
            <a:extLst>
              <a:ext uri="{FF2B5EF4-FFF2-40B4-BE49-F238E27FC236}">
                <a16:creationId xmlns:a16="http://schemas.microsoft.com/office/drawing/2014/main" id="{0F23445E-D454-4F7D-AEDE-B80C2DDE00E7}"/>
              </a:ext>
            </a:extLst>
          </p:cNvPr>
          <p:cNvSpPr>
            <a:spLocks noGrp="1"/>
          </p:cNvSpPr>
          <p:nvPr>
            <p:ph type="sldNum" sz="quarter" idx="12"/>
          </p:nvPr>
        </p:nvSpPr>
        <p:spPr/>
        <p:txBody>
          <a:bodyPr/>
          <a:lstStyle/>
          <a:p>
            <a:fld id="{E4B38883-E1FC-4E66-8A2B-D2BAE752E622}" type="slidenum">
              <a:rPr lang="zh-CN" altLang="en-US" smtClean="0"/>
              <a:t>8</a:t>
            </a:fld>
            <a:r>
              <a:rPr lang="zh-CN" altLang="en-US"/>
              <a:t>丨</a:t>
            </a:r>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4F9A4C73-CC29-4711-B3F7-6B9038EEEA75}"/>
                  </a:ext>
                </a:extLst>
              </p:cNvPr>
              <p:cNvSpPr txBox="1"/>
              <p:nvPr/>
            </p:nvSpPr>
            <p:spPr>
              <a:xfrm>
                <a:off x="1702314" y="2134983"/>
                <a:ext cx="9119566" cy="890244"/>
              </a:xfrm>
              <a:prstGeom prst="rect">
                <a:avLst/>
              </a:prstGeom>
              <a:noFill/>
            </p:spPr>
            <p:txBody>
              <a:bodyPr wrap="square" rtlCol="0">
                <a:spAutoFit/>
              </a:bodyPr>
              <a:lstStyle/>
              <a:p>
                <a:pPr marL="342900" indent="-342900">
                  <a:buFont typeface="Arial" panose="020B0604020202020204" pitchFamily="34" charset="0"/>
                  <a:buChar char="•"/>
                </a:pPr>
                <a14:m>
                  <m:oMath xmlns:m="http://schemas.openxmlformats.org/officeDocument/2006/math">
                    <m:r>
                      <a:rPr lang="en-US" altLang="zh-CN" sz="2400" b="0" i="1" dirty="0" smtClean="0">
                        <a:latin typeface="Cambria Math" panose="02040503050406030204" pitchFamily="18" charset="0"/>
                      </a:rPr>
                      <m:t>1 </m:t>
                    </m:r>
                    <m:r>
                      <a:rPr lang="en-US" altLang="zh-CN" sz="2400" i="1" dirty="0">
                        <a:latin typeface="Cambria Math" panose="02040503050406030204" pitchFamily="18" charset="0"/>
                      </a:rPr>
                      <m:t>−</m:t>
                    </m:r>
                    <m:r>
                      <a:rPr lang="en-US" altLang="zh-CN" sz="2400" b="0" i="1" dirty="0" smtClean="0">
                        <a:latin typeface="Cambria Math" panose="02040503050406030204" pitchFamily="18" charset="0"/>
                      </a:rPr>
                      <m:t> </m:t>
                    </m:r>
                    <m:sSub>
                      <m:sSubPr>
                        <m:ctrlPr>
                          <a:rPr lang="en-US" altLang="zh-CN" sz="2400" i="1" dirty="0">
                            <a:latin typeface="Cambria Math" panose="02040503050406030204" pitchFamily="18" charset="0"/>
                          </a:rPr>
                        </m:ctrlPr>
                      </m:sSubPr>
                      <m:e>
                        <m:r>
                          <a:rPr lang="en-US" altLang="zh-CN" sz="2400" i="1" dirty="0">
                            <a:latin typeface="Cambria Math" panose="02040503050406030204" pitchFamily="18" charset="0"/>
                          </a:rPr>
                          <m:t>𝑝</m:t>
                        </m:r>
                      </m:e>
                      <m:sub>
                        <m:r>
                          <a:rPr lang="en-US" altLang="zh-CN" sz="2400" b="0" i="1" dirty="0" smtClean="0">
                            <a:latin typeface="Cambria Math" panose="02040503050406030204" pitchFamily="18" charset="0"/>
                          </a:rPr>
                          <m:t>𝑓𝑢𝑡</m:t>
                        </m:r>
                      </m:sub>
                    </m:sSub>
                    <m:r>
                      <a:rPr lang="en-US" altLang="zh-CN" sz="2400" i="1" dirty="0">
                        <a:latin typeface="Cambria Math" panose="02040503050406030204" pitchFamily="18" charset="0"/>
                        <a:ea typeface="Cambria Math" panose="02040503050406030204" pitchFamily="18" charset="0"/>
                      </a:rPr>
                      <m:t>∈ </m:t>
                    </m:r>
                    <m:d>
                      <m:dPr>
                        <m:begChr m:val="["/>
                        <m:endChr m:val="]"/>
                        <m:ctrlPr>
                          <a:rPr lang="en-US" altLang="zh-CN" sz="2400" i="1" dirty="0">
                            <a:latin typeface="Cambria Math" panose="02040503050406030204" pitchFamily="18" charset="0"/>
                            <a:ea typeface="Cambria Math" panose="02040503050406030204" pitchFamily="18" charset="0"/>
                          </a:rPr>
                        </m:ctrlPr>
                      </m:dPr>
                      <m:e>
                        <m:r>
                          <a:rPr lang="en-US" altLang="zh-CN" sz="2400" i="1" dirty="0">
                            <a:latin typeface="Cambria Math" panose="02040503050406030204" pitchFamily="18" charset="0"/>
                            <a:ea typeface="Cambria Math" panose="02040503050406030204" pitchFamily="18" charset="0"/>
                          </a:rPr>
                          <m:t>0.</m:t>
                        </m:r>
                        <m:r>
                          <a:rPr lang="en-US" altLang="zh-CN" sz="2400" b="0" i="1" dirty="0" smtClean="0">
                            <a:latin typeface="Cambria Math" panose="02040503050406030204" pitchFamily="18" charset="0"/>
                            <a:ea typeface="Cambria Math" panose="02040503050406030204" pitchFamily="18" charset="0"/>
                          </a:rPr>
                          <m:t>0</m:t>
                        </m:r>
                        <m:r>
                          <a:rPr lang="en-US" altLang="zh-CN" sz="2400" i="1" dirty="0">
                            <a:latin typeface="Cambria Math" panose="02040503050406030204" pitchFamily="18" charset="0"/>
                            <a:ea typeface="Cambria Math" panose="02040503050406030204" pitchFamily="18" charset="0"/>
                          </a:rPr>
                          <m:t>5, 0.</m:t>
                        </m:r>
                        <m:r>
                          <a:rPr lang="en-US" altLang="zh-CN" sz="2400" b="0" i="1" dirty="0" smtClean="0">
                            <a:latin typeface="Cambria Math" panose="02040503050406030204" pitchFamily="18" charset="0"/>
                            <a:ea typeface="Cambria Math" panose="02040503050406030204" pitchFamily="18" charset="0"/>
                          </a:rPr>
                          <m:t>15</m:t>
                        </m:r>
                      </m:e>
                    </m:d>
                  </m:oMath>
                </a14:m>
                <a:r>
                  <a:rPr lang="en-US" altLang="zh-CN" sz="2400" b="0" dirty="0">
                    <a:ea typeface="Cambria Math" panose="02040503050406030204" pitchFamily="18" charset="0"/>
                  </a:rPr>
                  <a:t>  </a:t>
                </a:r>
                <a:r>
                  <a:rPr lang="en-US" altLang="zh-CN" sz="2400" dirty="0"/>
                  <a:t>——  can be related to Type-I error</a:t>
                </a:r>
              </a:p>
              <a:p>
                <a:pPr marL="342900" indent="-342900">
                  <a:buFont typeface="Arial" panose="020B0604020202020204" pitchFamily="34" charset="0"/>
                  <a:buChar char="•"/>
                </a:pPr>
                <a14:m>
                  <m:oMath xmlns:m="http://schemas.openxmlformats.org/officeDocument/2006/math">
                    <m:sSub>
                      <m:sSubPr>
                        <m:ctrlPr>
                          <a:rPr lang="en-US" altLang="zh-CN" sz="2400" i="1" dirty="0">
                            <a:latin typeface="Cambria Math" panose="02040503050406030204" pitchFamily="18" charset="0"/>
                          </a:rPr>
                        </m:ctrlPr>
                      </m:sSubPr>
                      <m:e>
                        <m:r>
                          <a:rPr lang="en-US" altLang="zh-CN" sz="2400" i="1" dirty="0">
                            <a:latin typeface="Cambria Math" panose="02040503050406030204" pitchFamily="18" charset="0"/>
                          </a:rPr>
                          <m:t>𝑝</m:t>
                        </m:r>
                      </m:e>
                      <m:sub>
                        <m:r>
                          <a:rPr lang="en-US" altLang="zh-CN" sz="2400" i="1" dirty="0">
                            <a:latin typeface="Cambria Math" panose="02040503050406030204" pitchFamily="18" charset="0"/>
                          </a:rPr>
                          <m:t>𝑒𝑓𝑓</m:t>
                        </m:r>
                      </m:sub>
                    </m:sSub>
                    <m:r>
                      <a:rPr lang="en-US" altLang="zh-CN" sz="2400" i="1" dirty="0">
                        <a:latin typeface="Cambria Math" panose="02040503050406030204" pitchFamily="18" charset="0"/>
                        <a:ea typeface="Cambria Math" panose="02040503050406030204" pitchFamily="18" charset="0"/>
                      </a:rPr>
                      <m:t>∈ </m:t>
                    </m:r>
                    <m:d>
                      <m:dPr>
                        <m:begChr m:val="["/>
                        <m:endChr m:val="]"/>
                        <m:ctrlPr>
                          <a:rPr lang="en-US" altLang="zh-CN" sz="2400" i="1" dirty="0">
                            <a:latin typeface="Cambria Math" panose="02040503050406030204" pitchFamily="18" charset="0"/>
                            <a:ea typeface="Cambria Math" panose="02040503050406030204" pitchFamily="18" charset="0"/>
                          </a:rPr>
                        </m:ctrlPr>
                      </m:dPr>
                      <m:e>
                        <m:r>
                          <a:rPr lang="en-US" altLang="zh-CN" sz="2400" i="1" dirty="0">
                            <a:latin typeface="Cambria Math" panose="02040503050406030204" pitchFamily="18" charset="0"/>
                            <a:ea typeface="Cambria Math" panose="02040503050406030204" pitchFamily="18" charset="0"/>
                          </a:rPr>
                          <m:t>0.5, 0.67</m:t>
                        </m:r>
                      </m:e>
                    </m:d>
                  </m:oMath>
                </a14:m>
                <a:r>
                  <a:rPr lang="zh-CN" altLang="en-US" sz="2400" dirty="0"/>
                  <a:t> </a:t>
                </a:r>
                <a:r>
                  <a:rPr lang="en-US" altLang="zh-CN" sz="2400" dirty="0"/>
                  <a:t>—— literature review</a:t>
                </a:r>
                <a:endParaRPr lang="zh-CN" altLang="en-US" sz="2400" dirty="0"/>
              </a:p>
            </p:txBody>
          </p:sp>
        </mc:Choice>
        <mc:Fallback>
          <p:sp>
            <p:nvSpPr>
              <p:cNvPr id="12" name="TextBox 11">
                <a:extLst>
                  <a:ext uri="{FF2B5EF4-FFF2-40B4-BE49-F238E27FC236}">
                    <a16:creationId xmlns:a16="http://schemas.microsoft.com/office/drawing/2014/main" id="{4F9A4C73-CC29-4711-B3F7-6B9038EEEA75}"/>
                  </a:ext>
                </a:extLst>
              </p:cNvPr>
              <p:cNvSpPr txBox="1">
                <a:spLocks noRot="1" noChangeAspect="1" noMove="1" noResize="1" noEditPoints="1" noAdjustHandles="1" noChangeArrowheads="1" noChangeShapeType="1" noTextEdit="1"/>
              </p:cNvSpPr>
              <p:nvPr/>
            </p:nvSpPr>
            <p:spPr>
              <a:xfrm>
                <a:off x="1702314" y="2134983"/>
                <a:ext cx="9119566" cy="890244"/>
              </a:xfrm>
              <a:prstGeom prst="rect">
                <a:avLst/>
              </a:prstGeom>
              <a:blipFill>
                <a:blip r:embed="rId2"/>
                <a:stretch>
                  <a:fillRect l="-869" t="-5479" b="-10959"/>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DDE5C095-3E9F-4050-8D65-8A5EDAFDE4DE}"/>
                  </a:ext>
                </a:extLst>
              </p:cNvPr>
              <p:cNvSpPr txBox="1"/>
              <p:nvPr/>
            </p:nvSpPr>
            <p:spPr>
              <a:xfrm>
                <a:off x="720884" y="4026254"/>
                <a:ext cx="10750232" cy="2340256"/>
              </a:xfrm>
              <a:prstGeom prst="rect">
                <a:avLst/>
              </a:prstGeom>
              <a:noFill/>
            </p:spPr>
            <p:txBody>
              <a:bodyPr wrap="square" rtlCol="0">
                <a:spAutoFit/>
              </a:bodyPr>
              <a:lstStyle/>
              <a:p>
                <a:r>
                  <a:rPr lang="en-US" altLang="zh-CN" sz="2000" dirty="0"/>
                  <a:t>Principle</a:t>
                </a:r>
                <a:r>
                  <a:rPr lang="zh-CN" altLang="en-US" sz="2000" dirty="0"/>
                  <a:t> </a:t>
                </a:r>
                <a:r>
                  <a:rPr lang="en-US" altLang="zh-CN" sz="2000" dirty="0"/>
                  <a:t>1: high confidence that the effect of investigational drug is better than futility boundary</a:t>
                </a:r>
                <a:endParaRPr lang="en-US" altLang="zh-CN" sz="2000" i="1" dirty="0">
                  <a:latin typeface="Cambria Math" panose="02040503050406030204" pitchFamily="18" charset="0"/>
                </a:endParaRPr>
              </a:p>
              <a:p>
                <a14:m>
                  <m:oMathPara xmlns:m="http://schemas.openxmlformats.org/officeDocument/2006/math">
                    <m:oMathParaPr>
                      <m:jc m:val="centerGroup"/>
                    </m:oMathParaPr>
                    <m:oMath xmlns:m="http://schemas.openxmlformats.org/officeDocument/2006/math">
                      <m:r>
                        <m:rPr>
                          <m:sty m:val="p"/>
                        </m:rPr>
                        <a:rPr lang="en-US" altLang="zh-CN" sz="2000" i="1" dirty="0">
                          <a:latin typeface="Cambria Math" panose="02040503050406030204" pitchFamily="18" charset="0"/>
                        </a:rPr>
                        <m:t>P</m:t>
                      </m:r>
                      <m:d>
                        <m:dPr>
                          <m:ctrlPr>
                            <a:rPr lang="en-US" altLang="zh-CN" sz="2000" i="1" dirty="0">
                              <a:latin typeface="Cambria Math" panose="02040503050406030204" pitchFamily="18" charset="0"/>
                            </a:rPr>
                          </m:ctrlPr>
                        </m:dPr>
                        <m:e>
                          <m:r>
                            <a:rPr lang="en-US" altLang="zh-CN" sz="2000" i="1" dirty="0">
                              <a:latin typeface="Cambria Math" panose="02040503050406030204" pitchFamily="18" charset="0"/>
                            </a:rPr>
                            <m:t>𝐸𝐹𝐹</m:t>
                          </m:r>
                          <m:r>
                            <a:rPr lang="en-US" altLang="zh-CN" sz="2000" i="1" dirty="0">
                              <a:latin typeface="Cambria Math" panose="02040503050406030204" pitchFamily="18" charset="0"/>
                            </a:rPr>
                            <m:t>&gt; </m:t>
                          </m:r>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𝑐𝑢𝑡</m:t>
                              </m:r>
                            </m:e>
                            <m:sub>
                              <m:r>
                                <a:rPr lang="en-US" altLang="zh-CN" sz="2000" i="1" dirty="0">
                                  <a:latin typeface="Cambria Math" panose="02040503050406030204" pitchFamily="18" charset="0"/>
                                </a:rPr>
                                <m:t>𝑓𝑢𝑡</m:t>
                              </m:r>
                            </m:sub>
                          </m:sSub>
                        </m:e>
                      </m:d>
                      <m:r>
                        <a:rPr lang="en-US" altLang="zh-CN" sz="2000" i="1" dirty="0">
                          <a:latin typeface="Cambria Math" panose="02040503050406030204" pitchFamily="18" charset="0"/>
                        </a:rPr>
                        <m:t>&gt;</m:t>
                      </m:r>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𝑝</m:t>
                          </m:r>
                        </m:e>
                        <m:sub>
                          <m:r>
                            <a:rPr lang="en-US" altLang="zh-CN" sz="2000" i="1" dirty="0">
                              <a:latin typeface="Cambria Math" panose="02040503050406030204" pitchFamily="18" charset="0"/>
                            </a:rPr>
                            <m:t>𝑓𝑢𝑡</m:t>
                          </m:r>
                        </m:sub>
                      </m:sSub>
                    </m:oMath>
                  </m:oMathPara>
                </a14:m>
                <a:endParaRPr lang="en-US" altLang="zh-CN" sz="2000" dirty="0"/>
              </a:p>
              <a:p>
                <a:endParaRPr lang="en-US" altLang="zh-CN" sz="2000" dirty="0"/>
              </a:p>
              <a:p>
                <a:r>
                  <a:rPr lang="en-US" altLang="zh-CN" sz="2000" dirty="0"/>
                  <a:t>Principle</a:t>
                </a:r>
                <a:r>
                  <a:rPr lang="zh-CN" altLang="en-US" sz="2000" dirty="0"/>
                  <a:t> </a:t>
                </a:r>
                <a:r>
                  <a:rPr lang="en-US" altLang="zh-CN" sz="2000" dirty="0"/>
                  <a:t>2: moderate confidence that the drug effect is on par/higher than efficacy boundary</a:t>
                </a:r>
              </a:p>
              <a:p>
                <a:pPr/>
                <a14:m>
                  <m:oMathPara xmlns:m="http://schemas.openxmlformats.org/officeDocument/2006/math">
                    <m:oMathParaPr>
                      <m:jc m:val="center"/>
                    </m:oMathParaPr>
                    <m:oMath xmlns:m="http://schemas.openxmlformats.org/officeDocument/2006/math">
                      <m:r>
                        <m:rPr>
                          <m:sty m:val="p"/>
                        </m:rPr>
                        <a:rPr lang="en-US" altLang="zh-CN" sz="2000" i="1" dirty="0">
                          <a:latin typeface="Cambria Math" panose="02040503050406030204" pitchFamily="18" charset="0"/>
                        </a:rPr>
                        <m:t>P</m:t>
                      </m:r>
                      <m:d>
                        <m:dPr>
                          <m:ctrlPr>
                            <a:rPr lang="en-US" altLang="zh-CN" sz="2000" i="1" dirty="0">
                              <a:latin typeface="Cambria Math" panose="02040503050406030204" pitchFamily="18" charset="0"/>
                            </a:rPr>
                          </m:ctrlPr>
                        </m:dPr>
                        <m:e>
                          <m:r>
                            <a:rPr lang="en-US" altLang="zh-CN" sz="2000" i="1" dirty="0">
                              <a:latin typeface="Cambria Math" panose="02040503050406030204" pitchFamily="18" charset="0"/>
                            </a:rPr>
                            <m:t>𝐸𝐹𝐹</m:t>
                          </m:r>
                          <m:r>
                            <a:rPr lang="en-US" altLang="zh-CN" sz="2000" i="1" dirty="0">
                              <a:latin typeface="Cambria Math" panose="02040503050406030204" pitchFamily="18" charset="0"/>
                            </a:rPr>
                            <m:t>&gt; </m:t>
                          </m:r>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𝑐𝑢𝑡</m:t>
                              </m:r>
                            </m:e>
                            <m:sub>
                              <m:r>
                                <a:rPr lang="en-US" altLang="zh-CN" sz="2000" i="1" dirty="0">
                                  <a:latin typeface="Cambria Math" panose="02040503050406030204" pitchFamily="18" charset="0"/>
                                </a:rPr>
                                <m:t>𝑒𝑓𝑓</m:t>
                              </m:r>
                            </m:sub>
                          </m:sSub>
                        </m:e>
                      </m:d>
                      <m:r>
                        <a:rPr lang="en-US" altLang="zh-CN" sz="2000" i="1" dirty="0">
                          <a:latin typeface="Cambria Math" panose="02040503050406030204" pitchFamily="18" charset="0"/>
                        </a:rPr>
                        <m:t>&gt;</m:t>
                      </m:r>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𝑝</m:t>
                          </m:r>
                        </m:e>
                        <m:sub>
                          <m:r>
                            <a:rPr lang="en-US" altLang="zh-CN" sz="2000" i="1" dirty="0">
                              <a:latin typeface="Cambria Math" panose="02040503050406030204" pitchFamily="18" charset="0"/>
                            </a:rPr>
                            <m:t>𝑒𝑓𝑓</m:t>
                          </m:r>
                        </m:sub>
                      </m:sSub>
                    </m:oMath>
                  </m:oMathPara>
                </a14:m>
                <a:endParaRPr lang="zh-CN" altLang="en-US" sz="2000" dirty="0"/>
              </a:p>
            </p:txBody>
          </p:sp>
        </mc:Choice>
        <mc:Fallback>
          <p:sp>
            <p:nvSpPr>
              <p:cNvPr id="8" name="TextBox 7">
                <a:extLst>
                  <a:ext uri="{FF2B5EF4-FFF2-40B4-BE49-F238E27FC236}">
                    <a16:creationId xmlns:a16="http://schemas.microsoft.com/office/drawing/2014/main" id="{DDE5C095-3E9F-4050-8D65-8A5EDAFDE4DE}"/>
                  </a:ext>
                </a:extLst>
              </p:cNvPr>
              <p:cNvSpPr txBox="1">
                <a:spLocks noRot="1" noChangeAspect="1" noMove="1" noResize="1" noEditPoints="1" noAdjustHandles="1" noChangeArrowheads="1" noChangeShapeType="1" noTextEdit="1"/>
              </p:cNvSpPr>
              <p:nvPr/>
            </p:nvSpPr>
            <p:spPr>
              <a:xfrm>
                <a:off x="720884" y="4026254"/>
                <a:ext cx="10750232" cy="2340256"/>
              </a:xfrm>
              <a:prstGeom prst="rect">
                <a:avLst/>
              </a:prstGeom>
              <a:blipFill>
                <a:blip r:embed="rId3"/>
                <a:stretch>
                  <a:fillRect l="-567" t="-1302" r="-850" b="-104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74917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108CD-BAAF-491D-B648-4FB1AF9A4292}"/>
              </a:ext>
            </a:extLst>
          </p:cNvPr>
          <p:cNvSpPr>
            <a:spLocks noGrp="1"/>
          </p:cNvSpPr>
          <p:nvPr>
            <p:ph type="title"/>
          </p:nvPr>
        </p:nvSpPr>
        <p:spPr/>
        <p:txBody>
          <a:bodyPr/>
          <a:lstStyle/>
          <a:p>
            <a:r>
              <a:rPr lang="en-US" altLang="zh-CN" dirty="0"/>
              <a:t>Dual-criterion Design</a:t>
            </a:r>
            <a:br>
              <a:rPr lang="en-US" altLang="zh-CN" dirty="0"/>
            </a:br>
            <a:r>
              <a:rPr lang="en-US" altLang="zh-CN" sz="2000" dirty="0"/>
              <a:t>Signal</a:t>
            </a:r>
            <a:r>
              <a:rPr lang="zh-CN" altLang="en-US" sz="2000" dirty="0"/>
              <a:t> </a:t>
            </a:r>
            <a:r>
              <a:rPr lang="en-US" altLang="zh-CN" sz="2000" dirty="0"/>
              <a:t>strength</a:t>
            </a:r>
            <a:r>
              <a:rPr lang="zh-CN" altLang="en-US" sz="2000" dirty="0"/>
              <a:t> </a:t>
            </a:r>
            <a:r>
              <a:rPr lang="en-US" altLang="zh-CN" sz="2000" dirty="0"/>
              <a:t>—— literature review</a:t>
            </a:r>
            <a:endParaRPr lang="zh-CN" altLang="en-US" sz="2400" dirty="0"/>
          </a:p>
        </p:txBody>
      </p:sp>
      <p:sp>
        <p:nvSpPr>
          <p:cNvPr id="3" name="Footer Placeholder 2">
            <a:extLst>
              <a:ext uri="{FF2B5EF4-FFF2-40B4-BE49-F238E27FC236}">
                <a16:creationId xmlns:a16="http://schemas.microsoft.com/office/drawing/2014/main" id="{703DA208-F1F5-4970-B005-76A0B225ED52}"/>
              </a:ext>
            </a:extLst>
          </p:cNvPr>
          <p:cNvSpPr>
            <a:spLocks noGrp="1"/>
          </p:cNvSpPr>
          <p:nvPr>
            <p:ph type="ftr" sz="quarter" idx="11"/>
          </p:nvPr>
        </p:nvSpPr>
        <p:spPr/>
        <p:txBody>
          <a:bodyPr/>
          <a:lstStyle/>
          <a:p>
            <a:r>
              <a:rPr lang="en-US" altLang="zh-CN"/>
              <a:t>Copyright©Simcere Zaiming Pharmaceutical Co., Ltd. ALL RIGHTS RESERVED</a:t>
            </a:r>
            <a:endParaRPr lang="zh-CN" altLang="en-US"/>
          </a:p>
        </p:txBody>
      </p:sp>
      <p:sp>
        <p:nvSpPr>
          <p:cNvPr id="4" name="Slide Number Placeholder 3">
            <a:extLst>
              <a:ext uri="{FF2B5EF4-FFF2-40B4-BE49-F238E27FC236}">
                <a16:creationId xmlns:a16="http://schemas.microsoft.com/office/drawing/2014/main" id="{0F23445E-D454-4F7D-AEDE-B80C2DDE00E7}"/>
              </a:ext>
            </a:extLst>
          </p:cNvPr>
          <p:cNvSpPr>
            <a:spLocks noGrp="1"/>
          </p:cNvSpPr>
          <p:nvPr>
            <p:ph type="sldNum" sz="quarter" idx="12"/>
          </p:nvPr>
        </p:nvSpPr>
        <p:spPr/>
        <p:txBody>
          <a:bodyPr/>
          <a:lstStyle/>
          <a:p>
            <a:fld id="{E4B38883-E1FC-4E66-8A2B-D2BAE752E622}" type="slidenum">
              <a:rPr lang="zh-CN" altLang="en-US" smtClean="0"/>
              <a:t>9</a:t>
            </a:fld>
            <a:r>
              <a:rPr lang="zh-CN" altLang="en-US"/>
              <a:t>丨</a:t>
            </a:r>
          </a:p>
        </p:txBody>
      </p:sp>
      <p:pic>
        <p:nvPicPr>
          <p:cNvPr id="5" name="Picture 4">
            <a:extLst>
              <a:ext uri="{FF2B5EF4-FFF2-40B4-BE49-F238E27FC236}">
                <a16:creationId xmlns:a16="http://schemas.microsoft.com/office/drawing/2014/main" id="{809E8272-2E46-4A7F-B30D-3AD3DA839FCF}"/>
              </a:ext>
            </a:extLst>
          </p:cNvPr>
          <p:cNvPicPr>
            <a:picLocks noChangeAspect="1"/>
          </p:cNvPicPr>
          <p:nvPr/>
        </p:nvPicPr>
        <p:blipFill>
          <a:blip r:embed="rId2"/>
          <a:stretch>
            <a:fillRect/>
          </a:stretch>
        </p:blipFill>
        <p:spPr>
          <a:xfrm>
            <a:off x="6685279" y="3922450"/>
            <a:ext cx="5195941" cy="2456819"/>
          </a:xfrm>
          <a:prstGeom prst="rect">
            <a:avLst/>
          </a:prstGeom>
        </p:spPr>
      </p:pic>
      <p:pic>
        <p:nvPicPr>
          <p:cNvPr id="6" name="Picture 5">
            <a:extLst>
              <a:ext uri="{FF2B5EF4-FFF2-40B4-BE49-F238E27FC236}">
                <a16:creationId xmlns:a16="http://schemas.microsoft.com/office/drawing/2014/main" id="{B0D463D7-0170-4E2B-A7B3-17A008D44292}"/>
              </a:ext>
            </a:extLst>
          </p:cNvPr>
          <p:cNvPicPr>
            <a:picLocks noChangeAspect="1"/>
          </p:cNvPicPr>
          <p:nvPr/>
        </p:nvPicPr>
        <p:blipFill>
          <a:blip r:embed="rId3"/>
          <a:stretch>
            <a:fillRect/>
          </a:stretch>
        </p:blipFill>
        <p:spPr>
          <a:xfrm>
            <a:off x="162560" y="3077107"/>
            <a:ext cx="4866667" cy="2009524"/>
          </a:xfrm>
          <a:prstGeom prst="rect">
            <a:avLst/>
          </a:prstGeom>
        </p:spPr>
      </p:pic>
      <p:pic>
        <p:nvPicPr>
          <p:cNvPr id="7" name="Picture 6">
            <a:extLst>
              <a:ext uri="{FF2B5EF4-FFF2-40B4-BE49-F238E27FC236}">
                <a16:creationId xmlns:a16="http://schemas.microsoft.com/office/drawing/2014/main" id="{67C28E50-F164-4DFA-8820-F99FA7229F52}"/>
              </a:ext>
            </a:extLst>
          </p:cNvPr>
          <p:cNvPicPr>
            <a:picLocks noChangeAspect="1"/>
          </p:cNvPicPr>
          <p:nvPr/>
        </p:nvPicPr>
        <p:blipFill>
          <a:blip r:embed="rId4"/>
          <a:stretch>
            <a:fillRect/>
          </a:stretch>
        </p:blipFill>
        <p:spPr>
          <a:xfrm>
            <a:off x="6685279" y="1935810"/>
            <a:ext cx="2819048" cy="666667"/>
          </a:xfrm>
          <a:prstGeom prst="rect">
            <a:avLst/>
          </a:prstGeom>
        </p:spPr>
      </p:pic>
      <p:sp>
        <p:nvSpPr>
          <p:cNvPr id="8" name="TextBox 7">
            <a:extLst>
              <a:ext uri="{FF2B5EF4-FFF2-40B4-BE49-F238E27FC236}">
                <a16:creationId xmlns:a16="http://schemas.microsoft.com/office/drawing/2014/main" id="{0376E803-A864-441B-81E4-5659EBC1E703}"/>
              </a:ext>
            </a:extLst>
          </p:cNvPr>
          <p:cNvSpPr txBox="1"/>
          <p:nvPr/>
        </p:nvSpPr>
        <p:spPr>
          <a:xfrm>
            <a:off x="6685279" y="3418938"/>
            <a:ext cx="4593502" cy="523220"/>
          </a:xfrm>
          <a:prstGeom prst="rect">
            <a:avLst/>
          </a:prstGeom>
          <a:noFill/>
        </p:spPr>
        <p:txBody>
          <a:bodyPr wrap="none" rtlCol="0">
            <a:spAutoFit/>
          </a:bodyPr>
          <a:lstStyle/>
          <a:p>
            <a:r>
              <a:rPr lang="en-US" altLang="zh-CN" sz="1400" dirty="0"/>
              <a:t>Bayesian Design of Proof-of Concept Trials</a:t>
            </a:r>
          </a:p>
          <a:p>
            <a:r>
              <a:rPr lang="en-US" altLang="zh-CN" sz="1400" dirty="0"/>
              <a:t>Therapeutic Innovation &amp; Regulatory Science, 2014</a:t>
            </a:r>
            <a:endParaRPr lang="zh-CN" altLang="en-US" sz="1400" dirty="0"/>
          </a:p>
        </p:txBody>
      </p:sp>
      <p:sp>
        <p:nvSpPr>
          <p:cNvPr id="9" name="TextBox 8">
            <a:extLst>
              <a:ext uri="{FF2B5EF4-FFF2-40B4-BE49-F238E27FC236}">
                <a16:creationId xmlns:a16="http://schemas.microsoft.com/office/drawing/2014/main" id="{0EA33595-B2EA-4130-8455-5CE3C951F536}"/>
              </a:ext>
            </a:extLst>
          </p:cNvPr>
          <p:cNvSpPr txBox="1"/>
          <p:nvPr/>
        </p:nvSpPr>
        <p:spPr>
          <a:xfrm flipH="1">
            <a:off x="162560" y="2201761"/>
            <a:ext cx="4489340" cy="954107"/>
          </a:xfrm>
          <a:prstGeom prst="rect">
            <a:avLst/>
          </a:prstGeom>
          <a:noFill/>
        </p:spPr>
        <p:txBody>
          <a:bodyPr wrap="square" rtlCol="0">
            <a:spAutoFit/>
          </a:bodyPr>
          <a:lstStyle/>
          <a:p>
            <a:r>
              <a:rPr lang="en-US" altLang="zh-CN" sz="1400" dirty="0"/>
              <a:t>Advantages of a wholly Bayesian approach to assessing efficacy in early drug development: a case study</a:t>
            </a:r>
          </a:p>
          <a:p>
            <a:r>
              <a:rPr lang="en-US" altLang="zh-CN" sz="1400" dirty="0"/>
              <a:t>Pharmaceutical Statistics, 2015</a:t>
            </a:r>
            <a:endParaRPr lang="zh-CN" altLang="en-US" sz="1400" dirty="0"/>
          </a:p>
        </p:txBody>
      </p:sp>
      <p:sp>
        <p:nvSpPr>
          <p:cNvPr id="10" name="TextBox 9">
            <a:extLst>
              <a:ext uri="{FF2B5EF4-FFF2-40B4-BE49-F238E27FC236}">
                <a16:creationId xmlns:a16="http://schemas.microsoft.com/office/drawing/2014/main" id="{AF0EEDCE-71BB-4B5B-816D-231125437EA4}"/>
              </a:ext>
            </a:extLst>
          </p:cNvPr>
          <p:cNvSpPr txBox="1"/>
          <p:nvPr/>
        </p:nvSpPr>
        <p:spPr>
          <a:xfrm flipH="1">
            <a:off x="6685279" y="981703"/>
            <a:ext cx="4489340" cy="954107"/>
          </a:xfrm>
          <a:prstGeom prst="rect">
            <a:avLst/>
          </a:prstGeom>
          <a:noFill/>
        </p:spPr>
        <p:txBody>
          <a:bodyPr wrap="square" rtlCol="0">
            <a:spAutoFit/>
          </a:bodyPr>
          <a:lstStyle/>
          <a:p>
            <a:r>
              <a:rPr lang="en-US" altLang="zh-CN" sz="1400"/>
              <a:t>Advantages of a wholly Bayesian approach to assessing efficacy in early drug development: a case study</a:t>
            </a:r>
          </a:p>
          <a:p>
            <a:r>
              <a:rPr lang="en-US" altLang="zh-CN" sz="1400"/>
              <a:t>Pharmaceutical Statistics, 2015</a:t>
            </a:r>
            <a:endParaRPr lang="zh-CN" altLang="en-US" sz="1400"/>
          </a:p>
        </p:txBody>
      </p:sp>
      <p:pic>
        <p:nvPicPr>
          <p:cNvPr id="11" name="Picture 10">
            <a:extLst>
              <a:ext uri="{FF2B5EF4-FFF2-40B4-BE49-F238E27FC236}">
                <a16:creationId xmlns:a16="http://schemas.microsoft.com/office/drawing/2014/main" id="{765887B0-35F0-4E3F-86B0-635CC26994E6}"/>
              </a:ext>
            </a:extLst>
          </p:cNvPr>
          <p:cNvPicPr>
            <a:picLocks noChangeAspect="1"/>
          </p:cNvPicPr>
          <p:nvPr/>
        </p:nvPicPr>
        <p:blipFill>
          <a:blip r:embed="rId5"/>
          <a:stretch>
            <a:fillRect/>
          </a:stretch>
        </p:blipFill>
        <p:spPr>
          <a:xfrm>
            <a:off x="162560" y="5086631"/>
            <a:ext cx="4790476" cy="1285714"/>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F9A4C73-CC29-4711-B3F7-6B9038EEEA75}"/>
                  </a:ext>
                </a:extLst>
              </p:cNvPr>
              <p:cNvSpPr txBox="1"/>
              <p:nvPr/>
            </p:nvSpPr>
            <p:spPr>
              <a:xfrm>
                <a:off x="1559608" y="1141069"/>
                <a:ext cx="3393428" cy="8902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dirty="0" smtClean="0">
                              <a:latin typeface="Cambria Math" panose="02040503050406030204" pitchFamily="18" charset="0"/>
                            </a:rPr>
                          </m:ctrlPr>
                        </m:sSubPr>
                        <m:e>
                          <m:r>
                            <a:rPr lang="en-US" altLang="zh-CN" sz="2400" i="1" dirty="0">
                              <a:latin typeface="Cambria Math" panose="02040503050406030204" pitchFamily="18" charset="0"/>
                            </a:rPr>
                            <m:t>𝑝</m:t>
                          </m:r>
                        </m:e>
                        <m:sub>
                          <m:r>
                            <a:rPr lang="en-US" altLang="zh-CN" sz="2400" i="1" dirty="0">
                              <a:latin typeface="Cambria Math" panose="02040503050406030204" pitchFamily="18" charset="0"/>
                            </a:rPr>
                            <m:t>𝑒𝑓𝑓</m:t>
                          </m:r>
                        </m:sub>
                      </m:sSub>
                      <m:r>
                        <a:rPr lang="en-US" altLang="zh-CN" sz="2400" i="1" dirty="0" smtClean="0">
                          <a:latin typeface="Cambria Math" panose="02040503050406030204" pitchFamily="18" charset="0"/>
                          <a:ea typeface="Cambria Math" panose="02040503050406030204" pitchFamily="18" charset="0"/>
                        </a:rPr>
                        <m:t>∈</m:t>
                      </m:r>
                      <m:r>
                        <a:rPr lang="en-US" altLang="zh-CN" sz="2400" b="0" i="1" dirty="0" smtClean="0">
                          <a:latin typeface="Cambria Math" panose="02040503050406030204" pitchFamily="18" charset="0"/>
                          <a:ea typeface="Cambria Math" panose="02040503050406030204" pitchFamily="18" charset="0"/>
                        </a:rPr>
                        <m:t> </m:t>
                      </m:r>
                      <m:d>
                        <m:dPr>
                          <m:begChr m:val="["/>
                          <m:endChr m:val="]"/>
                          <m:ctrlPr>
                            <a:rPr lang="en-US" altLang="zh-CN" sz="2400" b="0" i="1" dirty="0" smtClean="0">
                              <a:latin typeface="Cambria Math" panose="02040503050406030204" pitchFamily="18" charset="0"/>
                              <a:ea typeface="Cambria Math" panose="02040503050406030204" pitchFamily="18" charset="0"/>
                            </a:rPr>
                          </m:ctrlPr>
                        </m:dPr>
                        <m:e>
                          <m:r>
                            <a:rPr lang="en-US" altLang="zh-CN" sz="2400" b="0" i="1" dirty="0" smtClean="0">
                              <a:latin typeface="Cambria Math" panose="02040503050406030204" pitchFamily="18" charset="0"/>
                              <a:ea typeface="Cambria Math" panose="02040503050406030204" pitchFamily="18" charset="0"/>
                            </a:rPr>
                            <m:t>0.5, 0.67</m:t>
                          </m:r>
                        </m:e>
                      </m:d>
                    </m:oMath>
                  </m:oMathPara>
                </a14:m>
                <a:endParaRPr lang="en-US" altLang="zh-CN" sz="2400" dirty="0"/>
              </a:p>
              <a:p>
                <a:pPr/>
                <a14:m>
                  <m:oMathPara xmlns:m="http://schemas.openxmlformats.org/officeDocument/2006/math">
                    <m:oMathParaPr>
                      <m:jc m:val="centerGroup"/>
                    </m:oMathParaPr>
                    <m:oMath xmlns:m="http://schemas.openxmlformats.org/officeDocument/2006/math">
                      <m:r>
                        <a:rPr lang="en-US" altLang="zh-CN" sz="2400" b="0" i="1" dirty="0" smtClean="0">
                          <a:latin typeface="Cambria Math" panose="02040503050406030204" pitchFamily="18" charset="0"/>
                        </a:rPr>
                        <m:t>1 </m:t>
                      </m:r>
                      <m:r>
                        <a:rPr lang="en-US" altLang="zh-CN" sz="2400" i="1" dirty="0">
                          <a:latin typeface="Cambria Math" panose="02040503050406030204" pitchFamily="18" charset="0"/>
                        </a:rPr>
                        <m:t>−</m:t>
                      </m:r>
                      <m:r>
                        <a:rPr lang="en-US" altLang="zh-CN" sz="2400" b="0" i="1" dirty="0" smtClean="0">
                          <a:latin typeface="Cambria Math" panose="02040503050406030204" pitchFamily="18" charset="0"/>
                        </a:rPr>
                        <m:t> </m:t>
                      </m:r>
                      <m:sSub>
                        <m:sSubPr>
                          <m:ctrlPr>
                            <a:rPr lang="en-US" altLang="zh-CN" sz="2400" i="1" dirty="0">
                              <a:latin typeface="Cambria Math" panose="02040503050406030204" pitchFamily="18" charset="0"/>
                            </a:rPr>
                          </m:ctrlPr>
                        </m:sSubPr>
                        <m:e>
                          <m:r>
                            <a:rPr lang="en-US" altLang="zh-CN" sz="2400" i="1" dirty="0">
                              <a:latin typeface="Cambria Math" panose="02040503050406030204" pitchFamily="18" charset="0"/>
                            </a:rPr>
                            <m:t>𝑝</m:t>
                          </m:r>
                        </m:e>
                        <m:sub>
                          <m:r>
                            <a:rPr lang="en-US" altLang="zh-CN" sz="2400" b="0" i="1" dirty="0" smtClean="0">
                              <a:latin typeface="Cambria Math" panose="02040503050406030204" pitchFamily="18" charset="0"/>
                            </a:rPr>
                            <m:t>𝑓𝑢𝑡</m:t>
                          </m:r>
                        </m:sub>
                      </m:sSub>
                      <m:r>
                        <a:rPr lang="en-US" altLang="zh-CN" sz="2400" i="1" dirty="0">
                          <a:latin typeface="Cambria Math" panose="02040503050406030204" pitchFamily="18" charset="0"/>
                          <a:ea typeface="Cambria Math" panose="02040503050406030204" pitchFamily="18" charset="0"/>
                        </a:rPr>
                        <m:t>∈ </m:t>
                      </m:r>
                      <m:d>
                        <m:dPr>
                          <m:begChr m:val="["/>
                          <m:endChr m:val="]"/>
                          <m:ctrlPr>
                            <a:rPr lang="en-US" altLang="zh-CN" sz="2400" i="1" dirty="0">
                              <a:latin typeface="Cambria Math" panose="02040503050406030204" pitchFamily="18" charset="0"/>
                              <a:ea typeface="Cambria Math" panose="02040503050406030204" pitchFamily="18" charset="0"/>
                            </a:rPr>
                          </m:ctrlPr>
                        </m:dPr>
                        <m:e>
                          <m:r>
                            <a:rPr lang="en-US" altLang="zh-CN" sz="2400" i="1" dirty="0">
                              <a:latin typeface="Cambria Math" panose="02040503050406030204" pitchFamily="18" charset="0"/>
                              <a:ea typeface="Cambria Math" panose="02040503050406030204" pitchFamily="18" charset="0"/>
                            </a:rPr>
                            <m:t>0.</m:t>
                          </m:r>
                          <m:r>
                            <a:rPr lang="en-US" altLang="zh-CN" sz="2400" b="0" i="1" dirty="0" smtClean="0">
                              <a:latin typeface="Cambria Math" panose="02040503050406030204" pitchFamily="18" charset="0"/>
                              <a:ea typeface="Cambria Math" panose="02040503050406030204" pitchFamily="18" charset="0"/>
                            </a:rPr>
                            <m:t>0</m:t>
                          </m:r>
                          <m:r>
                            <a:rPr lang="en-US" altLang="zh-CN" sz="2400" i="1" dirty="0">
                              <a:latin typeface="Cambria Math" panose="02040503050406030204" pitchFamily="18" charset="0"/>
                              <a:ea typeface="Cambria Math" panose="02040503050406030204" pitchFamily="18" charset="0"/>
                            </a:rPr>
                            <m:t>5, 0.</m:t>
                          </m:r>
                          <m:r>
                            <a:rPr lang="en-US" altLang="zh-CN" sz="2400" b="0" i="1" dirty="0" smtClean="0">
                              <a:latin typeface="Cambria Math" panose="02040503050406030204" pitchFamily="18" charset="0"/>
                              <a:ea typeface="Cambria Math" panose="02040503050406030204" pitchFamily="18" charset="0"/>
                            </a:rPr>
                            <m:t>15</m:t>
                          </m:r>
                        </m:e>
                      </m:d>
                    </m:oMath>
                  </m:oMathPara>
                </a14:m>
                <a:endParaRPr lang="zh-CN" altLang="en-US" sz="2400" dirty="0"/>
              </a:p>
            </p:txBody>
          </p:sp>
        </mc:Choice>
        <mc:Fallback xmlns="">
          <p:sp>
            <p:nvSpPr>
              <p:cNvPr id="12" name="TextBox 11">
                <a:extLst>
                  <a:ext uri="{FF2B5EF4-FFF2-40B4-BE49-F238E27FC236}">
                    <a16:creationId xmlns:a16="http://schemas.microsoft.com/office/drawing/2014/main" id="{4F9A4C73-CC29-4711-B3F7-6B9038EEEA75}"/>
                  </a:ext>
                </a:extLst>
              </p:cNvPr>
              <p:cNvSpPr txBox="1">
                <a:spLocks noRot="1" noChangeAspect="1" noMove="1" noResize="1" noEditPoints="1" noAdjustHandles="1" noChangeArrowheads="1" noChangeShapeType="1" noTextEdit="1"/>
              </p:cNvSpPr>
              <p:nvPr/>
            </p:nvSpPr>
            <p:spPr>
              <a:xfrm>
                <a:off x="1559608" y="1141069"/>
                <a:ext cx="3393428" cy="890244"/>
              </a:xfrm>
              <a:prstGeom prst="rect">
                <a:avLst/>
              </a:prstGeom>
              <a:blipFill>
                <a:blip r:embed="rId6"/>
                <a:stretch>
                  <a:fillRect b="-616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757902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67fc5ce4-7250-48f4-b976-22c085416c9f"/>
  <p:tag name="COMMONDATA" val="eyJoZGlkIjoiOGExZjAxODQwNmQxZWJhZjY5MjE2MGVmNWFiNzU0NWEifQ=="/>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自定义 1">
      <a:dk1>
        <a:srgbClr val="16205B"/>
      </a:dk1>
      <a:lt1>
        <a:srgbClr val="FFFFFF"/>
      </a:lt1>
      <a:dk2>
        <a:srgbClr val="000095"/>
      </a:dk2>
      <a:lt2>
        <a:srgbClr val="E1EFF9"/>
      </a:lt2>
      <a:accent1>
        <a:srgbClr val="000095"/>
      </a:accent1>
      <a:accent2>
        <a:srgbClr val="F15928"/>
      </a:accent2>
      <a:accent3>
        <a:srgbClr val="0372FF"/>
      </a:accent3>
      <a:accent4>
        <a:srgbClr val="70CAFE"/>
      </a:accent4>
      <a:accent5>
        <a:srgbClr val="A3A9F5"/>
      </a:accent5>
      <a:accent6>
        <a:srgbClr val="787CA9"/>
      </a:accent6>
      <a:hlink>
        <a:srgbClr val="0563C1"/>
      </a:hlink>
      <a:folHlink>
        <a:srgbClr val="F15928"/>
      </a:folHlink>
    </a:clrScheme>
    <a:fontScheme name="cxt534yd">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586</TotalTime>
  <Words>4950</Words>
  <Application>Microsoft Office PowerPoint</Application>
  <PresentationFormat>Widescreen</PresentationFormat>
  <Paragraphs>952</Paragraphs>
  <Slides>40</Slides>
  <Notes>2</Notes>
  <HiddenSlides>9</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微软雅黑</vt:lpstr>
      <vt:lpstr>等线</vt:lpstr>
      <vt:lpstr>Arial</vt:lpstr>
      <vt:lpstr>Cambria Math</vt:lpstr>
      <vt:lpstr>Times New Roman</vt:lpstr>
      <vt:lpstr>Wingdings</vt:lpstr>
      <vt:lpstr>Office 主题​​</vt:lpstr>
      <vt:lpstr>Go/No-go design based on dual-criterion</vt:lpstr>
      <vt:lpstr>Introduction</vt:lpstr>
      <vt:lpstr>Introduction</vt:lpstr>
      <vt:lpstr>Proof-of-Concept (POC)</vt:lpstr>
      <vt:lpstr>Dual-criterion Design</vt:lpstr>
      <vt:lpstr>Dual-criterion Design Decision table</vt:lpstr>
      <vt:lpstr>Dual-criterion Design Design parameters —— effect boundary</vt:lpstr>
      <vt:lpstr>Dual-criterion Design Design parameters —— signal strength</vt:lpstr>
      <vt:lpstr>Dual-criterion Design Signal strength —— literature review</vt:lpstr>
      <vt:lpstr>Binary Endpoint</vt:lpstr>
      <vt:lpstr>Binary Endpoint</vt:lpstr>
      <vt:lpstr>Binary Endpoint</vt:lpstr>
      <vt:lpstr>Binary Endpoint An example</vt:lpstr>
      <vt:lpstr>Binary Endpoint Operating characteristics(OC)</vt:lpstr>
      <vt:lpstr>TTE Endpoint</vt:lpstr>
      <vt:lpstr>TTE Endpoint</vt:lpstr>
      <vt:lpstr>TTE Endpoint</vt:lpstr>
      <vt:lpstr>TTE Endpoint Example 1</vt:lpstr>
      <vt:lpstr>TTE Endpoint Decision table</vt:lpstr>
      <vt:lpstr>TTE Endpoint 操作特性(OC)</vt:lpstr>
      <vt:lpstr>TTE Endpoint Operating characteristics(OC) based on theoretical computation</vt:lpstr>
      <vt:lpstr>TTE Endpoint  Operating characteristics(OC) based on simulation</vt:lpstr>
      <vt:lpstr>TTE Endpoint Landmark survival rate</vt:lpstr>
      <vt:lpstr>TTE Endpoint Example 2</vt:lpstr>
      <vt:lpstr>TTE Endpoint Example 2</vt:lpstr>
      <vt:lpstr>Decision Tree</vt:lpstr>
      <vt:lpstr>Summary</vt:lpstr>
      <vt:lpstr>Summary</vt:lpstr>
      <vt:lpstr>Reference</vt:lpstr>
      <vt:lpstr>PowerPoint Presentation</vt:lpstr>
      <vt:lpstr>PowerPoint Presentation</vt:lpstr>
      <vt:lpstr>Go/No-go ORR</vt:lpstr>
      <vt:lpstr>TTE endpoint – Find rules</vt:lpstr>
      <vt:lpstr>Compare PFS go/nogo design - Conclusion </vt:lpstr>
      <vt:lpstr>Compare PFS go/nogo design – Setting 1</vt:lpstr>
      <vt:lpstr>Compare PFS go/nogo design – Setting 2</vt:lpstr>
      <vt:lpstr>Compare PFS go/nogo design – Setting 3</vt:lpstr>
      <vt:lpstr>Compare PFS go/nogo design – Setting 4</vt:lpstr>
      <vt:lpstr>Compare PFS go/nogo design – Setting 5</vt:lpstr>
      <vt:lpstr>Compare PFS go/nogo design – Setting 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王玮(Wang Wei)</dc:creator>
  <cp:lastModifiedBy>成超(Cheng Chao)</cp:lastModifiedBy>
  <cp:revision>117</cp:revision>
  <dcterms:created xsi:type="dcterms:W3CDTF">2023-06-09T09:53:09Z</dcterms:created>
  <dcterms:modified xsi:type="dcterms:W3CDTF">2024-06-03T17:14:11Z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555A4E5868FF440D9707CC7EBA649D1C_13</vt:lpwstr>
  </property>
  <property fmtid="{D5CDD505-2E9C-101B-9397-08002B2CF9AE}" pid="3" name="KSOProductBuildVer">
    <vt:lpwstr>2052-5.1.1.7662</vt:lpwstr>
  </property>
</Properties>
</file>